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 id="2147483692" r:id="rId5"/>
  </p:sldMasterIdLst>
  <p:notesMasterIdLst>
    <p:notesMasterId r:id="rId19"/>
  </p:notesMasterIdLst>
  <p:handoutMasterIdLst>
    <p:handoutMasterId r:id="rId20"/>
  </p:handoutMasterIdLst>
  <p:sldIdLst>
    <p:sldId id="303" r:id="rId6"/>
    <p:sldId id="330" r:id="rId7"/>
    <p:sldId id="316" r:id="rId8"/>
    <p:sldId id="317" r:id="rId9"/>
    <p:sldId id="318" r:id="rId10"/>
    <p:sldId id="319" r:id="rId11"/>
    <p:sldId id="320" r:id="rId12"/>
    <p:sldId id="321" r:id="rId13"/>
    <p:sldId id="327" r:id="rId14"/>
    <p:sldId id="329" r:id="rId15"/>
    <p:sldId id="328" r:id="rId16"/>
    <p:sldId id="325" r:id="rId17"/>
    <p:sldId id="326" r:id="rId18"/>
  </p:sldIdLst>
  <p:sldSz cx="9144000" cy="5143500" type="screen16x9"/>
  <p:notesSz cx="6858000" cy="9926638"/>
  <p:custDataLst>
    <p:tags r:id="rId21"/>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81" userDrawn="1">
          <p15:clr>
            <a:srgbClr val="A4A3A4"/>
          </p15:clr>
        </p15:guide>
        <p15:guide id="2" orient="horz" pos="32" userDrawn="1">
          <p15:clr>
            <a:srgbClr val="A4A3A4"/>
          </p15:clr>
        </p15:guide>
        <p15:guide id="3" orient="horz" pos="2663" userDrawn="1">
          <p15:clr>
            <a:srgbClr val="A4A3A4"/>
          </p15:clr>
        </p15:guide>
        <p15:guide id="4" pos="158" userDrawn="1">
          <p15:clr>
            <a:srgbClr val="A4A3A4"/>
          </p15:clr>
        </p15:guide>
        <p15:guide id="5" pos="5602">
          <p15:clr>
            <a:srgbClr val="A4A3A4"/>
          </p15:clr>
        </p15:guide>
      </p15:sldGuideLst>
    </p:ext>
    <p:ext uri="{2D200454-40CA-4A62-9FC3-DE9A4176ACB9}">
      <p15:notesGuideLst xmlns:p15="http://schemas.microsoft.com/office/powerpoint/2012/main">
        <p15:guide id="1" orient="horz" pos="3127" userDrawn="1">
          <p15:clr>
            <a:srgbClr val="A4A3A4"/>
          </p15:clr>
        </p15:guide>
        <p15:guide id="2" pos="3974" userDrawn="1">
          <p15:clr>
            <a:srgbClr val="A4A3A4"/>
          </p15:clr>
        </p15:guide>
        <p15:guide id="3" pos="34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hillon Kam" initials="DK" lastIdx="23" clrIdx="0">
    <p:extLst/>
  </p:cmAuthor>
  <p:cmAuthor id="2" name="Peter Stephen" initials="PS" lastIdx="1" clrIdx="1">
    <p:extLst/>
  </p:cmAuthor>
  <p:cmAuthor id="3" name="Jane Brown" initials="JB" lastIdx="1" clrIdx="2">
    <p:extLst/>
  </p:cmAuthor>
  <p:cmAuthor id="4" name="Jeffery, Karyn" initials="JK" lastIdx="13" clrIdx="3">
    <p:extLst>
      <p:ext uri="{19B8F6BF-5375-455C-9EA6-DF929625EA0E}">
        <p15:presenceInfo xmlns:p15="http://schemas.microsoft.com/office/powerpoint/2012/main" userId="S-1-5-21-432685243-2414344813-4221552749-308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404B"/>
    <a:srgbClr val="FF0000"/>
    <a:srgbClr val="A30B1A"/>
    <a:srgbClr val="E5E7E6"/>
    <a:srgbClr val="E4E5E5"/>
    <a:srgbClr val="FBFCFC"/>
    <a:srgbClr val="B1B1AC"/>
    <a:srgbClr val="DAD9D6"/>
    <a:srgbClr val="681A14"/>
    <a:srgbClr val="8617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59582" autoAdjust="0"/>
  </p:normalViewPr>
  <p:slideViewPr>
    <p:cSldViewPr showGuides="1">
      <p:cViewPr varScale="1">
        <p:scale>
          <a:sx n="86" d="100"/>
          <a:sy n="86" d="100"/>
        </p:scale>
        <p:origin x="1284" y="78"/>
      </p:cViewPr>
      <p:guideLst>
        <p:guide orient="horz" pos="2981"/>
        <p:guide orient="horz" pos="32"/>
        <p:guide orient="horz" pos="2663"/>
        <p:guide pos="158"/>
        <p:guide pos="5602"/>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p:scale>
          <a:sx n="75" d="100"/>
          <a:sy n="75" d="100"/>
        </p:scale>
        <p:origin x="-3288" y="-222"/>
      </p:cViewPr>
      <p:guideLst>
        <p:guide orient="horz" pos="3127"/>
        <p:guide pos="3974"/>
        <p:guide pos="34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52000" cy="543229"/>
          </a:xfrm>
          <a:prstGeom prst="rect">
            <a:avLst/>
          </a:prstGeom>
        </p:spPr>
        <p:txBody>
          <a:bodyPr vert="horz" lIns="91440" tIns="45720" rIns="91440" bIns="45720" rtlCol="0"/>
          <a:lstStyle>
            <a:lvl1pPr algn="l">
              <a:defRPr sz="1200"/>
            </a:lvl1pPr>
          </a:lstStyle>
          <a:p>
            <a:pPr algn="r"/>
            <a:endParaRPr lang="en-GB" sz="800" dirty="0"/>
          </a:p>
        </p:txBody>
      </p:sp>
      <p:sp>
        <p:nvSpPr>
          <p:cNvPr id="3" name="Date Placeholder 2"/>
          <p:cNvSpPr>
            <a:spLocks noGrp="1"/>
          </p:cNvSpPr>
          <p:nvPr>
            <p:ph type="dt" sz="quarter" idx="1"/>
          </p:nvPr>
        </p:nvSpPr>
        <p:spPr>
          <a:xfrm>
            <a:off x="0" y="0"/>
            <a:ext cx="2952000" cy="543229"/>
          </a:xfrm>
          <a:prstGeom prst="rect">
            <a:avLst/>
          </a:prstGeom>
        </p:spPr>
        <p:txBody>
          <a:bodyPr vert="horz" lIns="91440" tIns="45720" rIns="91440" bIns="45720" rtlCol="0"/>
          <a:lstStyle>
            <a:lvl1pPr algn="r">
              <a:defRPr sz="1200"/>
            </a:lvl1pPr>
          </a:lstStyle>
          <a:p>
            <a:pPr algn="l"/>
            <a:fld id="{999580FB-A1A7-4BFA-8980-0CB90ED5CC13}" type="datetimeFigureOut">
              <a:rPr lang="en-GB" sz="800" smtClean="0"/>
              <a:pPr algn="l"/>
              <a:t>24/11/2016</a:t>
            </a:fld>
            <a:endParaRPr lang="en-GB" sz="800" dirty="0"/>
          </a:p>
        </p:txBody>
      </p:sp>
      <p:sp>
        <p:nvSpPr>
          <p:cNvPr id="12" name="Slide Number Placeholder 11"/>
          <p:cNvSpPr>
            <a:spLocks noGrp="1"/>
          </p:cNvSpPr>
          <p:nvPr>
            <p:ph type="sldNum" sz="quarter" idx="3"/>
          </p:nvPr>
        </p:nvSpPr>
        <p:spPr>
          <a:xfrm>
            <a:off x="3884613" y="9383409"/>
            <a:ext cx="2952000" cy="543229"/>
          </a:xfrm>
          <a:prstGeom prst="rect">
            <a:avLst/>
          </a:prstGeom>
        </p:spPr>
        <p:txBody>
          <a:bodyPr vert="horz" lIns="91440" tIns="45720" rIns="91440" bIns="45720" rtlCol="0" anchor="b"/>
          <a:lstStyle>
            <a:lvl1pPr algn="r">
              <a:defRPr sz="1200"/>
            </a:lvl1pPr>
          </a:lstStyle>
          <a:p>
            <a:fld id="{3A0D310C-11CC-44CF-B61D-C36BD5A4E9FA}" type="slidenum">
              <a:rPr lang="en-GB" sz="800" smtClean="0"/>
              <a:pPr/>
              <a:t>‹#›</a:t>
            </a:fld>
            <a:endParaRPr lang="en-GB" sz="800" dirty="0"/>
          </a:p>
        </p:txBody>
      </p:sp>
      <p:sp>
        <p:nvSpPr>
          <p:cNvPr id="13" name="Footer Placeholder 12"/>
          <p:cNvSpPr>
            <a:spLocks noGrp="1"/>
          </p:cNvSpPr>
          <p:nvPr>
            <p:ph type="ftr" sz="quarter" idx="2"/>
          </p:nvPr>
        </p:nvSpPr>
        <p:spPr>
          <a:xfrm>
            <a:off x="0" y="9383409"/>
            <a:ext cx="2952000" cy="543229"/>
          </a:xfrm>
          <a:prstGeom prst="rect">
            <a:avLst/>
          </a:prstGeom>
        </p:spPr>
        <p:txBody>
          <a:bodyPr vert="horz" lIns="91440" tIns="45720" rIns="91440" bIns="45720" rtlCol="0" anchor="b"/>
          <a:lstStyle>
            <a:lvl1pPr algn="l">
              <a:defRPr sz="1200"/>
            </a:lvl1pPr>
          </a:lstStyle>
          <a:p>
            <a:r>
              <a:rPr lang="en-GB" sz="800" dirty="0"/>
              <a:t>Copyright 2011 FUJITSU</a:t>
            </a:r>
          </a:p>
        </p:txBody>
      </p:sp>
    </p:spTree>
    <p:extLst>
      <p:ext uri="{BB962C8B-B14F-4D97-AF65-F5344CB8AC3E}">
        <p14:creationId xmlns:p14="http://schemas.microsoft.com/office/powerpoint/2010/main" val="49938317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Date Placeholder 13"/>
          <p:cNvSpPr>
            <a:spLocks noGrp="1"/>
          </p:cNvSpPr>
          <p:nvPr>
            <p:ph type="dt" idx="1"/>
          </p:nvPr>
        </p:nvSpPr>
        <p:spPr>
          <a:xfrm>
            <a:off x="0" y="0"/>
            <a:ext cx="2952000" cy="543229"/>
          </a:xfrm>
          <a:prstGeom prst="rect">
            <a:avLst/>
          </a:prstGeom>
        </p:spPr>
        <p:txBody>
          <a:bodyPr vert="horz" lIns="91440" tIns="45720" rIns="91440" bIns="45720" rtlCol="0"/>
          <a:lstStyle>
            <a:lvl1pPr algn="l">
              <a:defRPr sz="800"/>
            </a:lvl1pPr>
          </a:lstStyle>
          <a:p>
            <a:fld id="{9AF53C10-58A7-45D0-B2D2-D1576F087AB5}" type="datetimeFigureOut">
              <a:rPr lang="en-GB" smtClean="0"/>
              <a:pPr/>
              <a:t>24/11/2016</a:t>
            </a:fld>
            <a:endParaRPr lang="en-GB" dirty="0"/>
          </a:p>
        </p:txBody>
      </p:sp>
      <p:sp>
        <p:nvSpPr>
          <p:cNvPr id="15" name="Header Placeholder 14"/>
          <p:cNvSpPr>
            <a:spLocks noGrp="1"/>
          </p:cNvSpPr>
          <p:nvPr>
            <p:ph type="hdr" sz="quarter"/>
          </p:nvPr>
        </p:nvSpPr>
        <p:spPr>
          <a:xfrm>
            <a:off x="3886200" y="0"/>
            <a:ext cx="2952000" cy="543229"/>
          </a:xfrm>
          <a:prstGeom prst="rect">
            <a:avLst/>
          </a:prstGeom>
        </p:spPr>
        <p:txBody>
          <a:bodyPr vert="horz" lIns="91440" tIns="45720" rIns="91440" bIns="45720" rtlCol="0"/>
          <a:lstStyle>
            <a:lvl1pPr algn="r">
              <a:defRPr sz="800"/>
            </a:lvl1pPr>
          </a:lstStyle>
          <a:p>
            <a:endParaRPr lang="en-GB" dirty="0"/>
          </a:p>
        </p:txBody>
      </p:sp>
      <p:sp>
        <p:nvSpPr>
          <p:cNvPr id="16" name="Slide Image Placeholder 15"/>
          <p:cNvSpPr>
            <a:spLocks noGrp="1" noRot="1" noChangeAspect="1"/>
          </p:cNvSpPr>
          <p:nvPr>
            <p:ph type="sldImg" idx="2"/>
          </p:nvPr>
        </p:nvSpPr>
        <p:spPr>
          <a:xfrm>
            <a:off x="120650" y="744538"/>
            <a:ext cx="6616700" cy="3722687"/>
          </a:xfrm>
          <a:prstGeom prst="rect">
            <a:avLst/>
          </a:prstGeom>
          <a:noFill/>
          <a:ln w="12700">
            <a:solidFill>
              <a:prstClr val="black"/>
            </a:solidFill>
          </a:ln>
        </p:spPr>
        <p:txBody>
          <a:bodyPr vert="horz" lIns="91440" tIns="45720" rIns="91440" bIns="45720" rtlCol="0" anchor="ctr"/>
          <a:lstStyle/>
          <a:p>
            <a:endParaRPr lang="en-GB" noProof="0" dirty="0"/>
          </a:p>
        </p:txBody>
      </p:sp>
      <p:sp>
        <p:nvSpPr>
          <p:cNvPr id="23" name="Slide Number Placeholder 22"/>
          <p:cNvSpPr>
            <a:spLocks noGrp="1"/>
          </p:cNvSpPr>
          <p:nvPr>
            <p:ph type="sldNum" sz="quarter" idx="5"/>
          </p:nvPr>
        </p:nvSpPr>
        <p:spPr>
          <a:xfrm>
            <a:off x="3884613" y="9383409"/>
            <a:ext cx="2952000" cy="543229"/>
          </a:xfrm>
          <a:prstGeom prst="rect">
            <a:avLst/>
          </a:prstGeom>
        </p:spPr>
        <p:txBody>
          <a:bodyPr vert="horz" lIns="91440" tIns="45720" rIns="91440" bIns="45720" rtlCol="0" anchor="b"/>
          <a:lstStyle>
            <a:lvl1pPr algn="r">
              <a:defRPr sz="800"/>
            </a:lvl1pPr>
          </a:lstStyle>
          <a:p>
            <a:fld id="{12BC81D3-C59B-4C63-B840-07ACB8BAB3C6}" type="slidenum">
              <a:rPr lang="en-GB" smtClean="0"/>
              <a:pPr/>
              <a:t>‹#›</a:t>
            </a:fld>
            <a:endParaRPr lang="en-GB" dirty="0"/>
          </a:p>
        </p:txBody>
      </p:sp>
      <p:sp>
        <p:nvSpPr>
          <p:cNvPr id="24" name="Footer Placeholder 23"/>
          <p:cNvSpPr>
            <a:spLocks noGrp="1"/>
          </p:cNvSpPr>
          <p:nvPr>
            <p:ph type="ftr" sz="quarter" idx="4"/>
          </p:nvPr>
        </p:nvSpPr>
        <p:spPr>
          <a:xfrm>
            <a:off x="0" y="9383409"/>
            <a:ext cx="2952000" cy="543229"/>
          </a:xfrm>
          <a:prstGeom prst="rect">
            <a:avLst/>
          </a:prstGeom>
        </p:spPr>
        <p:txBody>
          <a:bodyPr vert="horz" lIns="91440" tIns="45720" rIns="91440" bIns="45720" rtlCol="0" anchor="b"/>
          <a:lstStyle>
            <a:lvl1pPr algn="l">
              <a:defRPr sz="800"/>
            </a:lvl1pPr>
          </a:lstStyle>
          <a:p>
            <a:r>
              <a:rPr lang="en-GB" dirty="0"/>
              <a:t>Copyright 2011 FUJITSU</a:t>
            </a:r>
          </a:p>
        </p:txBody>
      </p:sp>
      <p:sp>
        <p:nvSpPr>
          <p:cNvPr id="30" name="Notes Placeholder 29"/>
          <p:cNvSpPr>
            <a:spLocks noGrp="1"/>
          </p:cNvSpPr>
          <p:nvPr>
            <p:ph type="body" sz="quarter" idx="3"/>
          </p:nvPr>
        </p:nvSpPr>
        <p:spPr>
          <a:xfrm>
            <a:off x="549275" y="4963319"/>
            <a:ext cx="5759450" cy="4218821"/>
          </a:xfrm>
          <a:prstGeom prst="rect">
            <a:avLst/>
          </a:prstGeom>
        </p:spPr>
        <p:txBody>
          <a:bodyPr vert="horz" lIns="0" tIns="0" rIns="0" bIns="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858937134"/>
      </p:ext>
    </p:extLst>
  </p:cSld>
  <p:clrMap bg1="lt1" tx1="dk1" bg2="lt2" tx2="dk2" accent1="accent1" accent2="accent2" accent3="accent3" accent4="accent4" accent5="accent5" accent6="accent6" hlink="hlink" folHlink="folHlink"/>
  <p:hf hdr="0" dt="0"/>
  <p:notesStyle>
    <a:lvl1pPr marL="182563" indent="-182563" algn="l" defTabSz="914400" rtl="0" eaLnBrk="1" latinLnBrk="0" hangingPunct="1">
      <a:spcBef>
        <a:spcPts val="516"/>
      </a:spcBef>
      <a:spcAft>
        <a:spcPts val="288"/>
      </a:spcAft>
      <a:buClr>
        <a:schemeClr val="accent2"/>
      </a:buClr>
      <a:buFont typeface="Wingdings" pitchFamily="2" charset="2"/>
      <a:buChar char="n"/>
      <a:defRPr sz="1600" kern="1200">
        <a:solidFill>
          <a:schemeClr val="tx1"/>
        </a:solidFill>
        <a:latin typeface="Arial" pitchFamily="34" charset="0"/>
        <a:ea typeface="+mn-ea"/>
        <a:cs typeface="Arial" pitchFamily="34" charset="0"/>
      </a:defRPr>
    </a:lvl1pPr>
    <a:lvl2pPr marL="358775" indent="-176213" algn="l" defTabSz="914400" rtl="0" eaLnBrk="1" latinLnBrk="0" hangingPunct="1">
      <a:spcAft>
        <a:spcPts val="288"/>
      </a:spcAft>
      <a:buClr>
        <a:schemeClr val="tx2"/>
      </a:buClr>
      <a:buFont typeface="Wingdings" pitchFamily="2" charset="2"/>
      <a:buChar char="n"/>
      <a:defRPr sz="1400" kern="1200">
        <a:solidFill>
          <a:schemeClr val="tx1"/>
        </a:solidFill>
        <a:latin typeface="Arial" pitchFamily="34" charset="0"/>
        <a:ea typeface="+mn-ea"/>
        <a:cs typeface="Arial" pitchFamily="34" charset="0"/>
      </a:defRPr>
    </a:lvl2pPr>
    <a:lvl3pPr marL="449263" indent="-90488" algn="l" defTabSz="914400" rtl="0" eaLnBrk="1" latinLnBrk="0" hangingPunct="1">
      <a:spcBef>
        <a:spcPts val="432"/>
      </a:spcBef>
      <a:spcAft>
        <a:spcPts val="240"/>
      </a:spcAft>
      <a:buClr>
        <a:schemeClr val="tx2"/>
      </a:buClr>
      <a:buFont typeface="Arial" pitchFamily="34" charset="0"/>
      <a:buChar char="•"/>
      <a:defRPr sz="1200" kern="1200">
        <a:solidFill>
          <a:schemeClr val="tx1"/>
        </a:solidFill>
        <a:latin typeface="Arial" pitchFamily="34" charset="0"/>
        <a:ea typeface="+mn-ea"/>
        <a:cs typeface="Arial" pitchFamily="34" charset="0"/>
      </a:defRPr>
    </a:lvl3pPr>
    <a:lvl4pPr marL="541338" indent="-92075" algn="l" defTabSz="914400" rtl="0" eaLnBrk="1" latinLnBrk="0" hangingPunct="1">
      <a:spcBef>
        <a:spcPts val="384"/>
      </a:spcBef>
      <a:spcAft>
        <a:spcPts val="216"/>
      </a:spcAft>
      <a:buClr>
        <a:schemeClr val="tx2"/>
      </a:buClr>
      <a:buFont typeface="Arial" pitchFamily="34" charset="0"/>
      <a:buChar char="•"/>
      <a:defRPr sz="1200" kern="1200">
        <a:solidFill>
          <a:schemeClr val="tx1"/>
        </a:solidFill>
        <a:latin typeface="Arial" pitchFamily="34" charset="0"/>
        <a:ea typeface="+mn-ea"/>
        <a:cs typeface="Arial" pitchFamily="34" charset="0"/>
      </a:defRPr>
    </a:lvl4pPr>
    <a:lvl5pPr marL="625475" indent="-84138" algn="l" defTabSz="914400" rtl="0" eaLnBrk="1" latinLnBrk="0" hangingPunct="1">
      <a:spcBef>
        <a:spcPts val="336"/>
      </a:spcBef>
      <a:spcAft>
        <a:spcPts val="192"/>
      </a:spcAft>
      <a:buClr>
        <a:schemeClr val="tx2"/>
      </a:buClr>
      <a:buFont typeface="Arial" pitchFamily="34" charset="0"/>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 y="752475"/>
            <a:ext cx="6713538" cy="3776663"/>
          </a:xfrm>
        </p:spPr>
      </p:sp>
      <p:sp>
        <p:nvSpPr>
          <p:cNvPr id="3" name="Notes Placeholder 2"/>
          <p:cNvSpPr>
            <a:spLocks noGrp="1"/>
          </p:cNvSpPr>
          <p:nvPr>
            <p:ph type="body" idx="1"/>
          </p:nvPr>
        </p:nvSpPr>
        <p:spPr/>
        <p:txBody>
          <a:bodyPr>
            <a:normAutofit/>
          </a:bodyPr>
          <a:lstStyle/>
          <a:p>
            <a:endParaRPr lang="en-GB" dirty="0"/>
          </a:p>
        </p:txBody>
      </p:sp>
      <p:sp>
        <p:nvSpPr>
          <p:cNvPr id="8" name="Date Placeholder 7"/>
          <p:cNvSpPr>
            <a:spLocks noGrp="1"/>
          </p:cNvSpPr>
          <p:nvPr>
            <p:ph type="dt" idx="10"/>
          </p:nvPr>
        </p:nvSpPr>
        <p:spPr/>
        <p:txBody>
          <a:bodyPr/>
          <a:lstStyle/>
          <a:p>
            <a:fld id="{C83BE20E-B008-467F-90B4-D65484C667AE}" type="datetime3">
              <a:rPr lang="en-US" smtClean="0"/>
              <a:pPr/>
              <a:t>24 November 2016</a:t>
            </a:fld>
            <a:endParaRPr lang="en-US" dirty="0"/>
          </a:p>
        </p:txBody>
      </p:sp>
      <p:sp>
        <p:nvSpPr>
          <p:cNvPr id="9" name="Footer Placeholder 8"/>
          <p:cNvSpPr>
            <a:spLocks noGrp="1"/>
          </p:cNvSpPr>
          <p:nvPr>
            <p:ph type="ftr" sz="quarter" idx="11"/>
          </p:nvPr>
        </p:nvSpPr>
        <p:spPr/>
        <p:txBody>
          <a:bodyPr/>
          <a:lstStyle/>
          <a:p>
            <a:r>
              <a:rPr lang="en-GB" dirty="0"/>
              <a:t>FUJITSU RESTRICTED - UK &amp; IRELAND EYES ONLY</a:t>
            </a:r>
          </a:p>
        </p:txBody>
      </p:sp>
      <p:sp>
        <p:nvSpPr>
          <p:cNvPr id="10" name="Slide Number Placeholder 9"/>
          <p:cNvSpPr>
            <a:spLocks noGrp="1"/>
          </p:cNvSpPr>
          <p:nvPr>
            <p:ph type="sldNum" sz="quarter" idx="12"/>
          </p:nvPr>
        </p:nvSpPr>
        <p:spPr/>
        <p:txBody>
          <a:bodyPr/>
          <a:lstStyle/>
          <a:p>
            <a:fld id="{FBEEBCCA-9835-4EC8-9811-F5DE4DE4384F}" type="slidenum">
              <a:rPr lang="en-US" smtClean="0"/>
              <a:pPr/>
              <a:t>0</a:t>
            </a:fld>
            <a:endParaRPr lang="en-US" dirty="0"/>
          </a:p>
        </p:txBody>
      </p:sp>
      <p:sp>
        <p:nvSpPr>
          <p:cNvPr id="11" name="Header Placeholder 10"/>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2959718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EBB7ED-D3A0-4B69-9626-9C8D4E617CAB}" type="slidenum">
              <a:rPr lang="en-GB" smtClean="0">
                <a:solidFill>
                  <a:prstClr val="black"/>
                </a:solidFill>
                <a:latin typeface="Calibri" panose="020F0502020204030204"/>
              </a:rPr>
              <a:pPr/>
              <a:t>1</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2694959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Your IoT control centre -  An intuitive service portal gives you the ability to see, configure and manage every element of your IoT solution.</a:t>
            </a:r>
            <a:br>
              <a:rPr lang="en-GB" dirty="0" smtClean="0"/>
            </a:br>
            <a:endParaRPr lang="en-GB" dirty="0" smtClean="0"/>
          </a:p>
          <a:p>
            <a:pPr marL="171450" indent="-171450">
              <a:buFont typeface="Arial" panose="020B0604020202020204" pitchFamily="34" charset="0"/>
              <a:buChar char="•"/>
            </a:pPr>
            <a:r>
              <a:rPr lang="en-GB" dirty="0" smtClean="0"/>
              <a:t>Turn data into actionable insights - Collect and process data, apply rules, take action based on events – all in real-time.</a:t>
            </a:r>
            <a:br>
              <a:rPr lang="en-GB" dirty="0" smtClean="0"/>
            </a:br>
            <a:endParaRPr lang="en-GB" dirty="0" smtClean="0"/>
          </a:p>
          <a:p>
            <a:pPr marL="171450" indent="-171450">
              <a:buFont typeface="Arial" panose="020B0604020202020204" pitchFamily="34" charset="0"/>
              <a:buChar char="•"/>
            </a:pPr>
            <a:r>
              <a:rPr lang="en-GB" dirty="0" smtClean="0"/>
              <a:t>Open as standard - Effortlessly integrate a diverse range of devices and sensors, data sets and applications through a common platform.</a:t>
            </a:r>
            <a:br>
              <a:rPr lang="en-GB" dirty="0" smtClean="0"/>
            </a:br>
            <a:endParaRPr lang="en-GB" dirty="0" smtClean="0"/>
          </a:p>
          <a:p>
            <a:pPr marL="171450" indent="-171450">
              <a:buFont typeface="Arial" panose="020B0604020202020204" pitchFamily="34" charset="0"/>
              <a:buChar char="•"/>
            </a:pPr>
            <a:r>
              <a:rPr lang="en-US" sz="1600" dirty="0" smtClean="0"/>
              <a:t>All the scalability of the cloud - </a:t>
            </a:r>
            <a:r>
              <a:rPr lang="en-GB" sz="1200" dirty="0" smtClean="0"/>
              <a:t>Rapidly accommodate new devices and data volumes – without impacting the performance of your IoT solution.</a:t>
            </a:r>
            <a:br>
              <a:rPr lang="en-GB" sz="1200" dirty="0" smtClean="0"/>
            </a:br>
            <a:endParaRPr lang="en-GB" sz="1200" dirty="0" smtClean="0"/>
          </a:p>
          <a:p>
            <a:pPr marL="171450" indent="-171450">
              <a:buFont typeface="Arial" panose="020B0604020202020204" pitchFamily="34" charset="0"/>
              <a:buChar char="•"/>
            </a:pPr>
            <a:r>
              <a:rPr lang="en-US" sz="1600" dirty="0" smtClean="0"/>
              <a:t>Manage data securely - </a:t>
            </a:r>
            <a:r>
              <a:rPr lang="en-GB" sz="1200" dirty="0" smtClean="0"/>
              <a:t>Ensure the security of data in transit and at rest. Set access privileges for each piece of data stored and enable secure data sharing and use with business partners.</a:t>
            </a:r>
            <a:br>
              <a:rPr lang="en-GB" sz="1200" dirty="0" smtClean="0"/>
            </a:br>
            <a:endParaRPr lang="en-GB" sz="1200" dirty="0" smtClean="0"/>
          </a:p>
          <a:p>
            <a:pPr marL="171450" indent="-171450">
              <a:buFont typeface="Arial" panose="020B0604020202020204" pitchFamily="34" charset="0"/>
              <a:buChar char="•"/>
            </a:pPr>
            <a:r>
              <a:rPr lang="en-US" sz="2000" dirty="0" smtClean="0"/>
              <a:t>Pay as you consume pricing - </a:t>
            </a:r>
            <a:r>
              <a:rPr lang="en-GB" sz="1600" dirty="0" smtClean="0"/>
              <a:t>Predictable usage based pricing – that flexes based on data volumes. All with no need for CapEx.</a:t>
            </a:r>
          </a:p>
          <a:p>
            <a:pPr algn="l"/>
            <a:endParaRPr lang="en-US" sz="1600" dirty="0" smtClean="0"/>
          </a:p>
          <a:p>
            <a:pPr algn="l"/>
            <a:endParaRPr lang="en-GB" sz="1200" dirty="0" smtClean="0"/>
          </a:p>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6FEBB7ED-D3A0-4B69-9626-9C8D4E617CAB}" type="slidenum">
              <a:rPr lang="en-GB" smtClean="0">
                <a:solidFill>
                  <a:prstClr val="black"/>
                </a:solidFill>
                <a:latin typeface="Calibri" panose="020F0502020204030204"/>
              </a:rPr>
              <a:pPr/>
              <a:t>3</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1976006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Faster time to market - Reduce the time, cost and complexity of  building enterprise-class IoT solutions and investigating potential vendors with a plug and play multi-tenant platform that can be readily customised to your needs.</a:t>
            </a:r>
            <a:br>
              <a:rPr lang="en-GB" dirty="0" smtClean="0"/>
            </a:br>
            <a:endParaRPr lang="en-GB" dirty="0" smtClean="0"/>
          </a:p>
          <a:p>
            <a:pPr marL="171450" indent="-171450">
              <a:buFont typeface="Arial" panose="020B0604020202020204" pitchFamily="34" charset="0"/>
              <a:buChar char="•"/>
            </a:pPr>
            <a:r>
              <a:rPr lang="en-GB" dirty="0" smtClean="0"/>
              <a:t>Free to focus - Eliminate the need to build your own IoT solution and source specialist IoT skills in-house. Instead, you can focus on how you apply IoT data to change the way your business works for the better.</a:t>
            </a:r>
            <a:br>
              <a:rPr lang="en-GB" dirty="0" smtClean="0"/>
            </a:br>
            <a:endParaRPr lang="en-GB" dirty="0" smtClean="0"/>
          </a:p>
          <a:p>
            <a:pPr marL="171450" indent="-171450">
              <a:buFont typeface="Arial" panose="020B0604020202020204" pitchFamily="34" charset="0"/>
              <a:buChar char="•"/>
            </a:pPr>
            <a:r>
              <a:rPr lang="en-US" sz="1600" dirty="0" smtClean="0"/>
              <a:t>Future ready - </a:t>
            </a:r>
            <a:r>
              <a:rPr lang="en-GB" sz="1200" dirty="0" smtClean="0"/>
              <a:t>Readily scale and adapt your IoT solution, connect new things, harness different data sets and deploy new applications to fuel your innovation and drive new business value.</a:t>
            </a:r>
          </a:p>
          <a:p>
            <a:pPr marL="171450" indent="-171450">
              <a:buFont typeface="Arial" panose="020B0604020202020204" pitchFamily="34" charset="0"/>
              <a:buChar char="•"/>
            </a:pPr>
            <a:endParaRPr lang="en-GB" sz="1200" dirty="0" smtClean="0"/>
          </a:p>
          <a:p>
            <a:pPr marL="0" indent="0">
              <a:buFont typeface="Arial" panose="020B0604020202020204" pitchFamily="34" charset="0"/>
              <a:buNone/>
            </a:pPr>
            <a:r>
              <a:rPr lang="en-GB" sz="1200" dirty="0" smtClean="0"/>
              <a:t>Quote</a:t>
            </a:r>
            <a:r>
              <a:rPr lang="en-GB" sz="1200" baseline="0" dirty="0" smtClean="0"/>
              <a:t> </a:t>
            </a:r>
          </a:p>
          <a:p>
            <a:pPr marL="0" indent="0">
              <a:buFont typeface="Arial" panose="020B0604020202020204" pitchFamily="34" charset="0"/>
              <a:buNone/>
            </a:pPr>
            <a:r>
              <a:rPr lang="en-GB" sz="1200" baseline="0" dirty="0" smtClean="0"/>
              <a:t>“Through 2018, enterprises adopting managed IoT service solutions will achieve a </a:t>
            </a:r>
            <a:r>
              <a:rPr lang="en-GB" sz="1200" b="1" baseline="0" dirty="0" smtClean="0"/>
              <a:t>50% faster time to solution </a:t>
            </a:r>
            <a:r>
              <a:rPr lang="en-GB" sz="1200" baseline="0" dirty="0" smtClean="0"/>
              <a:t>at a </a:t>
            </a:r>
            <a:r>
              <a:rPr lang="en-GB" sz="1200" b="1" baseline="0" dirty="0" smtClean="0"/>
              <a:t>30% reduced total cost of ownership (TCO) </a:t>
            </a:r>
            <a:r>
              <a:rPr lang="en-GB" sz="1200" baseline="0" dirty="0" smtClean="0"/>
              <a:t>compared with IoT solutions built and managed by in-house resources.” - Source: Gartner Market Guide for Managed IoT Services, 12 Sept 2016</a:t>
            </a:r>
          </a:p>
          <a:p>
            <a:pPr marL="171450" indent="-171450">
              <a:buFont typeface="Arial" panose="020B0604020202020204" pitchFamily="34" charset="0"/>
              <a:buChar char="•"/>
            </a:pPr>
            <a:endParaRPr lang="en-GB" sz="1200"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6FEBB7ED-D3A0-4B69-9626-9C8D4E617CAB}" type="slidenum">
              <a:rPr lang="en-GB" smtClean="0">
                <a:solidFill>
                  <a:prstClr val="black"/>
                </a:solidFill>
                <a:latin typeface="Calibri" panose="020F0502020204030204"/>
              </a:rPr>
              <a:pPr/>
              <a:t>11</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2543788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Bridging IT and Operational Technology - Fujitsu builds on its unique heritage as both a manufacturer and ICT services provider. We also have long-standing experience in M2M. It means we understand IT and OT worlds – giving us the insight and experience to deliver truly effective IoT solutions.</a:t>
            </a:r>
            <a:br>
              <a:rPr lang="en-GB" dirty="0" smtClean="0"/>
            </a:br>
            <a:endParaRPr lang="en-GB" dirty="0" smtClean="0"/>
          </a:p>
          <a:p>
            <a:pPr marL="171450" indent="-171450">
              <a:buFont typeface="Arial" panose="020B0604020202020204" pitchFamily="34" charset="0"/>
              <a:buChar char="•"/>
            </a:pPr>
            <a:r>
              <a:rPr lang="en-US" sz="1400" dirty="0" smtClean="0"/>
              <a:t>One platform to take your business places - </a:t>
            </a:r>
            <a:r>
              <a:rPr lang="en-GB" sz="1200" dirty="0" smtClean="0"/>
              <a:t>Unlike other platforms, Fujitsu’s IoT platform offers all the functionality you need from a single platform – with the scale and global resilience to support you, wherever you operate.</a:t>
            </a:r>
            <a:br>
              <a:rPr lang="en-GB" sz="1200" dirty="0" smtClean="0"/>
            </a:br>
            <a:endParaRPr lang="en-GB" sz="1200" dirty="0" smtClean="0"/>
          </a:p>
          <a:p>
            <a:pPr marL="171450" indent="-171450">
              <a:buFont typeface="Arial" panose="020B0604020202020204" pitchFamily="34" charset="0"/>
              <a:buChar char="•"/>
            </a:pPr>
            <a:r>
              <a:rPr lang="en-US" sz="1400" dirty="0" smtClean="0"/>
              <a:t>Intelligent performance optimization - </a:t>
            </a:r>
            <a:r>
              <a:rPr lang="en-GB" sz="1200" dirty="0" smtClean="0"/>
              <a:t>Fujitsu’s IoT platform features a dynamic resource controller that uniquely optimizes how data is collected to ensure even at times of high demand, critical data can be efficiently and effectively gathered.</a:t>
            </a:r>
            <a:br>
              <a:rPr lang="en-GB" sz="1200" dirty="0" smtClean="0"/>
            </a:br>
            <a:endParaRPr lang="en-GB" sz="1200" dirty="0" smtClean="0"/>
          </a:p>
          <a:p>
            <a:pPr marL="171450" indent="-171450">
              <a:buFont typeface="Arial" panose="020B0604020202020204" pitchFamily="34" charset="0"/>
              <a:buChar char="•"/>
            </a:pPr>
            <a:r>
              <a:rPr lang="en-US" sz="1400" dirty="0" smtClean="0"/>
              <a:t>Managing complexity on your behalf - </a:t>
            </a:r>
            <a:r>
              <a:rPr lang="en-GB" sz="1200" dirty="0" smtClean="0"/>
              <a:t>As an expert IoT solution integrator, we’re well versed in the delivery of complex projects. We’re able to handle multiple data sources, ensuring seamless integration of our IoT platform with your back-end systems – delivering a fully fit for purpose solution.</a:t>
            </a:r>
            <a:br>
              <a:rPr lang="en-GB" sz="1200" dirty="0" smtClean="0"/>
            </a:br>
            <a:endParaRPr lang="en-GB" sz="1200" dirty="0" smtClean="0"/>
          </a:p>
          <a:p>
            <a:pPr marL="171450" indent="-171450">
              <a:buFont typeface="Arial" panose="020B0604020202020204" pitchFamily="34" charset="0"/>
              <a:buChar char="•"/>
            </a:pPr>
            <a:r>
              <a:rPr lang="en-US" sz="1400" dirty="0" smtClean="0"/>
              <a:t>All the support you need - </a:t>
            </a:r>
            <a:r>
              <a:rPr lang="en-GB" sz="1200" dirty="0" smtClean="0"/>
              <a:t>Fujitsu can provide complete lifecycle management – helping plug resource and skills gaps – and freeing you to focus on where your IoT solution can deliver most value to your business. With our managed IoT solutions, we can enable your business while giving you peace of mind you’re in safe hands.</a:t>
            </a:r>
          </a:p>
          <a:p>
            <a:pPr algn="l"/>
            <a:endParaRPr lang="en-GB" sz="1200" dirty="0" smtClean="0"/>
          </a:p>
          <a:p>
            <a:pPr algn="l"/>
            <a:endParaRPr lang="en-GB" sz="1200" dirty="0" smtClean="0"/>
          </a:p>
          <a:p>
            <a:pPr algn="l"/>
            <a:endParaRPr lang="en-GB" sz="1200"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6FEBB7ED-D3A0-4B69-9626-9C8D4E617CAB}" type="slidenum">
              <a:rPr lang="en-GB" smtClean="0">
                <a:solidFill>
                  <a:prstClr val="black"/>
                </a:solidFill>
                <a:latin typeface="Calibri" panose="020F0502020204030204"/>
              </a:rPr>
              <a:pPr/>
              <a:t>12</a:t>
            </a:fld>
            <a:endParaRPr lang="en-GB" dirty="0">
              <a:solidFill>
                <a:prstClr val="black"/>
              </a:solidFill>
              <a:latin typeface="Calibri" panose="020F0502020204030204"/>
            </a:endParaRPr>
          </a:p>
        </p:txBody>
      </p:sp>
    </p:spTree>
    <p:extLst>
      <p:ext uri="{BB962C8B-B14F-4D97-AF65-F5344CB8AC3E}">
        <p14:creationId xmlns:p14="http://schemas.microsoft.com/office/powerpoint/2010/main" val="28925434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ermediate Cover">
    <p:spTree>
      <p:nvGrpSpPr>
        <p:cNvPr id="1" name=""/>
        <p:cNvGrpSpPr/>
        <p:nvPr/>
      </p:nvGrpSpPr>
      <p:grpSpPr>
        <a:xfrm>
          <a:off x="0" y="0"/>
          <a:ext cx="0" cy="0"/>
          <a:chOff x="0" y="0"/>
          <a:chExt cx="0" cy="0"/>
        </a:xfrm>
      </p:grpSpPr>
      <p:pic>
        <p:nvPicPr>
          <p:cNvPr id="28" name="Picture 9" descr="MiddleGray_24_L150"/>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gray">
          <a:xfrm>
            <a:off x="0" y="0"/>
            <a:ext cx="9144000" cy="3028950"/>
          </a:xfrm>
          <a:prstGeom prst="rect">
            <a:avLst/>
          </a:prstGeom>
          <a:noFill/>
        </p:spPr>
      </p:pic>
      <p:sp>
        <p:nvSpPr>
          <p:cNvPr id="16" name="Title 15"/>
          <p:cNvSpPr>
            <a:spLocks noGrp="1"/>
          </p:cNvSpPr>
          <p:nvPr userDrawn="1">
            <p:ph type="title"/>
          </p:nvPr>
        </p:nvSpPr>
        <p:spPr bwMode="gray">
          <a:xfrm>
            <a:off x="250825" y="1563638"/>
            <a:ext cx="8642350" cy="864092"/>
          </a:xfrm>
          <a:noFill/>
          <a:ln w="9525">
            <a:noFill/>
            <a:miter lim="800000"/>
            <a:headEnd/>
            <a:tailEnd/>
          </a:ln>
          <a:effectLst/>
        </p:spPr>
        <p:txBody>
          <a:bodyPr vert="horz" wrap="square" lIns="0" tIns="0" rIns="0" bIns="0" numCol="1" anchor="b"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3200" kern="1200" noProof="0" dirty="0" err="1" smtClean="0">
                <a:solidFill>
                  <a:schemeClr val="tx1"/>
                </a:solidFill>
                <a:latin typeface="Fujitsu Sans" panose="020B0404060202020204" pitchFamily="34" charset="0"/>
                <a:ea typeface="+mj-ea"/>
                <a:cs typeface="+mj-cs"/>
              </a:defRPr>
            </a:lvl1pPr>
          </a:lstStyle>
          <a:p>
            <a:r>
              <a:rPr lang="en-US" noProof="0"/>
              <a:t>Click to edit Master title style</a:t>
            </a:r>
            <a:endParaRPr lang="en-GB" noProof="0" dirty="0"/>
          </a:p>
        </p:txBody>
      </p:sp>
      <p:sp>
        <p:nvSpPr>
          <p:cNvPr id="20" name="Text Placeholder 19"/>
          <p:cNvSpPr>
            <a:spLocks noGrp="1"/>
          </p:cNvSpPr>
          <p:nvPr userDrawn="1">
            <p:ph type="body" sz="quarter" idx="10"/>
          </p:nvPr>
        </p:nvSpPr>
        <p:spPr bwMode="gray">
          <a:xfrm>
            <a:off x="250824" y="2787780"/>
            <a:ext cx="8642351" cy="2015995"/>
          </a:xfrm>
        </p:spPr>
        <p:txBody>
          <a:bodyPr/>
          <a:lstStyle>
            <a:lvl1pPr>
              <a:spcAft>
                <a:spcPts val="300"/>
              </a:spcAft>
              <a:buClr>
                <a:schemeClr val="tx2"/>
              </a:buClr>
              <a:buFont typeface="Wingdings" pitchFamily="2" charset="2"/>
              <a:buChar char="n"/>
              <a:defRPr sz="2200">
                <a:latin typeface="Fujitsu Sans" panose="020B0404060202020204" pitchFamily="34" charset="0"/>
              </a:defRPr>
            </a:lvl1pPr>
            <a:lvl2pPr marL="266700" indent="-266700">
              <a:spcBef>
                <a:spcPts val="516"/>
              </a:spcBef>
              <a:buFont typeface="Wingdings" pitchFamily="2" charset="2"/>
              <a:buChar char="n"/>
              <a:defRPr sz="2400"/>
            </a:lvl2pPr>
            <a:lvl3pPr marL="266700" indent="-266700">
              <a:spcBef>
                <a:spcPts val="516"/>
              </a:spcBef>
              <a:spcAft>
                <a:spcPts val="288"/>
              </a:spcAft>
              <a:buFont typeface="Wingdings" pitchFamily="2" charset="2"/>
              <a:buChar char="n"/>
              <a:defRPr sz="2400"/>
            </a:lvl3pPr>
            <a:lvl4pPr marL="266700" indent="-266700">
              <a:spcBef>
                <a:spcPts val="516"/>
              </a:spcBef>
              <a:spcAft>
                <a:spcPts val="288"/>
              </a:spcAft>
              <a:buFont typeface="Wingdings" pitchFamily="2" charset="2"/>
              <a:buChar char="n"/>
              <a:defRPr sz="2400"/>
            </a:lvl4pPr>
            <a:lvl5pPr marL="266700" indent="-266700">
              <a:spcBef>
                <a:spcPts val="516"/>
              </a:spcBef>
              <a:spcAft>
                <a:spcPts val="288"/>
              </a:spcAft>
              <a:buFont typeface="Wingdings" pitchFamily="2" charset="2"/>
              <a:buChar char="n"/>
              <a:defRPr sz="2400"/>
            </a:lvl5pPr>
          </a:lstStyle>
          <a:p>
            <a:pPr lvl="0"/>
            <a:r>
              <a:rPr lang="en-US" noProof="0"/>
              <a:t>Click to edit Master text styles</a:t>
            </a:r>
          </a:p>
        </p:txBody>
      </p:sp>
      <p:grpSp>
        <p:nvGrpSpPr>
          <p:cNvPr id="14" name="Group 13"/>
          <p:cNvGrpSpPr/>
          <p:nvPr userDrawn="1"/>
        </p:nvGrpSpPr>
        <p:grpSpPr>
          <a:xfrm>
            <a:off x="8010525" y="249238"/>
            <a:ext cx="892176" cy="434975"/>
            <a:chOff x="8010525" y="249238"/>
            <a:chExt cx="892176" cy="434975"/>
          </a:xfrm>
        </p:grpSpPr>
        <p:sp>
          <p:nvSpPr>
            <p:cNvPr id="15" name="Freeform 68"/>
            <p:cNvSpPr>
              <a:spLocks/>
            </p:cNvSpPr>
            <p:nvPr userDrawn="1"/>
          </p:nvSpPr>
          <p:spPr bwMode="gray">
            <a:xfrm>
              <a:off x="8305800" y="249238"/>
              <a:ext cx="179388" cy="139700"/>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latin typeface="Fujitsu Sans" panose="020B0404060202020204" pitchFamily="34" charset="0"/>
              </a:endParaRPr>
            </a:p>
          </p:txBody>
        </p:sp>
        <p:sp>
          <p:nvSpPr>
            <p:cNvPr id="17" name="Freeform 69"/>
            <p:cNvSpPr>
              <a:spLocks/>
            </p:cNvSpPr>
            <p:nvPr userDrawn="1"/>
          </p:nvSpPr>
          <p:spPr bwMode="gray">
            <a:xfrm>
              <a:off x="8010525" y="401638"/>
              <a:ext cx="123825" cy="201613"/>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latin typeface="Fujitsu Sans" panose="020B0404060202020204" pitchFamily="34" charset="0"/>
              </a:endParaRPr>
            </a:p>
          </p:txBody>
        </p:sp>
        <p:sp>
          <p:nvSpPr>
            <p:cNvPr id="18" name="Freeform 70"/>
            <p:cNvSpPr>
              <a:spLocks/>
            </p:cNvSpPr>
            <p:nvPr userDrawn="1"/>
          </p:nvSpPr>
          <p:spPr bwMode="gray">
            <a:xfrm>
              <a:off x="8304213" y="401638"/>
              <a:ext cx="80963" cy="282575"/>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latin typeface="Fujitsu Sans" panose="020B0404060202020204" pitchFamily="34" charset="0"/>
              </a:endParaRPr>
            </a:p>
          </p:txBody>
        </p:sp>
        <p:sp>
          <p:nvSpPr>
            <p:cNvPr id="19" name="Freeform 71"/>
            <p:cNvSpPr>
              <a:spLocks/>
            </p:cNvSpPr>
            <p:nvPr userDrawn="1"/>
          </p:nvSpPr>
          <p:spPr bwMode="gray">
            <a:xfrm>
              <a:off x="8394700" y="401638"/>
              <a:ext cx="63500" cy="201613"/>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latin typeface="Fujitsu Sans" panose="020B0404060202020204" pitchFamily="34" charset="0"/>
              </a:endParaRPr>
            </a:p>
          </p:txBody>
        </p:sp>
        <p:sp>
          <p:nvSpPr>
            <p:cNvPr id="22" name="Freeform 72"/>
            <p:cNvSpPr>
              <a:spLocks/>
            </p:cNvSpPr>
            <p:nvPr userDrawn="1"/>
          </p:nvSpPr>
          <p:spPr bwMode="gray">
            <a:xfrm>
              <a:off x="8458200" y="401638"/>
              <a:ext cx="150813" cy="201613"/>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latin typeface="Fujitsu Sans" panose="020B0404060202020204" pitchFamily="34" charset="0"/>
              </a:endParaRPr>
            </a:p>
          </p:txBody>
        </p:sp>
        <p:sp>
          <p:nvSpPr>
            <p:cNvPr id="23" name="Freeform 73"/>
            <p:cNvSpPr>
              <a:spLocks/>
            </p:cNvSpPr>
            <p:nvPr userDrawn="1"/>
          </p:nvSpPr>
          <p:spPr bwMode="gray">
            <a:xfrm>
              <a:off x="8732838" y="401638"/>
              <a:ext cx="169863" cy="204788"/>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latin typeface="Fujitsu Sans" panose="020B0404060202020204" pitchFamily="34" charset="0"/>
              </a:endParaRPr>
            </a:p>
          </p:txBody>
        </p:sp>
        <p:sp>
          <p:nvSpPr>
            <p:cNvPr id="24" name="Freeform 74"/>
            <p:cNvSpPr>
              <a:spLocks/>
            </p:cNvSpPr>
            <p:nvPr userDrawn="1"/>
          </p:nvSpPr>
          <p:spPr bwMode="gray">
            <a:xfrm>
              <a:off x="8140700" y="401638"/>
              <a:ext cx="169863" cy="206375"/>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latin typeface="Fujitsu Sans" panose="020B0404060202020204" pitchFamily="34" charset="0"/>
              </a:endParaRPr>
            </a:p>
          </p:txBody>
        </p:sp>
        <p:sp>
          <p:nvSpPr>
            <p:cNvPr id="25" name="Freeform 75"/>
            <p:cNvSpPr>
              <a:spLocks/>
            </p:cNvSpPr>
            <p:nvPr userDrawn="1"/>
          </p:nvSpPr>
          <p:spPr bwMode="gray">
            <a:xfrm>
              <a:off x="8602663" y="396875"/>
              <a:ext cx="130175" cy="211138"/>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a:latin typeface="Fujitsu Sans" panose="020B040406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lgn="l">
              <a:defRPr/>
            </a:lvl1pPr>
          </a:lstStyle>
          <a:p>
            <a:r>
              <a:rPr lang="de-DE" noProof="0" dirty="0" smtClean="0"/>
              <a:t>Title</a:t>
            </a:r>
            <a:endParaRPr lang="en-US" noProof="0" dirty="0"/>
          </a:p>
        </p:txBody>
      </p:sp>
      <p:sp>
        <p:nvSpPr>
          <p:cNvPr id="10" name="Text Placeholder 9"/>
          <p:cNvSpPr>
            <a:spLocks noGrp="1"/>
          </p:cNvSpPr>
          <p:nvPr>
            <p:ph type="body" sz="quarter" idx="10"/>
          </p:nvPr>
        </p:nvSpPr>
        <p:spPr bwMode="gray">
          <a:xfrm>
            <a:off x="250825" y="987425"/>
            <a:ext cx="8642350" cy="3816350"/>
          </a:xfrm>
        </p:spPr>
        <p:txBody>
          <a:bodyPr/>
          <a:lstStyle/>
          <a:p>
            <a:pPr lvl="0"/>
            <a:r>
              <a:rPr lang="de-DE" noProof="0" dirty="0" smtClean="0"/>
              <a:t>Mastertextformat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endParaRPr lang="en-US" noProof="0" dirty="0"/>
          </a:p>
        </p:txBody>
      </p:sp>
    </p:spTree>
    <p:extLst>
      <p:ext uri="{BB962C8B-B14F-4D97-AF65-F5344CB8AC3E}">
        <p14:creationId xmlns:p14="http://schemas.microsoft.com/office/powerpoint/2010/main" val="192640260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lgn="l">
              <a:defRPr/>
            </a:lvl1pPr>
          </a:lstStyle>
          <a:p>
            <a:r>
              <a:rPr lang="de-DE" noProof="0" dirty="0" smtClean="0"/>
              <a:t>Title</a:t>
            </a:r>
            <a:endParaRPr lang="en-US" noProof="0" dirty="0"/>
          </a:p>
        </p:txBody>
      </p:sp>
    </p:spTree>
    <p:extLst>
      <p:ext uri="{BB962C8B-B14F-4D97-AF65-F5344CB8AC3E}">
        <p14:creationId xmlns:p14="http://schemas.microsoft.com/office/powerpoint/2010/main" val="196670551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1 column">
    <p:spTree>
      <p:nvGrpSpPr>
        <p:cNvPr id="1" name=""/>
        <p:cNvGrpSpPr/>
        <p:nvPr/>
      </p:nvGrpSpPr>
      <p:grpSpPr>
        <a:xfrm>
          <a:off x="0" y="0"/>
          <a:ext cx="0" cy="0"/>
          <a:chOff x="0" y="0"/>
          <a:chExt cx="0" cy="0"/>
        </a:xfrm>
      </p:grpSpPr>
      <p:sp>
        <p:nvSpPr>
          <p:cNvPr id="4" name="object 7"/>
          <p:cNvSpPr/>
          <p:nvPr userDrawn="1"/>
        </p:nvSpPr>
        <p:spPr>
          <a:xfrm>
            <a:off x="0" y="873760"/>
            <a:ext cx="9144306" cy="4074254"/>
          </a:xfrm>
          <a:prstGeom prst="round1Rect">
            <a:avLst>
              <a:gd name="adj" fmla="val 11181"/>
            </a:avLst>
          </a:prstGeom>
          <a:blipFill>
            <a:blip r:embed="rId2" cstate="email">
              <a:alphaModFix amt="45000"/>
              <a:extLst>
                <a:ext uri="{28A0092B-C50C-407E-A947-70E740481C1C}">
                  <a14:useLocalDpi xmlns:a14="http://schemas.microsoft.com/office/drawing/2010/main"/>
                </a:ext>
              </a:extLst>
            </a:blip>
            <a:stretch>
              <a:fillRect/>
            </a:stretch>
          </a:blipFill>
        </p:spPr>
        <p:txBody>
          <a:bodyPr wrap="square" lIns="0" tIns="0" rIns="0" bIns="0" rtlCol="0"/>
          <a:lstStyle/>
          <a:p>
            <a:endParaRPr dirty="0">
              <a:latin typeface="Fujitsu Sans" panose="020B0404060202020204" pitchFamily="34" charset="0"/>
            </a:endParaRPr>
          </a:p>
        </p:txBody>
      </p:sp>
      <p:sp>
        <p:nvSpPr>
          <p:cNvPr id="2" name="Titel 1"/>
          <p:cNvSpPr>
            <a:spLocks noGrp="1"/>
          </p:cNvSpPr>
          <p:nvPr>
            <p:ph type="title"/>
          </p:nvPr>
        </p:nvSpPr>
        <p:spPr bwMode="gray"/>
        <p:txBody>
          <a:bodyPr/>
          <a:lstStyle>
            <a:lvl1pPr algn="l">
              <a:defRPr>
                <a:latin typeface="Fujitsu Sans" panose="020B0404060202020204" pitchFamily="34" charset="0"/>
              </a:defRPr>
            </a:lvl1pPr>
          </a:lstStyle>
          <a:p>
            <a:r>
              <a:rPr lang="en-US" noProof="0"/>
              <a:t>Click to edit Master title style</a:t>
            </a:r>
            <a:endParaRPr lang="en-GB" noProof="0" dirty="0"/>
          </a:p>
        </p:txBody>
      </p:sp>
      <p:sp>
        <p:nvSpPr>
          <p:cNvPr id="10" name="Text Placeholder 9"/>
          <p:cNvSpPr>
            <a:spLocks noGrp="1"/>
          </p:cNvSpPr>
          <p:nvPr>
            <p:ph type="body" sz="quarter" idx="10"/>
          </p:nvPr>
        </p:nvSpPr>
        <p:spPr bwMode="gray">
          <a:xfrm>
            <a:off x="250825" y="987425"/>
            <a:ext cx="8642350" cy="3816350"/>
          </a:xfrm>
        </p:spPr>
        <p:txBody>
          <a:bodyPr/>
          <a:lstStyle>
            <a:lvl1pPr>
              <a:defRPr>
                <a:latin typeface="Fujitsu Sans" panose="020B0404060202020204" pitchFamily="34" charset="0"/>
              </a:defRPr>
            </a:lvl1pPr>
            <a:lvl2pPr>
              <a:defRPr>
                <a:latin typeface="Fujitsu Sans" panose="020B0404060202020204" pitchFamily="34" charset="0"/>
              </a:defRPr>
            </a:lvl2pPr>
            <a:lvl3pPr>
              <a:defRPr>
                <a:latin typeface="Fujitsu Sans" panose="020B0404060202020204" pitchFamily="34" charset="0"/>
              </a:defRPr>
            </a:lvl3pPr>
            <a:lvl4pPr>
              <a:defRPr>
                <a:latin typeface="Fujitsu Sans" panose="020B0404060202020204" pitchFamily="34" charset="0"/>
              </a:defRPr>
            </a:lvl4pPr>
            <a:lvl5pPr>
              <a:defRPr>
                <a:latin typeface="Fujitsu Sans" panose="020B040406020202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xt 1 column">
    <p:spTree>
      <p:nvGrpSpPr>
        <p:cNvPr id="1" name=""/>
        <p:cNvGrpSpPr/>
        <p:nvPr/>
      </p:nvGrpSpPr>
      <p:grpSpPr>
        <a:xfrm>
          <a:off x="0" y="0"/>
          <a:ext cx="0" cy="0"/>
          <a:chOff x="0" y="0"/>
          <a:chExt cx="0" cy="0"/>
        </a:xfrm>
      </p:grpSpPr>
      <p:sp>
        <p:nvSpPr>
          <p:cNvPr id="4" name="object 7"/>
          <p:cNvSpPr/>
          <p:nvPr userDrawn="1"/>
        </p:nvSpPr>
        <p:spPr>
          <a:xfrm>
            <a:off x="0" y="873760"/>
            <a:ext cx="9144306" cy="4074254"/>
          </a:xfrm>
          <a:prstGeom prst="round1Rect">
            <a:avLst>
              <a:gd name="adj" fmla="val 11181"/>
            </a:avLst>
          </a:prstGeom>
          <a:blipFill>
            <a:blip r:embed="rId2" cstate="email">
              <a:alphaModFix amt="45000"/>
              <a:extLst>
                <a:ext uri="{28A0092B-C50C-407E-A947-70E740481C1C}">
                  <a14:useLocalDpi xmlns:a14="http://schemas.microsoft.com/office/drawing/2010/main"/>
                </a:ext>
              </a:extLst>
            </a:blip>
            <a:stretch>
              <a:fillRect/>
            </a:stretch>
          </a:blipFill>
        </p:spPr>
        <p:txBody>
          <a:bodyPr wrap="square" lIns="0" tIns="0" rIns="0" bIns="0" rtlCol="0"/>
          <a:lstStyle/>
          <a:p>
            <a:endParaRPr dirty="0">
              <a:latin typeface="Fujitsu Sans" panose="020B0404060202020204" pitchFamily="34" charset="0"/>
            </a:endParaRPr>
          </a:p>
        </p:txBody>
      </p:sp>
      <p:sp>
        <p:nvSpPr>
          <p:cNvPr id="2" name="Titel 1"/>
          <p:cNvSpPr>
            <a:spLocks noGrp="1"/>
          </p:cNvSpPr>
          <p:nvPr>
            <p:ph type="title"/>
          </p:nvPr>
        </p:nvSpPr>
        <p:spPr bwMode="gray"/>
        <p:txBody>
          <a:bodyPr/>
          <a:lstStyle>
            <a:lvl1pPr algn="l">
              <a:defRPr>
                <a:latin typeface="Fujitsu Sans" panose="020B0404060202020204" pitchFamily="34" charset="0"/>
              </a:defRPr>
            </a:lvl1pPr>
          </a:lstStyle>
          <a:p>
            <a:r>
              <a:rPr lang="en-US" noProof="0"/>
              <a:t>Click to edit Master title style</a:t>
            </a:r>
            <a:endParaRPr lang="en-GB" noProof="0" dirty="0"/>
          </a:p>
        </p:txBody>
      </p:sp>
      <p:sp>
        <p:nvSpPr>
          <p:cNvPr id="10" name="Text Placeholder 9"/>
          <p:cNvSpPr>
            <a:spLocks noGrp="1"/>
          </p:cNvSpPr>
          <p:nvPr>
            <p:ph type="body" sz="quarter" idx="10"/>
          </p:nvPr>
        </p:nvSpPr>
        <p:spPr bwMode="gray">
          <a:xfrm>
            <a:off x="250825" y="1131664"/>
            <a:ext cx="3313063" cy="3816350"/>
          </a:xfrm>
        </p:spPr>
        <p:txBody>
          <a:bodyPr/>
          <a:lstStyle>
            <a:lvl1pPr>
              <a:defRPr sz="1600">
                <a:latin typeface="Fujitsu Sans" panose="020B0404060202020204" pitchFamily="34" charset="0"/>
              </a:defRPr>
            </a:lvl1pPr>
            <a:lvl2pPr>
              <a:defRPr sz="1400">
                <a:latin typeface="Fujitsu Sans" panose="020B0404060202020204" pitchFamily="34" charset="0"/>
              </a:defRPr>
            </a:lvl2pPr>
            <a:lvl3pPr>
              <a:defRPr>
                <a:latin typeface="Fujitsu Sans" panose="020B0404060202020204" pitchFamily="34" charset="0"/>
              </a:defRPr>
            </a:lvl3pPr>
            <a:lvl4pPr>
              <a:defRPr>
                <a:latin typeface="Fujitsu Sans" panose="020B0404060202020204" pitchFamily="34" charset="0"/>
              </a:defRPr>
            </a:lvl4pPr>
            <a:lvl5pPr>
              <a:defRPr>
                <a:latin typeface="Fujitsu Sans" panose="020B0404060202020204" pitchFamily="34" charset="0"/>
              </a:defRPr>
            </a:lvl5pPr>
          </a:lstStyle>
          <a:p>
            <a:pPr lvl="0"/>
            <a:r>
              <a:rPr lang="en-US" noProof="0" dirty="0"/>
              <a:t>Click to edit Master text styles</a:t>
            </a:r>
          </a:p>
          <a:p>
            <a:pPr lvl="1"/>
            <a:r>
              <a:rPr lang="en-US" noProof="0" dirty="0"/>
              <a:t>Second </a:t>
            </a:r>
            <a:r>
              <a:rPr lang="en-US" noProof="0" dirty="0" smtClean="0"/>
              <a:t>level</a:t>
            </a:r>
            <a:endParaRPr lang="en-US" noProof="0" dirty="0"/>
          </a:p>
        </p:txBody>
      </p:sp>
    </p:spTree>
    <p:extLst>
      <p:ext uri="{BB962C8B-B14F-4D97-AF65-F5344CB8AC3E}">
        <p14:creationId xmlns:p14="http://schemas.microsoft.com/office/powerpoint/2010/main" val="71336073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Closing page">
    <p:spTree>
      <p:nvGrpSpPr>
        <p:cNvPr id="1" name=""/>
        <p:cNvGrpSpPr/>
        <p:nvPr/>
      </p:nvGrpSpPr>
      <p:grpSpPr>
        <a:xfrm>
          <a:off x="0" y="0"/>
          <a:ext cx="0" cy="0"/>
          <a:chOff x="0" y="0"/>
          <a:chExt cx="0" cy="0"/>
        </a:xfrm>
      </p:grpSpPr>
      <p:sp>
        <p:nvSpPr>
          <p:cNvPr id="7" name="Rectangle 5"/>
          <p:cNvSpPr>
            <a:spLocks noChangeArrowheads="1"/>
          </p:cNvSpPr>
          <p:nvPr/>
        </p:nvSpPr>
        <p:spPr bwMode="gray">
          <a:xfrm>
            <a:off x="0" y="0"/>
            <a:ext cx="9144000" cy="5143500"/>
          </a:xfrm>
          <a:prstGeom prst="rect">
            <a:avLst/>
          </a:prstGeom>
          <a:solidFill>
            <a:srgbClr val="FFFFFF"/>
          </a:solidFill>
          <a:ln w="9525" algn="ctr">
            <a:noFill/>
            <a:miter lim="800000"/>
            <a:headEnd/>
            <a:tailEnd/>
          </a:ln>
          <a:effectLst/>
        </p:spPr>
        <p:txBody>
          <a:bodyPr wrap="none" anchor="ctr"/>
          <a:lstStyle/>
          <a:p>
            <a:endParaRPr lang="en-GB" noProof="0" dirty="0"/>
          </a:p>
        </p:txBody>
      </p:sp>
      <p:grpSp>
        <p:nvGrpSpPr>
          <p:cNvPr id="34" name="Group 33"/>
          <p:cNvGrpSpPr/>
          <p:nvPr userDrawn="1"/>
        </p:nvGrpSpPr>
        <p:grpSpPr>
          <a:xfrm>
            <a:off x="2592388" y="1362075"/>
            <a:ext cx="3962400" cy="2005013"/>
            <a:chOff x="2592388" y="1362075"/>
            <a:chExt cx="3962400" cy="2005013"/>
          </a:xfrm>
        </p:grpSpPr>
        <p:sp>
          <p:nvSpPr>
            <p:cNvPr id="35" name="Freeform 8"/>
            <p:cNvSpPr>
              <a:spLocks/>
            </p:cNvSpPr>
            <p:nvPr/>
          </p:nvSpPr>
          <p:spPr bwMode="gray">
            <a:xfrm>
              <a:off x="2592388" y="3094038"/>
              <a:ext cx="115888" cy="190500"/>
            </a:xfrm>
            <a:custGeom>
              <a:avLst/>
              <a:gdLst/>
              <a:ahLst/>
              <a:cxnLst>
                <a:cxn ang="0">
                  <a:pos x="0" y="573"/>
                </a:cxn>
                <a:cxn ang="0">
                  <a:pos x="0" y="504"/>
                </a:cxn>
                <a:cxn ang="0">
                  <a:pos x="139" y="536"/>
                </a:cxn>
                <a:cxn ang="0">
                  <a:pos x="278" y="445"/>
                </a:cxn>
                <a:cxn ang="0">
                  <a:pos x="255" y="387"/>
                </a:cxn>
                <a:cxn ang="0">
                  <a:pos x="213" y="354"/>
                </a:cxn>
                <a:cxn ang="0">
                  <a:pos x="159" y="328"/>
                </a:cxn>
                <a:cxn ang="0">
                  <a:pos x="49" y="253"/>
                </a:cxn>
                <a:cxn ang="0">
                  <a:pos x="10" y="150"/>
                </a:cxn>
                <a:cxn ang="0">
                  <a:pos x="71" y="33"/>
                </a:cxn>
                <a:cxn ang="0">
                  <a:pos x="201" y="0"/>
                </a:cxn>
                <a:cxn ang="0">
                  <a:pos x="322" y="20"/>
                </a:cxn>
                <a:cxn ang="0">
                  <a:pos x="322" y="83"/>
                </a:cxn>
                <a:cxn ang="0">
                  <a:pos x="206" y="59"/>
                </a:cxn>
                <a:cxn ang="0">
                  <a:pos x="127" y="78"/>
                </a:cxn>
                <a:cxn ang="0">
                  <a:pos x="95" y="140"/>
                </a:cxn>
                <a:cxn ang="0">
                  <a:pos x="117" y="199"/>
                </a:cxn>
                <a:cxn ang="0">
                  <a:pos x="214" y="260"/>
                </a:cxn>
                <a:cxn ang="0">
                  <a:pos x="293" y="305"/>
                </a:cxn>
                <a:cxn ang="0">
                  <a:pos x="348" y="365"/>
                </a:cxn>
                <a:cxn ang="0">
                  <a:pos x="363" y="436"/>
                </a:cxn>
                <a:cxn ang="0">
                  <a:pos x="145" y="597"/>
                </a:cxn>
                <a:cxn ang="0">
                  <a:pos x="0" y="573"/>
                </a:cxn>
              </a:cxnLst>
              <a:rect l="0" t="0" r="r" b="b"/>
              <a:pathLst>
                <a:path w="363" h="597">
                  <a:moveTo>
                    <a:pt x="0" y="573"/>
                  </a:moveTo>
                  <a:cubicBezTo>
                    <a:pt x="0" y="504"/>
                    <a:pt x="0" y="504"/>
                    <a:pt x="0" y="504"/>
                  </a:cubicBezTo>
                  <a:cubicBezTo>
                    <a:pt x="38" y="526"/>
                    <a:pt x="84" y="536"/>
                    <a:pt x="139" y="536"/>
                  </a:cubicBezTo>
                  <a:cubicBezTo>
                    <a:pt x="232" y="536"/>
                    <a:pt x="278" y="506"/>
                    <a:pt x="278" y="445"/>
                  </a:cubicBezTo>
                  <a:cubicBezTo>
                    <a:pt x="278" y="422"/>
                    <a:pt x="270" y="402"/>
                    <a:pt x="255" y="387"/>
                  </a:cubicBezTo>
                  <a:cubicBezTo>
                    <a:pt x="242" y="374"/>
                    <a:pt x="228" y="363"/>
                    <a:pt x="213" y="354"/>
                  </a:cubicBezTo>
                  <a:cubicBezTo>
                    <a:pt x="199" y="347"/>
                    <a:pt x="181" y="338"/>
                    <a:pt x="159" y="328"/>
                  </a:cubicBezTo>
                  <a:cubicBezTo>
                    <a:pt x="107" y="302"/>
                    <a:pt x="70" y="277"/>
                    <a:pt x="49" y="253"/>
                  </a:cubicBezTo>
                  <a:cubicBezTo>
                    <a:pt x="23" y="224"/>
                    <a:pt x="10" y="190"/>
                    <a:pt x="10" y="150"/>
                  </a:cubicBezTo>
                  <a:cubicBezTo>
                    <a:pt x="10" y="97"/>
                    <a:pt x="30" y="58"/>
                    <a:pt x="71" y="33"/>
                  </a:cubicBezTo>
                  <a:cubicBezTo>
                    <a:pt x="105" y="11"/>
                    <a:pt x="148" y="0"/>
                    <a:pt x="201" y="0"/>
                  </a:cubicBezTo>
                  <a:cubicBezTo>
                    <a:pt x="238" y="0"/>
                    <a:pt x="279" y="7"/>
                    <a:pt x="322" y="20"/>
                  </a:cubicBezTo>
                  <a:cubicBezTo>
                    <a:pt x="322" y="83"/>
                    <a:pt x="322" y="83"/>
                    <a:pt x="322" y="83"/>
                  </a:cubicBezTo>
                  <a:cubicBezTo>
                    <a:pt x="286" y="67"/>
                    <a:pt x="247" y="59"/>
                    <a:pt x="206" y="59"/>
                  </a:cubicBezTo>
                  <a:cubicBezTo>
                    <a:pt x="174" y="59"/>
                    <a:pt x="148" y="65"/>
                    <a:pt x="127" y="78"/>
                  </a:cubicBezTo>
                  <a:cubicBezTo>
                    <a:pt x="105" y="90"/>
                    <a:pt x="95" y="111"/>
                    <a:pt x="95" y="140"/>
                  </a:cubicBezTo>
                  <a:cubicBezTo>
                    <a:pt x="95" y="164"/>
                    <a:pt x="102" y="184"/>
                    <a:pt x="117" y="199"/>
                  </a:cubicBezTo>
                  <a:cubicBezTo>
                    <a:pt x="132" y="214"/>
                    <a:pt x="164" y="234"/>
                    <a:pt x="214" y="260"/>
                  </a:cubicBezTo>
                  <a:cubicBezTo>
                    <a:pt x="254" y="280"/>
                    <a:pt x="280" y="294"/>
                    <a:pt x="293" y="305"/>
                  </a:cubicBezTo>
                  <a:cubicBezTo>
                    <a:pt x="319" y="323"/>
                    <a:pt x="337" y="343"/>
                    <a:pt x="348" y="365"/>
                  </a:cubicBezTo>
                  <a:cubicBezTo>
                    <a:pt x="358" y="384"/>
                    <a:pt x="363" y="408"/>
                    <a:pt x="363" y="436"/>
                  </a:cubicBezTo>
                  <a:cubicBezTo>
                    <a:pt x="363" y="543"/>
                    <a:pt x="290" y="597"/>
                    <a:pt x="145" y="597"/>
                  </a:cubicBezTo>
                  <a:cubicBezTo>
                    <a:pt x="86" y="597"/>
                    <a:pt x="38" y="589"/>
                    <a:pt x="0" y="573"/>
                  </a:cubicBezTo>
                </a:path>
              </a:pathLst>
            </a:custGeom>
            <a:solidFill>
              <a:srgbClr val="000000"/>
            </a:solidFill>
            <a:ln w="9525">
              <a:noFill/>
              <a:round/>
              <a:headEnd/>
              <a:tailEnd/>
            </a:ln>
          </p:spPr>
          <p:txBody>
            <a:bodyPr/>
            <a:lstStyle/>
            <a:p>
              <a:endParaRPr lang="de-DE" dirty="0"/>
            </a:p>
          </p:txBody>
        </p:sp>
        <p:sp>
          <p:nvSpPr>
            <p:cNvPr id="36" name="Freeform 9"/>
            <p:cNvSpPr>
              <a:spLocks/>
            </p:cNvSpPr>
            <p:nvPr/>
          </p:nvSpPr>
          <p:spPr bwMode="gray">
            <a:xfrm>
              <a:off x="2751138" y="3008313"/>
              <a:ext cx="136525" cy="269875"/>
            </a:xfrm>
            <a:custGeom>
              <a:avLst/>
              <a:gdLst/>
              <a:ahLst/>
              <a:cxnLst>
                <a:cxn ang="0">
                  <a:pos x="0" y="851"/>
                </a:cxn>
                <a:cxn ang="0">
                  <a:pos x="0" y="0"/>
                </a:cxn>
                <a:cxn ang="0">
                  <a:pos x="96" y="0"/>
                </a:cxn>
                <a:cxn ang="0">
                  <a:pos x="96" y="300"/>
                </a:cxn>
                <a:cxn ang="0">
                  <a:pos x="239" y="270"/>
                </a:cxn>
                <a:cxn ang="0">
                  <a:pos x="411" y="359"/>
                </a:cxn>
                <a:cxn ang="0">
                  <a:pos x="429" y="504"/>
                </a:cxn>
                <a:cxn ang="0">
                  <a:pos x="429" y="851"/>
                </a:cxn>
                <a:cxn ang="0">
                  <a:pos x="332" y="851"/>
                </a:cxn>
                <a:cxn ang="0">
                  <a:pos x="332" y="489"/>
                </a:cxn>
                <a:cxn ang="0">
                  <a:pos x="315" y="374"/>
                </a:cxn>
                <a:cxn ang="0">
                  <a:pos x="229" y="329"/>
                </a:cxn>
                <a:cxn ang="0">
                  <a:pos x="96" y="363"/>
                </a:cxn>
                <a:cxn ang="0">
                  <a:pos x="96" y="851"/>
                </a:cxn>
                <a:cxn ang="0">
                  <a:pos x="0" y="851"/>
                </a:cxn>
              </a:cxnLst>
              <a:rect l="0" t="0" r="r" b="b"/>
              <a:pathLst>
                <a:path w="429" h="851">
                  <a:moveTo>
                    <a:pt x="0" y="851"/>
                  </a:moveTo>
                  <a:cubicBezTo>
                    <a:pt x="0" y="0"/>
                    <a:pt x="0" y="0"/>
                    <a:pt x="0" y="0"/>
                  </a:cubicBezTo>
                  <a:cubicBezTo>
                    <a:pt x="96" y="0"/>
                    <a:pt x="96" y="0"/>
                    <a:pt x="96" y="0"/>
                  </a:cubicBezTo>
                  <a:cubicBezTo>
                    <a:pt x="96" y="300"/>
                    <a:pt x="96" y="300"/>
                    <a:pt x="96" y="300"/>
                  </a:cubicBezTo>
                  <a:cubicBezTo>
                    <a:pt x="147" y="280"/>
                    <a:pt x="194" y="270"/>
                    <a:pt x="239" y="270"/>
                  </a:cubicBezTo>
                  <a:cubicBezTo>
                    <a:pt x="328" y="270"/>
                    <a:pt x="386" y="300"/>
                    <a:pt x="411" y="359"/>
                  </a:cubicBezTo>
                  <a:cubicBezTo>
                    <a:pt x="423" y="386"/>
                    <a:pt x="429" y="434"/>
                    <a:pt x="429" y="504"/>
                  </a:cubicBezTo>
                  <a:cubicBezTo>
                    <a:pt x="429" y="851"/>
                    <a:pt x="429" y="851"/>
                    <a:pt x="429" y="851"/>
                  </a:cubicBezTo>
                  <a:cubicBezTo>
                    <a:pt x="332" y="851"/>
                    <a:pt x="332" y="851"/>
                    <a:pt x="332" y="851"/>
                  </a:cubicBezTo>
                  <a:cubicBezTo>
                    <a:pt x="332" y="489"/>
                    <a:pt x="332" y="489"/>
                    <a:pt x="332" y="489"/>
                  </a:cubicBezTo>
                  <a:cubicBezTo>
                    <a:pt x="332" y="435"/>
                    <a:pt x="326" y="397"/>
                    <a:pt x="315" y="374"/>
                  </a:cubicBezTo>
                  <a:cubicBezTo>
                    <a:pt x="300" y="344"/>
                    <a:pt x="271" y="329"/>
                    <a:pt x="229" y="329"/>
                  </a:cubicBezTo>
                  <a:cubicBezTo>
                    <a:pt x="192" y="329"/>
                    <a:pt x="147" y="340"/>
                    <a:pt x="96" y="363"/>
                  </a:cubicBezTo>
                  <a:cubicBezTo>
                    <a:pt x="96" y="851"/>
                    <a:pt x="96" y="851"/>
                    <a:pt x="96" y="851"/>
                  </a:cubicBezTo>
                  <a:lnTo>
                    <a:pt x="0" y="851"/>
                  </a:lnTo>
                  <a:close/>
                </a:path>
              </a:pathLst>
            </a:custGeom>
            <a:solidFill>
              <a:srgbClr val="000000"/>
            </a:solidFill>
            <a:ln w="9525">
              <a:noFill/>
              <a:round/>
              <a:headEnd/>
              <a:tailEnd/>
            </a:ln>
          </p:spPr>
          <p:txBody>
            <a:bodyPr/>
            <a:lstStyle/>
            <a:p>
              <a:endParaRPr lang="de-DE" dirty="0"/>
            </a:p>
          </p:txBody>
        </p:sp>
        <p:sp>
          <p:nvSpPr>
            <p:cNvPr id="37" name="Freeform 10"/>
            <p:cNvSpPr>
              <a:spLocks noEditPoints="1"/>
            </p:cNvSpPr>
            <p:nvPr/>
          </p:nvSpPr>
          <p:spPr bwMode="gray">
            <a:xfrm>
              <a:off x="2928938" y="3094038"/>
              <a:ext cx="139700" cy="190500"/>
            </a:xfrm>
            <a:custGeom>
              <a:avLst/>
              <a:gdLst/>
              <a:ahLst/>
              <a:cxnLst>
                <a:cxn ang="0">
                  <a:pos x="342" y="224"/>
                </a:cxn>
                <a:cxn ang="0">
                  <a:pos x="342" y="194"/>
                </a:cxn>
                <a:cxn ang="0">
                  <a:pos x="324" y="108"/>
                </a:cxn>
                <a:cxn ang="0">
                  <a:pos x="212" y="61"/>
                </a:cxn>
                <a:cxn ang="0">
                  <a:pos x="55" y="93"/>
                </a:cxn>
                <a:cxn ang="0">
                  <a:pos x="55" y="25"/>
                </a:cxn>
                <a:cxn ang="0">
                  <a:pos x="222" y="0"/>
                </a:cxn>
                <a:cxn ang="0">
                  <a:pos x="404" y="60"/>
                </a:cxn>
                <a:cxn ang="0">
                  <a:pos x="437" y="157"/>
                </a:cxn>
                <a:cxn ang="0">
                  <a:pos x="439" y="227"/>
                </a:cxn>
                <a:cxn ang="0">
                  <a:pos x="439" y="570"/>
                </a:cxn>
                <a:cxn ang="0">
                  <a:pos x="229" y="597"/>
                </a:cxn>
                <a:cxn ang="0">
                  <a:pos x="64" y="564"/>
                </a:cxn>
                <a:cxn ang="0">
                  <a:pos x="0" y="438"/>
                </a:cxn>
                <a:cxn ang="0">
                  <a:pos x="75" y="285"/>
                </a:cxn>
                <a:cxn ang="0">
                  <a:pos x="263" y="233"/>
                </a:cxn>
                <a:cxn ang="0">
                  <a:pos x="342" y="224"/>
                </a:cxn>
                <a:cxn ang="0">
                  <a:pos x="342" y="279"/>
                </a:cxn>
                <a:cxn ang="0">
                  <a:pos x="208" y="300"/>
                </a:cxn>
                <a:cxn ang="0">
                  <a:pos x="99" y="428"/>
                </a:cxn>
                <a:cxn ang="0">
                  <a:pos x="131" y="509"/>
                </a:cxn>
                <a:cxn ang="0">
                  <a:pos x="244" y="539"/>
                </a:cxn>
                <a:cxn ang="0">
                  <a:pos x="342" y="525"/>
                </a:cxn>
                <a:cxn ang="0">
                  <a:pos x="342" y="279"/>
                </a:cxn>
              </a:cxnLst>
              <a:rect l="0" t="0" r="r" b="b"/>
              <a:pathLst>
                <a:path w="439" h="597">
                  <a:moveTo>
                    <a:pt x="342" y="224"/>
                  </a:moveTo>
                  <a:cubicBezTo>
                    <a:pt x="342" y="194"/>
                    <a:pt x="342" y="194"/>
                    <a:pt x="342" y="194"/>
                  </a:cubicBezTo>
                  <a:cubicBezTo>
                    <a:pt x="342" y="157"/>
                    <a:pt x="336" y="129"/>
                    <a:pt x="324" y="108"/>
                  </a:cubicBezTo>
                  <a:cubicBezTo>
                    <a:pt x="306" y="77"/>
                    <a:pt x="269" y="61"/>
                    <a:pt x="212" y="61"/>
                  </a:cubicBezTo>
                  <a:cubicBezTo>
                    <a:pt x="160" y="61"/>
                    <a:pt x="108" y="71"/>
                    <a:pt x="55" y="93"/>
                  </a:cubicBezTo>
                  <a:cubicBezTo>
                    <a:pt x="55" y="25"/>
                    <a:pt x="55" y="25"/>
                    <a:pt x="55" y="25"/>
                  </a:cubicBezTo>
                  <a:cubicBezTo>
                    <a:pt x="108" y="9"/>
                    <a:pt x="164" y="0"/>
                    <a:pt x="222" y="0"/>
                  </a:cubicBezTo>
                  <a:cubicBezTo>
                    <a:pt x="310" y="0"/>
                    <a:pt x="371" y="20"/>
                    <a:pt x="404" y="60"/>
                  </a:cubicBezTo>
                  <a:cubicBezTo>
                    <a:pt x="422" y="82"/>
                    <a:pt x="432" y="114"/>
                    <a:pt x="437" y="157"/>
                  </a:cubicBezTo>
                  <a:cubicBezTo>
                    <a:pt x="438" y="173"/>
                    <a:pt x="439" y="196"/>
                    <a:pt x="439" y="227"/>
                  </a:cubicBezTo>
                  <a:cubicBezTo>
                    <a:pt x="439" y="570"/>
                    <a:pt x="439" y="570"/>
                    <a:pt x="439" y="570"/>
                  </a:cubicBezTo>
                  <a:cubicBezTo>
                    <a:pt x="373" y="588"/>
                    <a:pt x="303" y="597"/>
                    <a:pt x="229" y="597"/>
                  </a:cubicBezTo>
                  <a:cubicBezTo>
                    <a:pt x="158" y="597"/>
                    <a:pt x="103" y="586"/>
                    <a:pt x="64" y="564"/>
                  </a:cubicBezTo>
                  <a:cubicBezTo>
                    <a:pt x="22" y="540"/>
                    <a:pt x="0" y="498"/>
                    <a:pt x="0" y="438"/>
                  </a:cubicBezTo>
                  <a:cubicBezTo>
                    <a:pt x="0" y="369"/>
                    <a:pt x="25" y="318"/>
                    <a:pt x="75" y="285"/>
                  </a:cubicBezTo>
                  <a:cubicBezTo>
                    <a:pt x="112" y="261"/>
                    <a:pt x="175" y="243"/>
                    <a:pt x="263" y="233"/>
                  </a:cubicBezTo>
                  <a:cubicBezTo>
                    <a:pt x="279" y="231"/>
                    <a:pt x="306" y="228"/>
                    <a:pt x="342" y="224"/>
                  </a:cubicBezTo>
                  <a:moveTo>
                    <a:pt x="342" y="279"/>
                  </a:moveTo>
                  <a:cubicBezTo>
                    <a:pt x="283" y="285"/>
                    <a:pt x="239" y="292"/>
                    <a:pt x="208" y="300"/>
                  </a:cubicBezTo>
                  <a:cubicBezTo>
                    <a:pt x="135" y="318"/>
                    <a:pt x="99" y="361"/>
                    <a:pt x="99" y="428"/>
                  </a:cubicBezTo>
                  <a:cubicBezTo>
                    <a:pt x="99" y="465"/>
                    <a:pt x="109" y="492"/>
                    <a:pt x="131" y="509"/>
                  </a:cubicBezTo>
                  <a:cubicBezTo>
                    <a:pt x="155" y="529"/>
                    <a:pt x="192" y="539"/>
                    <a:pt x="244" y="539"/>
                  </a:cubicBezTo>
                  <a:cubicBezTo>
                    <a:pt x="279" y="539"/>
                    <a:pt x="312" y="534"/>
                    <a:pt x="342" y="525"/>
                  </a:cubicBezTo>
                  <a:lnTo>
                    <a:pt x="342" y="279"/>
                  </a:lnTo>
                  <a:close/>
                </a:path>
              </a:pathLst>
            </a:custGeom>
            <a:solidFill>
              <a:srgbClr val="000000"/>
            </a:solidFill>
            <a:ln w="9525">
              <a:noFill/>
              <a:round/>
              <a:headEnd/>
              <a:tailEnd/>
            </a:ln>
          </p:spPr>
          <p:txBody>
            <a:bodyPr/>
            <a:lstStyle/>
            <a:p>
              <a:endParaRPr lang="de-DE" dirty="0"/>
            </a:p>
          </p:txBody>
        </p:sp>
        <p:sp>
          <p:nvSpPr>
            <p:cNvPr id="38" name="Freeform 11"/>
            <p:cNvSpPr>
              <a:spLocks noEditPoints="1"/>
            </p:cNvSpPr>
            <p:nvPr/>
          </p:nvSpPr>
          <p:spPr bwMode="gray">
            <a:xfrm>
              <a:off x="3124200" y="3094038"/>
              <a:ext cx="139700" cy="271463"/>
            </a:xfrm>
            <a:custGeom>
              <a:avLst/>
              <a:gdLst/>
              <a:ahLst/>
              <a:cxnLst>
                <a:cxn ang="0">
                  <a:pos x="96" y="557"/>
                </a:cxn>
                <a:cxn ang="0">
                  <a:pos x="96" y="852"/>
                </a:cxn>
                <a:cxn ang="0">
                  <a:pos x="0" y="852"/>
                </a:cxn>
                <a:cxn ang="0">
                  <a:pos x="0" y="23"/>
                </a:cxn>
                <a:cxn ang="0">
                  <a:pos x="195" y="0"/>
                </a:cxn>
                <a:cxn ang="0">
                  <a:pos x="396" y="89"/>
                </a:cxn>
                <a:cxn ang="0">
                  <a:pos x="444" y="298"/>
                </a:cxn>
                <a:cxn ang="0">
                  <a:pos x="383" y="519"/>
                </a:cxn>
                <a:cxn ang="0">
                  <a:pos x="214" y="597"/>
                </a:cxn>
                <a:cxn ang="0">
                  <a:pos x="134" y="582"/>
                </a:cxn>
                <a:cxn ang="0">
                  <a:pos x="96" y="557"/>
                </a:cxn>
                <a:cxn ang="0">
                  <a:pos x="96" y="490"/>
                </a:cxn>
                <a:cxn ang="0">
                  <a:pos x="204" y="539"/>
                </a:cxn>
                <a:cxn ang="0">
                  <a:pos x="313" y="464"/>
                </a:cxn>
                <a:cxn ang="0">
                  <a:pos x="345" y="296"/>
                </a:cxn>
                <a:cxn ang="0">
                  <a:pos x="302" y="110"/>
                </a:cxn>
                <a:cxn ang="0">
                  <a:pos x="180" y="59"/>
                </a:cxn>
                <a:cxn ang="0">
                  <a:pos x="96" y="66"/>
                </a:cxn>
                <a:cxn ang="0">
                  <a:pos x="96" y="490"/>
                </a:cxn>
              </a:cxnLst>
              <a:rect l="0" t="0" r="r" b="b"/>
              <a:pathLst>
                <a:path w="444" h="852">
                  <a:moveTo>
                    <a:pt x="96" y="557"/>
                  </a:moveTo>
                  <a:cubicBezTo>
                    <a:pt x="96" y="852"/>
                    <a:pt x="96" y="852"/>
                    <a:pt x="96" y="852"/>
                  </a:cubicBezTo>
                  <a:cubicBezTo>
                    <a:pt x="0" y="852"/>
                    <a:pt x="0" y="852"/>
                    <a:pt x="0" y="852"/>
                  </a:cubicBezTo>
                  <a:cubicBezTo>
                    <a:pt x="0" y="23"/>
                    <a:pt x="0" y="23"/>
                    <a:pt x="0" y="23"/>
                  </a:cubicBezTo>
                  <a:cubicBezTo>
                    <a:pt x="66" y="8"/>
                    <a:pt x="131" y="0"/>
                    <a:pt x="195" y="0"/>
                  </a:cubicBezTo>
                  <a:cubicBezTo>
                    <a:pt x="293" y="0"/>
                    <a:pt x="360" y="30"/>
                    <a:pt x="396" y="89"/>
                  </a:cubicBezTo>
                  <a:cubicBezTo>
                    <a:pt x="428" y="142"/>
                    <a:pt x="444" y="211"/>
                    <a:pt x="444" y="298"/>
                  </a:cubicBezTo>
                  <a:cubicBezTo>
                    <a:pt x="444" y="389"/>
                    <a:pt x="423" y="462"/>
                    <a:pt x="383" y="519"/>
                  </a:cubicBezTo>
                  <a:cubicBezTo>
                    <a:pt x="345" y="571"/>
                    <a:pt x="288" y="597"/>
                    <a:pt x="214" y="597"/>
                  </a:cubicBezTo>
                  <a:cubicBezTo>
                    <a:pt x="183" y="597"/>
                    <a:pt x="156" y="592"/>
                    <a:pt x="134" y="582"/>
                  </a:cubicBezTo>
                  <a:cubicBezTo>
                    <a:pt x="124" y="577"/>
                    <a:pt x="111" y="569"/>
                    <a:pt x="96" y="557"/>
                  </a:cubicBezTo>
                  <a:moveTo>
                    <a:pt x="96" y="490"/>
                  </a:moveTo>
                  <a:cubicBezTo>
                    <a:pt x="129" y="522"/>
                    <a:pt x="165" y="539"/>
                    <a:pt x="204" y="539"/>
                  </a:cubicBezTo>
                  <a:cubicBezTo>
                    <a:pt x="253" y="539"/>
                    <a:pt x="290" y="514"/>
                    <a:pt x="313" y="464"/>
                  </a:cubicBezTo>
                  <a:cubicBezTo>
                    <a:pt x="335" y="418"/>
                    <a:pt x="345" y="363"/>
                    <a:pt x="345" y="296"/>
                  </a:cubicBezTo>
                  <a:cubicBezTo>
                    <a:pt x="345" y="214"/>
                    <a:pt x="331" y="152"/>
                    <a:pt x="302" y="110"/>
                  </a:cubicBezTo>
                  <a:cubicBezTo>
                    <a:pt x="278" y="76"/>
                    <a:pt x="238" y="59"/>
                    <a:pt x="180" y="59"/>
                  </a:cubicBezTo>
                  <a:cubicBezTo>
                    <a:pt x="155" y="59"/>
                    <a:pt x="127" y="61"/>
                    <a:pt x="96" y="66"/>
                  </a:cubicBezTo>
                  <a:lnTo>
                    <a:pt x="96" y="490"/>
                  </a:lnTo>
                  <a:close/>
                </a:path>
              </a:pathLst>
            </a:custGeom>
            <a:solidFill>
              <a:srgbClr val="000000"/>
            </a:solidFill>
            <a:ln w="9525">
              <a:noFill/>
              <a:round/>
              <a:headEnd/>
              <a:tailEnd/>
            </a:ln>
          </p:spPr>
          <p:txBody>
            <a:bodyPr/>
            <a:lstStyle/>
            <a:p>
              <a:endParaRPr lang="de-DE" dirty="0"/>
            </a:p>
          </p:txBody>
        </p:sp>
        <p:sp>
          <p:nvSpPr>
            <p:cNvPr id="39" name="Freeform 12"/>
            <p:cNvSpPr>
              <a:spLocks noEditPoints="1"/>
            </p:cNvSpPr>
            <p:nvPr/>
          </p:nvSpPr>
          <p:spPr bwMode="gray">
            <a:xfrm>
              <a:off x="3306763" y="3033713"/>
              <a:ext cx="38100" cy="244475"/>
            </a:xfrm>
            <a:custGeom>
              <a:avLst/>
              <a:gdLst/>
              <a:ahLst/>
              <a:cxnLst>
                <a:cxn ang="0">
                  <a:pos x="59" y="0"/>
                </a:cxn>
                <a:cxn ang="0">
                  <a:pos x="103" y="19"/>
                </a:cxn>
                <a:cxn ang="0">
                  <a:pos x="118" y="59"/>
                </a:cxn>
                <a:cxn ang="0">
                  <a:pos x="98" y="103"/>
                </a:cxn>
                <a:cxn ang="0">
                  <a:pos x="58" y="118"/>
                </a:cxn>
                <a:cxn ang="0">
                  <a:pos x="15" y="99"/>
                </a:cxn>
                <a:cxn ang="0">
                  <a:pos x="0" y="58"/>
                </a:cxn>
                <a:cxn ang="0">
                  <a:pos x="19" y="15"/>
                </a:cxn>
                <a:cxn ang="0">
                  <a:pos x="59" y="0"/>
                </a:cxn>
                <a:cxn ang="0">
                  <a:pos x="12" y="207"/>
                </a:cxn>
                <a:cxn ang="0">
                  <a:pos x="108" y="207"/>
                </a:cxn>
                <a:cxn ang="0">
                  <a:pos x="108" y="772"/>
                </a:cxn>
                <a:cxn ang="0">
                  <a:pos x="12" y="772"/>
                </a:cxn>
                <a:cxn ang="0">
                  <a:pos x="12" y="207"/>
                </a:cxn>
              </a:cxnLst>
              <a:rect l="0" t="0" r="r" b="b"/>
              <a:pathLst>
                <a:path w="118" h="772">
                  <a:moveTo>
                    <a:pt x="59" y="0"/>
                  </a:moveTo>
                  <a:cubicBezTo>
                    <a:pt x="76" y="0"/>
                    <a:pt x="91" y="6"/>
                    <a:pt x="103" y="19"/>
                  </a:cubicBezTo>
                  <a:cubicBezTo>
                    <a:pt x="113" y="31"/>
                    <a:pt x="118" y="44"/>
                    <a:pt x="118" y="59"/>
                  </a:cubicBezTo>
                  <a:cubicBezTo>
                    <a:pt x="118" y="77"/>
                    <a:pt x="111" y="91"/>
                    <a:pt x="98" y="103"/>
                  </a:cubicBezTo>
                  <a:cubicBezTo>
                    <a:pt x="87" y="113"/>
                    <a:pt x="74" y="118"/>
                    <a:pt x="58" y="118"/>
                  </a:cubicBezTo>
                  <a:cubicBezTo>
                    <a:pt x="41" y="118"/>
                    <a:pt x="26" y="112"/>
                    <a:pt x="15" y="99"/>
                  </a:cubicBezTo>
                  <a:cubicBezTo>
                    <a:pt x="5" y="88"/>
                    <a:pt x="0" y="74"/>
                    <a:pt x="0" y="58"/>
                  </a:cubicBezTo>
                  <a:cubicBezTo>
                    <a:pt x="0" y="41"/>
                    <a:pt x="6" y="27"/>
                    <a:pt x="19" y="15"/>
                  </a:cubicBezTo>
                  <a:cubicBezTo>
                    <a:pt x="30" y="5"/>
                    <a:pt x="43" y="0"/>
                    <a:pt x="59" y="0"/>
                  </a:cubicBezTo>
                  <a:moveTo>
                    <a:pt x="12" y="207"/>
                  </a:moveTo>
                  <a:cubicBezTo>
                    <a:pt x="108" y="207"/>
                    <a:pt x="108" y="207"/>
                    <a:pt x="108" y="207"/>
                  </a:cubicBezTo>
                  <a:cubicBezTo>
                    <a:pt x="108" y="772"/>
                    <a:pt x="108" y="772"/>
                    <a:pt x="108" y="772"/>
                  </a:cubicBezTo>
                  <a:cubicBezTo>
                    <a:pt x="12" y="772"/>
                    <a:pt x="12" y="772"/>
                    <a:pt x="12" y="772"/>
                  </a:cubicBezTo>
                  <a:lnTo>
                    <a:pt x="12" y="207"/>
                  </a:lnTo>
                  <a:close/>
                </a:path>
              </a:pathLst>
            </a:custGeom>
            <a:solidFill>
              <a:srgbClr val="000000"/>
            </a:solidFill>
            <a:ln w="9525">
              <a:noFill/>
              <a:round/>
              <a:headEnd/>
              <a:tailEnd/>
            </a:ln>
          </p:spPr>
          <p:txBody>
            <a:bodyPr/>
            <a:lstStyle/>
            <a:p>
              <a:endParaRPr lang="de-DE" dirty="0"/>
            </a:p>
          </p:txBody>
        </p:sp>
        <p:sp>
          <p:nvSpPr>
            <p:cNvPr id="40" name="Freeform 13"/>
            <p:cNvSpPr>
              <a:spLocks/>
            </p:cNvSpPr>
            <p:nvPr/>
          </p:nvSpPr>
          <p:spPr bwMode="gray">
            <a:xfrm>
              <a:off x="3398838" y="3094038"/>
              <a:ext cx="136525" cy="184150"/>
            </a:xfrm>
            <a:custGeom>
              <a:avLst/>
              <a:gdLst/>
              <a:ahLst/>
              <a:cxnLst>
                <a:cxn ang="0">
                  <a:pos x="0" y="581"/>
                </a:cxn>
                <a:cxn ang="0">
                  <a:pos x="0" y="23"/>
                </a:cxn>
                <a:cxn ang="0">
                  <a:pos x="227" y="0"/>
                </a:cxn>
                <a:cxn ang="0">
                  <a:pos x="412" y="89"/>
                </a:cxn>
                <a:cxn ang="0">
                  <a:pos x="430" y="234"/>
                </a:cxn>
                <a:cxn ang="0">
                  <a:pos x="430" y="581"/>
                </a:cxn>
                <a:cxn ang="0">
                  <a:pos x="333" y="581"/>
                </a:cxn>
                <a:cxn ang="0">
                  <a:pos x="333" y="240"/>
                </a:cxn>
                <a:cxn ang="0">
                  <a:pos x="316" y="105"/>
                </a:cxn>
                <a:cxn ang="0">
                  <a:pos x="217" y="59"/>
                </a:cxn>
                <a:cxn ang="0">
                  <a:pos x="97" y="71"/>
                </a:cxn>
                <a:cxn ang="0">
                  <a:pos x="97" y="581"/>
                </a:cxn>
                <a:cxn ang="0">
                  <a:pos x="0" y="581"/>
                </a:cxn>
              </a:cxnLst>
              <a:rect l="0" t="0" r="r" b="b"/>
              <a:pathLst>
                <a:path w="430" h="581">
                  <a:moveTo>
                    <a:pt x="0" y="581"/>
                  </a:moveTo>
                  <a:cubicBezTo>
                    <a:pt x="0" y="23"/>
                    <a:pt x="0" y="23"/>
                    <a:pt x="0" y="23"/>
                  </a:cubicBezTo>
                  <a:cubicBezTo>
                    <a:pt x="90" y="8"/>
                    <a:pt x="165" y="0"/>
                    <a:pt x="227" y="0"/>
                  </a:cubicBezTo>
                  <a:cubicBezTo>
                    <a:pt x="325" y="0"/>
                    <a:pt x="387" y="30"/>
                    <a:pt x="412" y="89"/>
                  </a:cubicBezTo>
                  <a:cubicBezTo>
                    <a:pt x="424" y="117"/>
                    <a:pt x="430" y="165"/>
                    <a:pt x="430" y="234"/>
                  </a:cubicBezTo>
                  <a:cubicBezTo>
                    <a:pt x="430" y="581"/>
                    <a:pt x="430" y="581"/>
                    <a:pt x="430" y="581"/>
                  </a:cubicBezTo>
                  <a:cubicBezTo>
                    <a:pt x="333" y="581"/>
                    <a:pt x="333" y="581"/>
                    <a:pt x="333" y="581"/>
                  </a:cubicBezTo>
                  <a:cubicBezTo>
                    <a:pt x="333" y="240"/>
                    <a:pt x="333" y="240"/>
                    <a:pt x="333" y="240"/>
                  </a:cubicBezTo>
                  <a:cubicBezTo>
                    <a:pt x="333" y="173"/>
                    <a:pt x="327" y="128"/>
                    <a:pt x="316" y="105"/>
                  </a:cubicBezTo>
                  <a:cubicBezTo>
                    <a:pt x="300" y="74"/>
                    <a:pt x="267" y="59"/>
                    <a:pt x="217" y="59"/>
                  </a:cubicBezTo>
                  <a:cubicBezTo>
                    <a:pt x="178" y="59"/>
                    <a:pt x="138" y="63"/>
                    <a:pt x="97" y="71"/>
                  </a:cubicBezTo>
                  <a:cubicBezTo>
                    <a:pt x="97" y="581"/>
                    <a:pt x="97" y="581"/>
                    <a:pt x="97" y="581"/>
                  </a:cubicBezTo>
                  <a:lnTo>
                    <a:pt x="0" y="581"/>
                  </a:lnTo>
                  <a:close/>
                </a:path>
              </a:pathLst>
            </a:custGeom>
            <a:solidFill>
              <a:srgbClr val="000000"/>
            </a:solidFill>
            <a:ln w="9525">
              <a:noFill/>
              <a:round/>
              <a:headEnd/>
              <a:tailEnd/>
            </a:ln>
          </p:spPr>
          <p:txBody>
            <a:bodyPr/>
            <a:lstStyle/>
            <a:p>
              <a:endParaRPr lang="de-DE" dirty="0"/>
            </a:p>
          </p:txBody>
        </p:sp>
        <p:sp>
          <p:nvSpPr>
            <p:cNvPr id="72" name="Freeform 14"/>
            <p:cNvSpPr>
              <a:spLocks noEditPoints="1"/>
            </p:cNvSpPr>
            <p:nvPr/>
          </p:nvSpPr>
          <p:spPr bwMode="gray">
            <a:xfrm>
              <a:off x="3578225" y="3094038"/>
              <a:ext cx="141288" cy="273050"/>
            </a:xfrm>
            <a:custGeom>
              <a:avLst/>
              <a:gdLst/>
              <a:ahLst/>
              <a:cxnLst>
                <a:cxn ang="0">
                  <a:pos x="349" y="531"/>
                </a:cxn>
                <a:cxn ang="0">
                  <a:pos x="313" y="565"/>
                </a:cxn>
                <a:cxn ang="0">
                  <a:pos x="201" y="597"/>
                </a:cxn>
                <a:cxn ang="0">
                  <a:pos x="76" y="555"/>
                </a:cxn>
                <a:cxn ang="0">
                  <a:pos x="0" y="325"/>
                </a:cxn>
                <a:cxn ang="0">
                  <a:pos x="55" y="103"/>
                </a:cxn>
                <a:cxn ang="0">
                  <a:pos x="267" y="0"/>
                </a:cxn>
                <a:cxn ang="0">
                  <a:pos x="446" y="23"/>
                </a:cxn>
                <a:cxn ang="0">
                  <a:pos x="446" y="471"/>
                </a:cxn>
                <a:cxn ang="0">
                  <a:pos x="435" y="661"/>
                </a:cxn>
                <a:cxn ang="0">
                  <a:pos x="330" y="824"/>
                </a:cxn>
                <a:cxn ang="0">
                  <a:pos x="149" y="861"/>
                </a:cxn>
                <a:cxn ang="0">
                  <a:pos x="77" y="856"/>
                </a:cxn>
                <a:cxn ang="0">
                  <a:pos x="77" y="798"/>
                </a:cxn>
                <a:cxn ang="0">
                  <a:pos x="149" y="802"/>
                </a:cxn>
                <a:cxn ang="0">
                  <a:pos x="267" y="781"/>
                </a:cxn>
                <a:cxn ang="0">
                  <a:pos x="340" y="673"/>
                </a:cxn>
                <a:cxn ang="0">
                  <a:pos x="349" y="562"/>
                </a:cxn>
                <a:cxn ang="0">
                  <a:pos x="349" y="531"/>
                </a:cxn>
                <a:cxn ang="0">
                  <a:pos x="349" y="64"/>
                </a:cxn>
                <a:cxn ang="0">
                  <a:pos x="276" y="59"/>
                </a:cxn>
                <a:cxn ang="0">
                  <a:pos x="181" y="83"/>
                </a:cxn>
                <a:cxn ang="0">
                  <a:pos x="119" y="183"/>
                </a:cxn>
                <a:cxn ang="0">
                  <a:pos x="99" y="329"/>
                </a:cxn>
                <a:cxn ang="0">
                  <a:pos x="136" y="497"/>
                </a:cxn>
                <a:cxn ang="0">
                  <a:pos x="214" y="539"/>
                </a:cxn>
                <a:cxn ang="0">
                  <a:pos x="291" y="513"/>
                </a:cxn>
                <a:cxn ang="0">
                  <a:pos x="341" y="444"/>
                </a:cxn>
                <a:cxn ang="0">
                  <a:pos x="349" y="379"/>
                </a:cxn>
                <a:cxn ang="0">
                  <a:pos x="349" y="64"/>
                </a:cxn>
              </a:cxnLst>
              <a:rect l="0" t="0" r="r" b="b"/>
              <a:pathLst>
                <a:path w="446" h="861">
                  <a:moveTo>
                    <a:pt x="349" y="531"/>
                  </a:moveTo>
                  <a:cubicBezTo>
                    <a:pt x="334" y="547"/>
                    <a:pt x="322" y="558"/>
                    <a:pt x="313" y="565"/>
                  </a:cubicBezTo>
                  <a:cubicBezTo>
                    <a:pt x="283" y="586"/>
                    <a:pt x="246" y="597"/>
                    <a:pt x="201" y="597"/>
                  </a:cubicBezTo>
                  <a:cubicBezTo>
                    <a:pt x="150" y="597"/>
                    <a:pt x="109" y="583"/>
                    <a:pt x="76" y="555"/>
                  </a:cubicBezTo>
                  <a:cubicBezTo>
                    <a:pt x="25" y="513"/>
                    <a:pt x="0" y="436"/>
                    <a:pt x="0" y="325"/>
                  </a:cubicBezTo>
                  <a:cubicBezTo>
                    <a:pt x="0" y="235"/>
                    <a:pt x="18" y="162"/>
                    <a:pt x="55" y="103"/>
                  </a:cubicBezTo>
                  <a:cubicBezTo>
                    <a:pt x="99" y="35"/>
                    <a:pt x="169" y="0"/>
                    <a:pt x="267" y="0"/>
                  </a:cubicBezTo>
                  <a:cubicBezTo>
                    <a:pt x="324" y="0"/>
                    <a:pt x="384" y="8"/>
                    <a:pt x="446" y="23"/>
                  </a:cubicBezTo>
                  <a:cubicBezTo>
                    <a:pt x="446" y="471"/>
                    <a:pt x="446" y="471"/>
                    <a:pt x="446" y="471"/>
                  </a:cubicBezTo>
                  <a:cubicBezTo>
                    <a:pt x="446" y="554"/>
                    <a:pt x="442" y="617"/>
                    <a:pt x="435" y="661"/>
                  </a:cubicBezTo>
                  <a:cubicBezTo>
                    <a:pt x="422" y="740"/>
                    <a:pt x="387" y="794"/>
                    <a:pt x="330" y="824"/>
                  </a:cubicBezTo>
                  <a:cubicBezTo>
                    <a:pt x="284" y="849"/>
                    <a:pt x="224" y="861"/>
                    <a:pt x="149" y="861"/>
                  </a:cubicBezTo>
                  <a:cubicBezTo>
                    <a:pt x="129" y="861"/>
                    <a:pt x="104" y="859"/>
                    <a:pt x="77" y="856"/>
                  </a:cubicBezTo>
                  <a:cubicBezTo>
                    <a:pt x="77" y="798"/>
                    <a:pt x="77" y="798"/>
                    <a:pt x="77" y="798"/>
                  </a:cubicBezTo>
                  <a:cubicBezTo>
                    <a:pt x="102" y="801"/>
                    <a:pt x="126" y="802"/>
                    <a:pt x="149" y="802"/>
                  </a:cubicBezTo>
                  <a:cubicBezTo>
                    <a:pt x="202" y="802"/>
                    <a:pt x="241" y="796"/>
                    <a:pt x="267" y="781"/>
                  </a:cubicBezTo>
                  <a:cubicBezTo>
                    <a:pt x="305" y="761"/>
                    <a:pt x="330" y="725"/>
                    <a:pt x="340" y="673"/>
                  </a:cubicBezTo>
                  <a:cubicBezTo>
                    <a:pt x="346" y="643"/>
                    <a:pt x="349" y="606"/>
                    <a:pt x="349" y="562"/>
                  </a:cubicBezTo>
                  <a:lnTo>
                    <a:pt x="349" y="531"/>
                  </a:lnTo>
                  <a:close/>
                  <a:moveTo>
                    <a:pt x="349" y="64"/>
                  </a:moveTo>
                  <a:cubicBezTo>
                    <a:pt x="322" y="61"/>
                    <a:pt x="298" y="59"/>
                    <a:pt x="276" y="59"/>
                  </a:cubicBezTo>
                  <a:cubicBezTo>
                    <a:pt x="236" y="59"/>
                    <a:pt x="204" y="67"/>
                    <a:pt x="181" y="83"/>
                  </a:cubicBezTo>
                  <a:cubicBezTo>
                    <a:pt x="155" y="102"/>
                    <a:pt x="134" y="136"/>
                    <a:pt x="119" y="183"/>
                  </a:cubicBezTo>
                  <a:cubicBezTo>
                    <a:pt x="106" y="225"/>
                    <a:pt x="99" y="274"/>
                    <a:pt x="99" y="329"/>
                  </a:cubicBezTo>
                  <a:cubicBezTo>
                    <a:pt x="99" y="406"/>
                    <a:pt x="111" y="462"/>
                    <a:pt x="136" y="497"/>
                  </a:cubicBezTo>
                  <a:cubicBezTo>
                    <a:pt x="156" y="525"/>
                    <a:pt x="182" y="539"/>
                    <a:pt x="214" y="539"/>
                  </a:cubicBezTo>
                  <a:cubicBezTo>
                    <a:pt x="242" y="539"/>
                    <a:pt x="267" y="530"/>
                    <a:pt x="291" y="513"/>
                  </a:cubicBezTo>
                  <a:cubicBezTo>
                    <a:pt x="314" y="495"/>
                    <a:pt x="331" y="472"/>
                    <a:pt x="341" y="444"/>
                  </a:cubicBezTo>
                  <a:cubicBezTo>
                    <a:pt x="346" y="429"/>
                    <a:pt x="349" y="408"/>
                    <a:pt x="349" y="379"/>
                  </a:cubicBezTo>
                  <a:lnTo>
                    <a:pt x="349" y="64"/>
                  </a:lnTo>
                  <a:close/>
                </a:path>
              </a:pathLst>
            </a:custGeom>
            <a:solidFill>
              <a:srgbClr val="000000"/>
            </a:solidFill>
            <a:ln w="9525">
              <a:noFill/>
              <a:round/>
              <a:headEnd/>
              <a:tailEnd/>
            </a:ln>
          </p:spPr>
          <p:txBody>
            <a:bodyPr/>
            <a:lstStyle/>
            <a:p>
              <a:endParaRPr lang="de-DE" dirty="0"/>
            </a:p>
          </p:txBody>
        </p:sp>
        <p:sp>
          <p:nvSpPr>
            <p:cNvPr id="73" name="Freeform 15"/>
            <p:cNvSpPr>
              <a:spLocks/>
            </p:cNvSpPr>
            <p:nvPr/>
          </p:nvSpPr>
          <p:spPr bwMode="gray">
            <a:xfrm>
              <a:off x="3859213" y="3051175"/>
              <a:ext cx="79375" cy="227013"/>
            </a:xfrm>
            <a:custGeom>
              <a:avLst/>
              <a:gdLst/>
              <a:ahLst/>
              <a:cxnLst>
                <a:cxn ang="0">
                  <a:pos x="0" y="0"/>
                </a:cxn>
                <a:cxn ang="0">
                  <a:pos x="97" y="0"/>
                </a:cxn>
                <a:cxn ang="0">
                  <a:pos x="97" y="153"/>
                </a:cxn>
                <a:cxn ang="0">
                  <a:pos x="249" y="153"/>
                </a:cxn>
                <a:cxn ang="0">
                  <a:pos x="249" y="215"/>
                </a:cxn>
                <a:cxn ang="0">
                  <a:pos x="97" y="215"/>
                </a:cxn>
                <a:cxn ang="0">
                  <a:pos x="97" y="515"/>
                </a:cxn>
                <a:cxn ang="0">
                  <a:pos x="122" y="630"/>
                </a:cxn>
                <a:cxn ang="0">
                  <a:pos x="176" y="655"/>
                </a:cxn>
                <a:cxn ang="0">
                  <a:pos x="217" y="657"/>
                </a:cxn>
                <a:cxn ang="0">
                  <a:pos x="249" y="657"/>
                </a:cxn>
                <a:cxn ang="0">
                  <a:pos x="249" y="718"/>
                </a:cxn>
                <a:cxn ang="0">
                  <a:pos x="197" y="718"/>
                </a:cxn>
                <a:cxn ang="0">
                  <a:pos x="99" y="709"/>
                </a:cxn>
                <a:cxn ang="0">
                  <a:pos x="9" y="613"/>
                </a:cxn>
                <a:cxn ang="0">
                  <a:pos x="0" y="501"/>
                </a:cxn>
                <a:cxn ang="0">
                  <a:pos x="0" y="0"/>
                </a:cxn>
              </a:cxnLst>
              <a:rect l="0" t="0" r="r" b="b"/>
              <a:pathLst>
                <a:path w="249" h="718">
                  <a:moveTo>
                    <a:pt x="0" y="0"/>
                  </a:moveTo>
                  <a:cubicBezTo>
                    <a:pt x="97" y="0"/>
                    <a:pt x="97" y="0"/>
                    <a:pt x="97" y="0"/>
                  </a:cubicBezTo>
                  <a:cubicBezTo>
                    <a:pt x="97" y="153"/>
                    <a:pt x="97" y="153"/>
                    <a:pt x="97" y="153"/>
                  </a:cubicBezTo>
                  <a:cubicBezTo>
                    <a:pt x="249" y="153"/>
                    <a:pt x="249" y="153"/>
                    <a:pt x="249" y="153"/>
                  </a:cubicBezTo>
                  <a:cubicBezTo>
                    <a:pt x="249" y="215"/>
                    <a:pt x="249" y="215"/>
                    <a:pt x="249" y="215"/>
                  </a:cubicBezTo>
                  <a:cubicBezTo>
                    <a:pt x="97" y="215"/>
                    <a:pt x="97" y="215"/>
                    <a:pt x="97" y="215"/>
                  </a:cubicBezTo>
                  <a:cubicBezTo>
                    <a:pt x="97" y="515"/>
                    <a:pt x="97" y="515"/>
                    <a:pt x="97" y="515"/>
                  </a:cubicBezTo>
                  <a:cubicBezTo>
                    <a:pt x="97" y="572"/>
                    <a:pt x="105" y="610"/>
                    <a:pt x="122" y="630"/>
                  </a:cubicBezTo>
                  <a:cubicBezTo>
                    <a:pt x="134" y="644"/>
                    <a:pt x="152" y="652"/>
                    <a:pt x="176" y="655"/>
                  </a:cubicBezTo>
                  <a:cubicBezTo>
                    <a:pt x="184" y="656"/>
                    <a:pt x="197" y="657"/>
                    <a:pt x="217" y="657"/>
                  </a:cubicBezTo>
                  <a:cubicBezTo>
                    <a:pt x="249" y="657"/>
                    <a:pt x="249" y="657"/>
                    <a:pt x="249" y="657"/>
                  </a:cubicBezTo>
                  <a:cubicBezTo>
                    <a:pt x="249" y="718"/>
                    <a:pt x="249" y="718"/>
                    <a:pt x="249" y="718"/>
                  </a:cubicBezTo>
                  <a:cubicBezTo>
                    <a:pt x="197" y="718"/>
                    <a:pt x="197" y="718"/>
                    <a:pt x="197" y="718"/>
                  </a:cubicBezTo>
                  <a:cubicBezTo>
                    <a:pt x="155" y="718"/>
                    <a:pt x="123" y="715"/>
                    <a:pt x="99" y="709"/>
                  </a:cubicBezTo>
                  <a:cubicBezTo>
                    <a:pt x="50" y="695"/>
                    <a:pt x="20" y="663"/>
                    <a:pt x="9" y="613"/>
                  </a:cubicBezTo>
                  <a:cubicBezTo>
                    <a:pt x="3" y="586"/>
                    <a:pt x="0" y="549"/>
                    <a:pt x="0" y="501"/>
                  </a:cubicBezTo>
                  <a:lnTo>
                    <a:pt x="0" y="0"/>
                  </a:lnTo>
                  <a:close/>
                </a:path>
              </a:pathLst>
            </a:custGeom>
            <a:solidFill>
              <a:srgbClr val="000000"/>
            </a:solidFill>
            <a:ln w="9525">
              <a:noFill/>
              <a:round/>
              <a:headEnd/>
              <a:tailEnd/>
            </a:ln>
          </p:spPr>
          <p:txBody>
            <a:bodyPr/>
            <a:lstStyle/>
            <a:p>
              <a:endParaRPr lang="de-DE" dirty="0"/>
            </a:p>
          </p:txBody>
        </p:sp>
        <p:sp>
          <p:nvSpPr>
            <p:cNvPr id="74" name="Freeform 16"/>
            <p:cNvSpPr>
              <a:spLocks noEditPoints="1"/>
            </p:cNvSpPr>
            <p:nvPr/>
          </p:nvSpPr>
          <p:spPr bwMode="gray">
            <a:xfrm>
              <a:off x="3971925" y="3094038"/>
              <a:ext cx="150813" cy="190500"/>
            </a:xfrm>
            <a:custGeom>
              <a:avLst/>
              <a:gdLst/>
              <a:ahLst/>
              <a:cxnLst>
                <a:cxn ang="0">
                  <a:pos x="238" y="0"/>
                </a:cxn>
                <a:cxn ang="0">
                  <a:pos x="419" y="81"/>
                </a:cxn>
                <a:cxn ang="0">
                  <a:pos x="476" y="299"/>
                </a:cxn>
                <a:cxn ang="0">
                  <a:pos x="419" y="516"/>
                </a:cxn>
                <a:cxn ang="0">
                  <a:pos x="239" y="597"/>
                </a:cxn>
                <a:cxn ang="0">
                  <a:pos x="0" y="295"/>
                </a:cxn>
                <a:cxn ang="0">
                  <a:pos x="57" y="81"/>
                </a:cxn>
                <a:cxn ang="0">
                  <a:pos x="238" y="0"/>
                </a:cxn>
                <a:cxn ang="0">
                  <a:pos x="238" y="59"/>
                </a:cxn>
                <a:cxn ang="0">
                  <a:pos x="125" y="132"/>
                </a:cxn>
                <a:cxn ang="0">
                  <a:pos x="99" y="296"/>
                </a:cxn>
                <a:cxn ang="0">
                  <a:pos x="125" y="465"/>
                </a:cxn>
                <a:cxn ang="0">
                  <a:pos x="238" y="539"/>
                </a:cxn>
                <a:cxn ang="0">
                  <a:pos x="351" y="465"/>
                </a:cxn>
                <a:cxn ang="0">
                  <a:pos x="377" y="299"/>
                </a:cxn>
                <a:cxn ang="0">
                  <a:pos x="351" y="132"/>
                </a:cxn>
                <a:cxn ang="0">
                  <a:pos x="238" y="59"/>
                </a:cxn>
              </a:cxnLst>
              <a:rect l="0" t="0" r="r" b="b"/>
              <a:pathLst>
                <a:path w="476" h="597">
                  <a:moveTo>
                    <a:pt x="238" y="0"/>
                  </a:moveTo>
                  <a:cubicBezTo>
                    <a:pt x="319" y="0"/>
                    <a:pt x="379" y="27"/>
                    <a:pt x="419" y="81"/>
                  </a:cubicBezTo>
                  <a:cubicBezTo>
                    <a:pt x="457" y="133"/>
                    <a:pt x="476" y="205"/>
                    <a:pt x="476" y="299"/>
                  </a:cubicBezTo>
                  <a:cubicBezTo>
                    <a:pt x="476" y="391"/>
                    <a:pt x="457" y="464"/>
                    <a:pt x="419" y="516"/>
                  </a:cubicBezTo>
                  <a:cubicBezTo>
                    <a:pt x="380" y="570"/>
                    <a:pt x="320" y="597"/>
                    <a:pt x="239" y="597"/>
                  </a:cubicBezTo>
                  <a:cubicBezTo>
                    <a:pt x="79" y="597"/>
                    <a:pt x="0" y="496"/>
                    <a:pt x="0" y="295"/>
                  </a:cubicBezTo>
                  <a:cubicBezTo>
                    <a:pt x="0" y="204"/>
                    <a:pt x="19" y="133"/>
                    <a:pt x="57" y="81"/>
                  </a:cubicBezTo>
                  <a:cubicBezTo>
                    <a:pt x="96" y="27"/>
                    <a:pt x="157" y="0"/>
                    <a:pt x="238" y="0"/>
                  </a:cubicBezTo>
                  <a:moveTo>
                    <a:pt x="238" y="59"/>
                  </a:moveTo>
                  <a:cubicBezTo>
                    <a:pt x="183" y="59"/>
                    <a:pt x="145" y="83"/>
                    <a:pt x="125" y="132"/>
                  </a:cubicBezTo>
                  <a:cubicBezTo>
                    <a:pt x="107" y="173"/>
                    <a:pt x="99" y="227"/>
                    <a:pt x="99" y="296"/>
                  </a:cubicBezTo>
                  <a:cubicBezTo>
                    <a:pt x="99" y="368"/>
                    <a:pt x="107" y="424"/>
                    <a:pt x="125" y="465"/>
                  </a:cubicBezTo>
                  <a:cubicBezTo>
                    <a:pt x="145" y="514"/>
                    <a:pt x="183" y="539"/>
                    <a:pt x="238" y="539"/>
                  </a:cubicBezTo>
                  <a:cubicBezTo>
                    <a:pt x="293" y="539"/>
                    <a:pt x="330" y="514"/>
                    <a:pt x="351" y="465"/>
                  </a:cubicBezTo>
                  <a:cubicBezTo>
                    <a:pt x="368" y="424"/>
                    <a:pt x="377" y="369"/>
                    <a:pt x="377" y="299"/>
                  </a:cubicBezTo>
                  <a:cubicBezTo>
                    <a:pt x="377" y="227"/>
                    <a:pt x="368" y="172"/>
                    <a:pt x="351" y="132"/>
                  </a:cubicBezTo>
                  <a:cubicBezTo>
                    <a:pt x="330" y="83"/>
                    <a:pt x="292" y="59"/>
                    <a:pt x="238" y="59"/>
                  </a:cubicBezTo>
                </a:path>
              </a:pathLst>
            </a:custGeom>
            <a:solidFill>
              <a:srgbClr val="000000"/>
            </a:solidFill>
            <a:ln w="9525">
              <a:noFill/>
              <a:round/>
              <a:headEnd/>
              <a:tailEnd/>
            </a:ln>
          </p:spPr>
          <p:txBody>
            <a:bodyPr/>
            <a:lstStyle/>
            <a:p>
              <a:endParaRPr lang="de-DE" dirty="0"/>
            </a:p>
          </p:txBody>
        </p:sp>
        <p:sp>
          <p:nvSpPr>
            <p:cNvPr id="75" name="Freeform 17"/>
            <p:cNvSpPr>
              <a:spLocks/>
            </p:cNvSpPr>
            <p:nvPr/>
          </p:nvSpPr>
          <p:spPr bwMode="gray">
            <a:xfrm>
              <a:off x="4167188" y="3094038"/>
              <a:ext cx="231775" cy="184150"/>
            </a:xfrm>
            <a:custGeom>
              <a:avLst/>
              <a:gdLst/>
              <a:ahLst/>
              <a:cxnLst>
                <a:cxn ang="0">
                  <a:pos x="0" y="581"/>
                </a:cxn>
                <a:cxn ang="0">
                  <a:pos x="0" y="23"/>
                </a:cxn>
                <a:cxn ang="0">
                  <a:pos x="209" y="0"/>
                </a:cxn>
                <a:cxn ang="0">
                  <a:pos x="360" y="37"/>
                </a:cxn>
                <a:cxn ang="0">
                  <a:pos x="541" y="0"/>
                </a:cxn>
                <a:cxn ang="0">
                  <a:pos x="714" y="90"/>
                </a:cxn>
                <a:cxn ang="0">
                  <a:pos x="730" y="234"/>
                </a:cxn>
                <a:cxn ang="0">
                  <a:pos x="730" y="581"/>
                </a:cxn>
                <a:cxn ang="0">
                  <a:pos x="634" y="581"/>
                </a:cxn>
                <a:cxn ang="0">
                  <a:pos x="634" y="240"/>
                </a:cxn>
                <a:cxn ang="0">
                  <a:pos x="618" y="106"/>
                </a:cxn>
                <a:cxn ang="0">
                  <a:pos x="528" y="59"/>
                </a:cxn>
                <a:cxn ang="0">
                  <a:pos x="413" y="85"/>
                </a:cxn>
                <a:cxn ang="0">
                  <a:pos x="413" y="581"/>
                </a:cxn>
                <a:cxn ang="0">
                  <a:pos x="317" y="581"/>
                </a:cxn>
                <a:cxn ang="0">
                  <a:pos x="317" y="236"/>
                </a:cxn>
                <a:cxn ang="0">
                  <a:pos x="301" y="106"/>
                </a:cxn>
                <a:cxn ang="0">
                  <a:pos x="209" y="59"/>
                </a:cxn>
                <a:cxn ang="0">
                  <a:pos x="96" y="71"/>
                </a:cxn>
                <a:cxn ang="0">
                  <a:pos x="96" y="581"/>
                </a:cxn>
                <a:cxn ang="0">
                  <a:pos x="0" y="581"/>
                </a:cxn>
              </a:cxnLst>
              <a:rect l="0" t="0" r="r" b="b"/>
              <a:pathLst>
                <a:path w="730" h="581">
                  <a:moveTo>
                    <a:pt x="0" y="581"/>
                  </a:moveTo>
                  <a:cubicBezTo>
                    <a:pt x="0" y="23"/>
                    <a:pt x="0" y="23"/>
                    <a:pt x="0" y="23"/>
                  </a:cubicBezTo>
                  <a:cubicBezTo>
                    <a:pt x="88" y="8"/>
                    <a:pt x="158" y="0"/>
                    <a:pt x="209" y="0"/>
                  </a:cubicBezTo>
                  <a:cubicBezTo>
                    <a:pt x="276" y="0"/>
                    <a:pt x="326" y="12"/>
                    <a:pt x="360" y="37"/>
                  </a:cubicBezTo>
                  <a:cubicBezTo>
                    <a:pt x="421" y="12"/>
                    <a:pt x="481" y="0"/>
                    <a:pt x="541" y="0"/>
                  </a:cubicBezTo>
                  <a:cubicBezTo>
                    <a:pt x="632" y="0"/>
                    <a:pt x="690" y="30"/>
                    <a:pt x="714" y="90"/>
                  </a:cubicBezTo>
                  <a:cubicBezTo>
                    <a:pt x="725" y="118"/>
                    <a:pt x="730" y="166"/>
                    <a:pt x="730" y="234"/>
                  </a:cubicBezTo>
                  <a:cubicBezTo>
                    <a:pt x="730" y="581"/>
                    <a:pt x="730" y="581"/>
                    <a:pt x="730" y="581"/>
                  </a:cubicBezTo>
                  <a:cubicBezTo>
                    <a:pt x="634" y="581"/>
                    <a:pt x="634" y="581"/>
                    <a:pt x="634" y="581"/>
                  </a:cubicBezTo>
                  <a:cubicBezTo>
                    <a:pt x="634" y="240"/>
                    <a:pt x="634" y="240"/>
                    <a:pt x="634" y="240"/>
                  </a:cubicBezTo>
                  <a:cubicBezTo>
                    <a:pt x="634" y="174"/>
                    <a:pt x="628" y="129"/>
                    <a:pt x="618" y="106"/>
                  </a:cubicBezTo>
                  <a:cubicBezTo>
                    <a:pt x="604" y="75"/>
                    <a:pt x="574" y="59"/>
                    <a:pt x="528" y="59"/>
                  </a:cubicBezTo>
                  <a:cubicBezTo>
                    <a:pt x="491" y="59"/>
                    <a:pt x="452" y="68"/>
                    <a:pt x="413" y="85"/>
                  </a:cubicBezTo>
                  <a:cubicBezTo>
                    <a:pt x="413" y="581"/>
                    <a:pt x="413" y="581"/>
                    <a:pt x="413" y="581"/>
                  </a:cubicBezTo>
                  <a:cubicBezTo>
                    <a:pt x="317" y="581"/>
                    <a:pt x="317" y="581"/>
                    <a:pt x="317" y="581"/>
                  </a:cubicBezTo>
                  <a:cubicBezTo>
                    <a:pt x="317" y="236"/>
                    <a:pt x="317" y="236"/>
                    <a:pt x="317" y="236"/>
                  </a:cubicBezTo>
                  <a:cubicBezTo>
                    <a:pt x="317" y="172"/>
                    <a:pt x="312" y="129"/>
                    <a:pt x="301" y="106"/>
                  </a:cubicBezTo>
                  <a:cubicBezTo>
                    <a:pt x="286" y="75"/>
                    <a:pt x="255" y="59"/>
                    <a:pt x="209" y="59"/>
                  </a:cubicBezTo>
                  <a:cubicBezTo>
                    <a:pt x="173" y="59"/>
                    <a:pt x="135" y="63"/>
                    <a:pt x="96" y="71"/>
                  </a:cubicBezTo>
                  <a:cubicBezTo>
                    <a:pt x="96" y="581"/>
                    <a:pt x="96" y="581"/>
                    <a:pt x="96" y="581"/>
                  </a:cubicBezTo>
                  <a:lnTo>
                    <a:pt x="0" y="581"/>
                  </a:lnTo>
                  <a:close/>
                </a:path>
              </a:pathLst>
            </a:custGeom>
            <a:solidFill>
              <a:srgbClr val="000000"/>
            </a:solidFill>
            <a:ln w="9525">
              <a:noFill/>
              <a:round/>
              <a:headEnd/>
              <a:tailEnd/>
            </a:ln>
          </p:spPr>
          <p:txBody>
            <a:bodyPr/>
            <a:lstStyle/>
            <a:p>
              <a:endParaRPr lang="de-DE" dirty="0"/>
            </a:p>
          </p:txBody>
        </p:sp>
        <p:sp>
          <p:nvSpPr>
            <p:cNvPr id="76" name="Freeform 18"/>
            <p:cNvSpPr>
              <a:spLocks noEditPoints="1"/>
            </p:cNvSpPr>
            <p:nvPr/>
          </p:nvSpPr>
          <p:spPr bwMode="gray">
            <a:xfrm>
              <a:off x="4440238" y="3094038"/>
              <a:ext cx="150813" cy="190500"/>
            </a:xfrm>
            <a:custGeom>
              <a:avLst/>
              <a:gdLst/>
              <a:ahLst/>
              <a:cxnLst>
                <a:cxn ang="0">
                  <a:pos x="238" y="0"/>
                </a:cxn>
                <a:cxn ang="0">
                  <a:pos x="418" y="81"/>
                </a:cxn>
                <a:cxn ang="0">
                  <a:pos x="475" y="299"/>
                </a:cxn>
                <a:cxn ang="0">
                  <a:pos x="418" y="516"/>
                </a:cxn>
                <a:cxn ang="0">
                  <a:pos x="238" y="597"/>
                </a:cxn>
                <a:cxn ang="0">
                  <a:pos x="0" y="295"/>
                </a:cxn>
                <a:cxn ang="0">
                  <a:pos x="57" y="81"/>
                </a:cxn>
                <a:cxn ang="0">
                  <a:pos x="238" y="0"/>
                </a:cxn>
                <a:cxn ang="0">
                  <a:pos x="238" y="59"/>
                </a:cxn>
                <a:cxn ang="0">
                  <a:pos x="124" y="132"/>
                </a:cxn>
                <a:cxn ang="0">
                  <a:pos x="98" y="296"/>
                </a:cxn>
                <a:cxn ang="0">
                  <a:pos x="124" y="465"/>
                </a:cxn>
                <a:cxn ang="0">
                  <a:pos x="238" y="539"/>
                </a:cxn>
                <a:cxn ang="0">
                  <a:pos x="350" y="465"/>
                </a:cxn>
                <a:cxn ang="0">
                  <a:pos x="376" y="299"/>
                </a:cxn>
                <a:cxn ang="0">
                  <a:pos x="350" y="132"/>
                </a:cxn>
                <a:cxn ang="0">
                  <a:pos x="238" y="59"/>
                </a:cxn>
              </a:cxnLst>
              <a:rect l="0" t="0" r="r" b="b"/>
              <a:pathLst>
                <a:path w="475" h="597">
                  <a:moveTo>
                    <a:pt x="238" y="0"/>
                  </a:moveTo>
                  <a:cubicBezTo>
                    <a:pt x="319" y="0"/>
                    <a:pt x="379" y="27"/>
                    <a:pt x="418" y="81"/>
                  </a:cubicBezTo>
                  <a:cubicBezTo>
                    <a:pt x="456" y="133"/>
                    <a:pt x="475" y="205"/>
                    <a:pt x="475" y="299"/>
                  </a:cubicBezTo>
                  <a:cubicBezTo>
                    <a:pt x="475" y="391"/>
                    <a:pt x="456" y="464"/>
                    <a:pt x="418" y="516"/>
                  </a:cubicBezTo>
                  <a:cubicBezTo>
                    <a:pt x="379" y="570"/>
                    <a:pt x="319" y="597"/>
                    <a:pt x="238" y="597"/>
                  </a:cubicBezTo>
                  <a:cubicBezTo>
                    <a:pt x="79" y="597"/>
                    <a:pt x="0" y="496"/>
                    <a:pt x="0" y="295"/>
                  </a:cubicBezTo>
                  <a:cubicBezTo>
                    <a:pt x="0" y="204"/>
                    <a:pt x="19" y="133"/>
                    <a:pt x="57" y="81"/>
                  </a:cubicBezTo>
                  <a:cubicBezTo>
                    <a:pt x="96" y="27"/>
                    <a:pt x="156" y="0"/>
                    <a:pt x="238" y="0"/>
                  </a:cubicBezTo>
                  <a:moveTo>
                    <a:pt x="238" y="59"/>
                  </a:moveTo>
                  <a:cubicBezTo>
                    <a:pt x="183" y="59"/>
                    <a:pt x="145" y="83"/>
                    <a:pt x="124" y="132"/>
                  </a:cubicBezTo>
                  <a:cubicBezTo>
                    <a:pt x="107" y="173"/>
                    <a:pt x="98" y="227"/>
                    <a:pt x="98" y="296"/>
                  </a:cubicBezTo>
                  <a:cubicBezTo>
                    <a:pt x="98" y="368"/>
                    <a:pt x="107" y="424"/>
                    <a:pt x="124" y="465"/>
                  </a:cubicBezTo>
                  <a:cubicBezTo>
                    <a:pt x="145" y="514"/>
                    <a:pt x="183" y="539"/>
                    <a:pt x="238" y="539"/>
                  </a:cubicBezTo>
                  <a:cubicBezTo>
                    <a:pt x="292" y="539"/>
                    <a:pt x="330" y="514"/>
                    <a:pt x="350" y="465"/>
                  </a:cubicBezTo>
                  <a:cubicBezTo>
                    <a:pt x="368" y="424"/>
                    <a:pt x="376" y="369"/>
                    <a:pt x="376" y="299"/>
                  </a:cubicBezTo>
                  <a:cubicBezTo>
                    <a:pt x="376" y="227"/>
                    <a:pt x="368" y="172"/>
                    <a:pt x="350" y="132"/>
                  </a:cubicBezTo>
                  <a:cubicBezTo>
                    <a:pt x="329" y="83"/>
                    <a:pt x="292" y="59"/>
                    <a:pt x="238" y="59"/>
                  </a:cubicBezTo>
                </a:path>
              </a:pathLst>
            </a:custGeom>
            <a:solidFill>
              <a:srgbClr val="000000"/>
            </a:solidFill>
            <a:ln w="9525">
              <a:noFill/>
              <a:round/>
              <a:headEnd/>
              <a:tailEnd/>
            </a:ln>
          </p:spPr>
          <p:txBody>
            <a:bodyPr/>
            <a:lstStyle/>
            <a:p>
              <a:endParaRPr lang="de-DE" dirty="0"/>
            </a:p>
          </p:txBody>
        </p:sp>
        <p:sp>
          <p:nvSpPr>
            <p:cNvPr id="77" name="Freeform 19"/>
            <p:cNvSpPr>
              <a:spLocks/>
            </p:cNvSpPr>
            <p:nvPr/>
          </p:nvSpPr>
          <p:spPr bwMode="gray">
            <a:xfrm>
              <a:off x="4638675" y="3094038"/>
              <a:ext cx="77788" cy="184150"/>
            </a:xfrm>
            <a:custGeom>
              <a:avLst/>
              <a:gdLst/>
              <a:ahLst/>
              <a:cxnLst>
                <a:cxn ang="0">
                  <a:pos x="0" y="581"/>
                </a:cxn>
                <a:cxn ang="0">
                  <a:pos x="0" y="25"/>
                </a:cxn>
                <a:cxn ang="0">
                  <a:pos x="244" y="0"/>
                </a:cxn>
                <a:cxn ang="0">
                  <a:pos x="244" y="61"/>
                </a:cxn>
                <a:cxn ang="0">
                  <a:pos x="97" y="71"/>
                </a:cxn>
                <a:cxn ang="0">
                  <a:pos x="97" y="581"/>
                </a:cxn>
                <a:cxn ang="0">
                  <a:pos x="0" y="581"/>
                </a:cxn>
              </a:cxnLst>
              <a:rect l="0" t="0" r="r" b="b"/>
              <a:pathLst>
                <a:path w="244" h="581">
                  <a:moveTo>
                    <a:pt x="0" y="581"/>
                  </a:moveTo>
                  <a:cubicBezTo>
                    <a:pt x="0" y="25"/>
                    <a:pt x="0" y="25"/>
                    <a:pt x="0" y="25"/>
                  </a:cubicBezTo>
                  <a:cubicBezTo>
                    <a:pt x="74" y="9"/>
                    <a:pt x="155" y="1"/>
                    <a:pt x="244" y="0"/>
                  </a:cubicBezTo>
                  <a:cubicBezTo>
                    <a:pt x="244" y="61"/>
                    <a:pt x="244" y="61"/>
                    <a:pt x="244" y="61"/>
                  </a:cubicBezTo>
                  <a:cubicBezTo>
                    <a:pt x="190" y="61"/>
                    <a:pt x="141" y="65"/>
                    <a:pt x="97" y="71"/>
                  </a:cubicBezTo>
                  <a:cubicBezTo>
                    <a:pt x="97" y="581"/>
                    <a:pt x="97" y="581"/>
                    <a:pt x="97" y="581"/>
                  </a:cubicBezTo>
                  <a:lnTo>
                    <a:pt x="0" y="581"/>
                  </a:lnTo>
                  <a:close/>
                </a:path>
              </a:pathLst>
            </a:custGeom>
            <a:solidFill>
              <a:srgbClr val="000000"/>
            </a:solidFill>
            <a:ln w="9525">
              <a:noFill/>
              <a:round/>
              <a:headEnd/>
              <a:tailEnd/>
            </a:ln>
          </p:spPr>
          <p:txBody>
            <a:bodyPr/>
            <a:lstStyle/>
            <a:p>
              <a:endParaRPr lang="de-DE" dirty="0"/>
            </a:p>
          </p:txBody>
        </p:sp>
        <p:sp>
          <p:nvSpPr>
            <p:cNvPr id="78" name="Freeform 20"/>
            <p:cNvSpPr>
              <a:spLocks/>
            </p:cNvSpPr>
            <p:nvPr/>
          </p:nvSpPr>
          <p:spPr bwMode="gray">
            <a:xfrm>
              <a:off x="4749800" y="3094038"/>
              <a:ext cx="77788" cy="184150"/>
            </a:xfrm>
            <a:custGeom>
              <a:avLst/>
              <a:gdLst/>
              <a:ahLst/>
              <a:cxnLst>
                <a:cxn ang="0">
                  <a:pos x="0" y="581"/>
                </a:cxn>
                <a:cxn ang="0">
                  <a:pos x="0" y="25"/>
                </a:cxn>
                <a:cxn ang="0">
                  <a:pos x="244" y="0"/>
                </a:cxn>
                <a:cxn ang="0">
                  <a:pos x="244" y="61"/>
                </a:cxn>
                <a:cxn ang="0">
                  <a:pos x="97" y="71"/>
                </a:cxn>
                <a:cxn ang="0">
                  <a:pos x="97" y="581"/>
                </a:cxn>
                <a:cxn ang="0">
                  <a:pos x="0" y="581"/>
                </a:cxn>
              </a:cxnLst>
              <a:rect l="0" t="0" r="r" b="b"/>
              <a:pathLst>
                <a:path w="244" h="581">
                  <a:moveTo>
                    <a:pt x="0" y="581"/>
                  </a:moveTo>
                  <a:cubicBezTo>
                    <a:pt x="0" y="25"/>
                    <a:pt x="0" y="25"/>
                    <a:pt x="0" y="25"/>
                  </a:cubicBezTo>
                  <a:cubicBezTo>
                    <a:pt x="74" y="9"/>
                    <a:pt x="155" y="1"/>
                    <a:pt x="244" y="0"/>
                  </a:cubicBezTo>
                  <a:cubicBezTo>
                    <a:pt x="244" y="61"/>
                    <a:pt x="244" y="61"/>
                    <a:pt x="244" y="61"/>
                  </a:cubicBezTo>
                  <a:cubicBezTo>
                    <a:pt x="190" y="61"/>
                    <a:pt x="140" y="65"/>
                    <a:pt x="97" y="71"/>
                  </a:cubicBezTo>
                  <a:cubicBezTo>
                    <a:pt x="97" y="581"/>
                    <a:pt x="97" y="581"/>
                    <a:pt x="97" y="581"/>
                  </a:cubicBezTo>
                  <a:lnTo>
                    <a:pt x="0" y="581"/>
                  </a:lnTo>
                  <a:close/>
                </a:path>
              </a:pathLst>
            </a:custGeom>
            <a:solidFill>
              <a:srgbClr val="000000"/>
            </a:solidFill>
            <a:ln w="9525">
              <a:noFill/>
              <a:round/>
              <a:headEnd/>
              <a:tailEnd/>
            </a:ln>
          </p:spPr>
          <p:txBody>
            <a:bodyPr/>
            <a:lstStyle/>
            <a:p>
              <a:endParaRPr lang="de-DE" dirty="0"/>
            </a:p>
          </p:txBody>
        </p:sp>
        <p:sp>
          <p:nvSpPr>
            <p:cNvPr id="79" name="Freeform 21"/>
            <p:cNvSpPr>
              <a:spLocks noEditPoints="1"/>
            </p:cNvSpPr>
            <p:nvPr/>
          </p:nvSpPr>
          <p:spPr bwMode="gray">
            <a:xfrm>
              <a:off x="4848225" y="3094038"/>
              <a:ext cx="150813" cy="190500"/>
            </a:xfrm>
            <a:custGeom>
              <a:avLst/>
              <a:gdLst/>
              <a:ahLst/>
              <a:cxnLst>
                <a:cxn ang="0">
                  <a:pos x="238" y="0"/>
                </a:cxn>
                <a:cxn ang="0">
                  <a:pos x="419" y="81"/>
                </a:cxn>
                <a:cxn ang="0">
                  <a:pos x="476" y="299"/>
                </a:cxn>
                <a:cxn ang="0">
                  <a:pos x="419" y="516"/>
                </a:cxn>
                <a:cxn ang="0">
                  <a:pos x="239" y="597"/>
                </a:cxn>
                <a:cxn ang="0">
                  <a:pos x="0" y="295"/>
                </a:cxn>
                <a:cxn ang="0">
                  <a:pos x="57" y="81"/>
                </a:cxn>
                <a:cxn ang="0">
                  <a:pos x="238" y="0"/>
                </a:cxn>
                <a:cxn ang="0">
                  <a:pos x="238" y="59"/>
                </a:cxn>
                <a:cxn ang="0">
                  <a:pos x="125" y="132"/>
                </a:cxn>
                <a:cxn ang="0">
                  <a:pos x="99" y="296"/>
                </a:cxn>
                <a:cxn ang="0">
                  <a:pos x="125" y="465"/>
                </a:cxn>
                <a:cxn ang="0">
                  <a:pos x="238" y="539"/>
                </a:cxn>
                <a:cxn ang="0">
                  <a:pos x="351" y="465"/>
                </a:cxn>
                <a:cxn ang="0">
                  <a:pos x="377" y="299"/>
                </a:cxn>
                <a:cxn ang="0">
                  <a:pos x="351" y="132"/>
                </a:cxn>
                <a:cxn ang="0">
                  <a:pos x="238" y="59"/>
                </a:cxn>
              </a:cxnLst>
              <a:rect l="0" t="0" r="r" b="b"/>
              <a:pathLst>
                <a:path w="476" h="597">
                  <a:moveTo>
                    <a:pt x="238" y="0"/>
                  </a:moveTo>
                  <a:cubicBezTo>
                    <a:pt x="319" y="0"/>
                    <a:pt x="379" y="27"/>
                    <a:pt x="419" y="81"/>
                  </a:cubicBezTo>
                  <a:cubicBezTo>
                    <a:pt x="457" y="133"/>
                    <a:pt x="476" y="205"/>
                    <a:pt x="476" y="299"/>
                  </a:cubicBezTo>
                  <a:cubicBezTo>
                    <a:pt x="476" y="391"/>
                    <a:pt x="457" y="464"/>
                    <a:pt x="419" y="516"/>
                  </a:cubicBezTo>
                  <a:cubicBezTo>
                    <a:pt x="380" y="570"/>
                    <a:pt x="320" y="597"/>
                    <a:pt x="239" y="597"/>
                  </a:cubicBezTo>
                  <a:cubicBezTo>
                    <a:pt x="80" y="597"/>
                    <a:pt x="0" y="496"/>
                    <a:pt x="0" y="295"/>
                  </a:cubicBezTo>
                  <a:cubicBezTo>
                    <a:pt x="0" y="204"/>
                    <a:pt x="19" y="133"/>
                    <a:pt x="57" y="81"/>
                  </a:cubicBezTo>
                  <a:cubicBezTo>
                    <a:pt x="97" y="27"/>
                    <a:pt x="157" y="0"/>
                    <a:pt x="238" y="0"/>
                  </a:cubicBezTo>
                  <a:moveTo>
                    <a:pt x="238" y="59"/>
                  </a:moveTo>
                  <a:cubicBezTo>
                    <a:pt x="184" y="59"/>
                    <a:pt x="146" y="83"/>
                    <a:pt x="125" y="132"/>
                  </a:cubicBezTo>
                  <a:cubicBezTo>
                    <a:pt x="108" y="173"/>
                    <a:pt x="99" y="227"/>
                    <a:pt x="99" y="296"/>
                  </a:cubicBezTo>
                  <a:cubicBezTo>
                    <a:pt x="99" y="368"/>
                    <a:pt x="108" y="424"/>
                    <a:pt x="125" y="465"/>
                  </a:cubicBezTo>
                  <a:cubicBezTo>
                    <a:pt x="146" y="514"/>
                    <a:pt x="184" y="539"/>
                    <a:pt x="238" y="539"/>
                  </a:cubicBezTo>
                  <a:cubicBezTo>
                    <a:pt x="293" y="539"/>
                    <a:pt x="331" y="514"/>
                    <a:pt x="351" y="465"/>
                  </a:cubicBezTo>
                  <a:cubicBezTo>
                    <a:pt x="368" y="424"/>
                    <a:pt x="377" y="369"/>
                    <a:pt x="377" y="299"/>
                  </a:cubicBezTo>
                  <a:cubicBezTo>
                    <a:pt x="377" y="227"/>
                    <a:pt x="368" y="172"/>
                    <a:pt x="351" y="132"/>
                  </a:cubicBezTo>
                  <a:cubicBezTo>
                    <a:pt x="330" y="83"/>
                    <a:pt x="293" y="59"/>
                    <a:pt x="238" y="59"/>
                  </a:cubicBezTo>
                </a:path>
              </a:pathLst>
            </a:custGeom>
            <a:solidFill>
              <a:srgbClr val="000000"/>
            </a:solidFill>
            <a:ln w="9525">
              <a:noFill/>
              <a:round/>
              <a:headEnd/>
              <a:tailEnd/>
            </a:ln>
          </p:spPr>
          <p:txBody>
            <a:bodyPr/>
            <a:lstStyle/>
            <a:p>
              <a:endParaRPr lang="de-DE" dirty="0"/>
            </a:p>
          </p:txBody>
        </p:sp>
        <p:sp>
          <p:nvSpPr>
            <p:cNvPr id="80" name="Freeform 22"/>
            <p:cNvSpPr>
              <a:spLocks/>
            </p:cNvSpPr>
            <p:nvPr/>
          </p:nvSpPr>
          <p:spPr bwMode="gray">
            <a:xfrm>
              <a:off x="5019675" y="3098800"/>
              <a:ext cx="230188" cy="179388"/>
            </a:xfrm>
            <a:custGeom>
              <a:avLst/>
              <a:gdLst/>
              <a:ahLst/>
              <a:cxnLst>
                <a:cxn ang="0">
                  <a:pos x="159" y="565"/>
                </a:cxn>
                <a:cxn ang="0">
                  <a:pos x="0" y="0"/>
                </a:cxn>
                <a:cxn ang="0">
                  <a:pos x="97" y="0"/>
                </a:cxn>
                <a:cxn ang="0">
                  <a:pos x="217" y="461"/>
                </a:cxn>
                <a:cxn ang="0">
                  <a:pos x="323" y="0"/>
                </a:cxn>
                <a:cxn ang="0">
                  <a:pos x="418" y="0"/>
                </a:cxn>
                <a:cxn ang="0">
                  <a:pos x="529" y="461"/>
                </a:cxn>
                <a:cxn ang="0">
                  <a:pos x="649" y="0"/>
                </a:cxn>
                <a:cxn ang="0">
                  <a:pos x="728" y="0"/>
                </a:cxn>
                <a:cxn ang="0">
                  <a:pos x="568" y="565"/>
                </a:cxn>
                <a:cxn ang="0">
                  <a:pos x="472" y="565"/>
                </a:cxn>
                <a:cxn ang="0">
                  <a:pos x="388" y="199"/>
                </a:cxn>
                <a:cxn ang="0">
                  <a:pos x="366" y="84"/>
                </a:cxn>
                <a:cxn ang="0">
                  <a:pos x="345" y="199"/>
                </a:cxn>
                <a:cxn ang="0">
                  <a:pos x="260" y="565"/>
                </a:cxn>
                <a:cxn ang="0">
                  <a:pos x="159" y="565"/>
                </a:cxn>
              </a:cxnLst>
              <a:rect l="0" t="0" r="r" b="b"/>
              <a:pathLst>
                <a:path w="728" h="565">
                  <a:moveTo>
                    <a:pt x="159" y="565"/>
                  </a:moveTo>
                  <a:cubicBezTo>
                    <a:pt x="0" y="0"/>
                    <a:pt x="0" y="0"/>
                    <a:pt x="0" y="0"/>
                  </a:cubicBezTo>
                  <a:cubicBezTo>
                    <a:pt x="97" y="0"/>
                    <a:pt x="97" y="0"/>
                    <a:pt x="97" y="0"/>
                  </a:cubicBezTo>
                  <a:cubicBezTo>
                    <a:pt x="217" y="461"/>
                    <a:pt x="217" y="461"/>
                    <a:pt x="217" y="461"/>
                  </a:cubicBezTo>
                  <a:cubicBezTo>
                    <a:pt x="323" y="0"/>
                    <a:pt x="323" y="0"/>
                    <a:pt x="323" y="0"/>
                  </a:cubicBezTo>
                  <a:cubicBezTo>
                    <a:pt x="418" y="0"/>
                    <a:pt x="418" y="0"/>
                    <a:pt x="418" y="0"/>
                  </a:cubicBezTo>
                  <a:cubicBezTo>
                    <a:pt x="529" y="461"/>
                    <a:pt x="529" y="461"/>
                    <a:pt x="529" y="461"/>
                  </a:cubicBezTo>
                  <a:cubicBezTo>
                    <a:pt x="649" y="0"/>
                    <a:pt x="649" y="0"/>
                    <a:pt x="649" y="0"/>
                  </a:cubicBezTo>
                  <a:cubicBezTo>
                    <a:pt x="728" y="0"/>
                    <a:pt x="728" y="0"/>
                    <a:pt x="728" y="0"/>
                  </a:cubicBezTo>
                  <a:cubicBezTo>
                    <a:pt x="568" y="565"/>
                    <a:pt x="568" y="565"/>
                    <a:pt x="568" y="565"/>
                  </a:cubicBezTo>
                  <a:cubicBezTo>
                    <a:pt x="472" y="565"/>
                    <a:pt x="472" y="565"/>
                    <a:pt x="472" y="565"/>
                  </a:cubicBezTo>
                  <a:cubicBezTo>
                    <a:pt x="388" y="199"/>
                    <a:pt x="388" y="199"/>
                    <a:pt x="388" y="199"/>
                  </a:cubicBezTo>
                  <a:cubicBezTo>
                    <a:pt x="381" y="173"/>
                    <a:pt x="374" y="135"/>
                    <a:pt x="366" y="84"/>
                  </a:cubicBezTo>
                  <a:cubicBezTo>
                    <a:pt x="360" y="125"/>
                    <a:pt x="353" y="163"/>
                    <a:pt x="345" y="199"/>
                  </a:cubicBezTo>
                  <a:cubicBezTo>
                    <a:pt x="260" y="565"/>
                    <a:pt x="260" y="565"/>
                    <a:pt x="260" y="565"/>
                  </a:cubicBezTo>
                  <a:lnTo>
                    <a:pt x="159" y="565"/>
                  </a:lnTo>
                  <a:close/>
                </a:path>
              </a:pathLst>
            </a:custGeom>
            <a:solidFill>
              <a:srgbClr val="000000"/>
            </a:solidFill>
            <a:ln w="9525">
              <a:noFill/>
              <a:round/>
              <a:headEnd/>
              <a:tailEnd/>
            </a:ln>
          </p:spPr>
          <p:txBody>
            <a:bodyPr/>
            <a:lstStyle/>
            <a:p>
              <a:endParaRPr lang="de-DE" dirty="0"/>
            </a:p>
          </p:txBody>
        </p:sp>
        <p:sp>
          <p:nvSpPr>
            <p:cNvPr id="81" name="Freeform 23"/>
            <p:cNvSpPr>
              <a:spLocks/>
            </p:cNvSpPr>
            <p:nvPr/>
          </p:nvSpPr>
          <p:spPr bwMode="gray">
            <a:xfrm>
              <a:off x="5341938" y="3098800"/>
              <a:ext cx="231775" cy="179388"/>
            </a:xfrm>
            <a:custGeom>
              <a:avLst/>
              <a:gdLst/>
              <a:ahLst/>
              <a:cxnLst>
                <a:cxn ang="0">
                  <a:pos x="160" y="565"/>
                </a:cxn>
                <a:cxn ang="0">
                  <a:pos x="0" y="0"/>
                </a:cxn>
                <a:cxn ang="0">
                  <a:pos x="98" y="0"/>
                </a:cxn>
                <a:cxn ang="0">
                  <a:pos x="217" y="461"/>
                </a:cxn>
                <a:cxn ang="0">
                  <a:pos x="323" y="0"/>
                </a:cxn>
                <a:cxn ang="0">
                  <a:pos x="419" y="0"/>
                </a:cxn>
                <a:cxn ang="0">
                  <a:pos x="530" y="461"/>
                </a:cxn>
                <a:cxn ang="0">
                  <a:pos x="650" y="0"/>
                </a:cxn>
                <a:cxn ang="0">
                  <a:pos x="728" y="0"/>
                </a:cxn>
                <a:cxn ang="0">
                  <a:pos x="569" y="565"/>
                </a:cxn>
                <a:cxn ang="0">
                  <a:pos x="473" y="565"/>
                </a:cxn>
                <a:cxn ang="0">
                  <a:pos x="388" y="199"/>
                </a:cxn>
                <a:cxn ang="0">
                  <a:pos x="367" y="84"/>
                </a:cxn>
                <a:cxn ang="0">
                  <a:pos x="345" y="199"/>
                </a:cxn>
                <a:cxn ang="0">
                  <a:pos x="261" y="565"/>
                </a:cxn>
                <a:cxn ang="0">
                  <a:pos x="160" y="565"/>
                </a:cxn>
              </a:cxnLst>
              <a:rect l="0" t="0" r="r" b="b"/>
              <a:pathLst>
                <a:path w="728" h="565">
                  <a:moveTo>
                    <a:pt x="160" y="565"/>
                  </a:moveTo>
                  <a:cubicBezTo>
                    <a:pt x="0" y="0"/>
                    <a:pt x="0" y="0"/>
                    <a:pt x="0" y="0"/>
                  </a:cubicBezTo>
                  <a:cubicBezTo>
                    <a:pt x="98" y="0"/>
                    <a:pt x="98" y="0"/>
                    <a:pt x="98" y="0"/>
                  </a:cubicBezTo>
                  <a:cubicBezTo>
                    <a:pt x="217" y="461"/>
                    <a:pt x="217" y="461"/>
                    <a:pt x="217" y="461"/>
                  </a:cubicBezTo>
                  <a:cubicBezTo>
                    <a:pt x="323" y="0"/>
                    <a:pt x="323" y="0"/>
                    <a:pt x="323" y="0"/>
                  </a:cubicBezTo>
                  <a:cubicBezTo>
                    <a:pt x="419" y="0"/>
                    <a:pt x="419" y="0"/>
                    <a:pt x="419" y="0"/>
                  </a:cubicBezTo>
                  <a:cubicBezTo>
                    <a:pt x="530" y="461"/>
                    <a:pt x="530" y="461"/>
                    <a:pt x="530" y="461"/>
                  </a:cubicBezTo>
                  <a:cubicBezTo>
                    <a:pt x="650" y="0"/>
                    <a:pt x="650" y="0"/>
                    <a:pt x="650" y="0"/>
                  </a:cubicBezTo>
                  <a:cubicBezTo>
                    <a:pt x="728" y="0"/>
                    <a:pt x="728" y="0"/>
                    <a:pt x="728" y="0"/>
                  </a:cubicBezTo>
                  <a:cubicBezTo>
                    <a:pt x="569" y="565"/>
                    <a:pt x="569" y="565"/>
                    <a:pt x="569" y="565"/>
                  </a:cubicBezTo>
                  <a:cubicBezTo>
                    <a:pt x="473" y="565"/>
                    <a:pt x="473" y="565"/>
                    <a:pt x="473" y="565"/>
                  </a:cubicBezTo>
                  <a:cubicBezTo>
                    <a:pt x="388" y="199"/>
                    <a:pt x="388" y="199"/>
                    <a:pt x="388" y="199"/>
                  </a:cubicBezTo>
                  <a:cubicBezTo>
                    <a:pt x="382" y="173"/>
                    <a:pt x="375" y="135"/>
                    <a:pt x="367" y="84"/>
                  </a:cubicBezTo>
                  <a:cubicBezTo>
                    <a:pt x="361" y="125"/>
                    <a:pt x="354" y="163"/>
                    <a:pt x="345" y="199"/>
                  </a:cubicBezTo>
                  <a:cubicBezTo>
                    <a:pt x="261" y="565"/>
                    <a:pt x="261" y="565"/>
                    <a:pt x="261" y="565"/>
                  </a:cubicBezTo>
                  <a:lnTo>
                    <a:pt x="160" y="565"/>
                  </a:lnTo>
                  <a:close/>
                </a:path>
              </a:pathLst>
            </a:custGeom>
            <a:solidFill>
              <a:srgbClr val="000000"/>
            </a:solidFill>
            <a:ln w="9525">
              <a:noFill/>
              <a:round/>
              <a:headEnd/>
              <a:tailEnd/>
            </a:ln>
          </p:spPr>
          <p:txBody>
            <a:bodyPr/>
            <a:lstStyle/>
            <a:p>
              <a:endParaRPr lang="de-DE" dirty="0"/>
            </a:p>
          </p:txBody>
        </p:sp>
        <p:sp>
          <p:nvSpPr>
            <p:cNvPr id="82" name="Freeform 24"/>
            <p:cNvSpPr>
              <a:spLocks noEditPoints="1"/>
            </p:cNvSpPr>
            <p:nvPr/>
          </p:nvSpPr>
          <p:spPr bwMode="gray">
            <a:xfrm>
              <a:off x="5603875" y="3033713"/>
              <a:ext cx="38100" cy="244475"/>
            </a:xfrm>
            <a:custGeom>
              <a:avLst/>
              <a:gdLst/>
              <a:ahLst/>
              <a:cxnLst>
                <a:cxn ang="0">
                  <a:pos x="59" y="0"/>
                </a:cxn>
                <a:cxn ang="0">
                  <a:pos x="103" y="19"/>
                </a:cxn>
                <a:cxn ang="0">
                  <a:pos x="118" y="59"/>
                </a:cxn>
                <a:cxn ang="0">
                  <a:pos x="99" y="103"/>
                </a:cxn>
                <a:cxn ang="0">
                  <a:pos x="59" y="118"/>
                </a:cxn>
                <a:cxn ang="0">
                  <a:pos x="15" y="99"/>
                </a:cxn>
                <a:cxn ang="0">
                  <a:pos x="0" y="58"/>
                </a:cxn>
                <a:cxn ang="0">
                  <a:pos x="20" y="15"/>
                </a:cxn>
                <a:cxn ang="0">
                  <a:pos x="59" y="0"/>
                </a:cxn>
                <a:cxn ang="0">
                  <a:pos x="12" y="207"/>
                </a:cxn>
                <a:cxn ang="0">
                  <a:pos x="109" y="207"/>
                </a:cxn>
                <a:cxn ang="0">
                  <a:pos x="109" y="772"/>
                </a:cxn>
                <a:cxn ang="0">
                  <a:pos x="12" y="772"/>
                </a:cxn>
                <a:cxn ang="0">
                  <a:pos x="12" y="207"/>
                </a:cxn>
              </a:cxnLst>
              <a:rect l="0" t="0" r="r" b="b"/>
              <a:pathLst>
                <a:path w="118" h="772">
                  <a:moveTo>
                    <a:pt x="59" y="0"/>
                  </a:moveTo>
                  <a:cubicBezTo>
                    <a:pt x="77" y="0"/>
                    <a:pt x="91" y="6"/>
                    <a:pt x="103" y="19"/>
                  </a:cubicBezTo>
                  <a:cubicBezTo>
                    <a:pt x="113" y="31"/>
                    <a:pt x="118" y="44"/>
                    <a:pt x="118" y="59"/>
                  </a:cubicBezTo>
                  <a:cubicBezTo>
                    <a:pt x="118" y="77"/>
                    <a:pt x="112" y="91"/>
                    <a:pt x="99" y="103"/>
                  </a:cubicBezTo>
                  <a:cubicBezTo>
                    <a:pt x="88" y="113"/>
                    <a:pt x="74" y="118"/>
                    <a:pt x="59" y="118"/>
                  </a:cubicBezTo>
                  <a:cubicBezTo>
                    <a:pt x="41" y="118"/>
                    <a:pt x="27" y="112"/>
                    <a:pt x="15" y="99"/>
                  </a:cubicBezTo>
                  <a:cubicBezTo>
                    <a:pt x="5" y="88"/>
                    <a:pt x="0" y="74"/>
                    <a:pt x="0" y="58"/>
                  </a:cubicBezTo>
                  <a:cubicBezTo>
                    <a:pt x="0" y="41"/>
                    <a:pt x="7" y="27"/>
                    <a:pt x="20" y="15"/>
                  </a:cubicBezTo>
                  <a:cubicBezTo>
                    <a:pt x="31" y="5"/>
                    <a:pt x="44" y="0"/>
                    <a:pt x="59" y="0"/>
                  </a:cubicBezTo>
                  <a:moveTo>
                    <a:pt x="12" y="207"/>
                  </a:moveTo>
                  <a:cubicBezTo>
                    <a:pt x="109" y="207"/>
                    <a:pt x="109" y="207"/>
                    <a:pt x="109" y="207"/>
                  </a:cubicBezTo>
                  <a:cubicBezTo>
                    <a:pt x="109" y="772"/>
                    <a:pt x="109" y="772"/>
                    <a:pt x="109" y="772"/>
                  </a:cubicBezTo>
                  <a:cubicBezTo>
                    <a:pt x="12" y="772"/>
                    <a:pt x="12" y="772"/>
                    <a:pt x="12" y="772"/>
                  </a:cubicBezTo>
                  <a:lnTo>
                    <a:pt x="12" y="207"/>
                  </a:lnTo>
                  <a:close/>
                </a:path>
              </a:pathLst>
            </a:custGeom>
            <a:solidFill>
              <a:srgbClr val="000000"/>
            </a:solidFill>
            <a:ln w="9525">
              <a:noFill/>
              <a:round/>
              <a:headEnd/>
              <a:tailEnd/>
            </a:ln>
          </p:spPr>
          <p:txBody>
            <a:bodyPr/>
            <a:lstStyle/>
            <a:p>
              <a:endParaRPr lang="de-DE" dirty="0"/>
            </a:p>
          </p:txBody>
        </p:sp>
        <p:sp>
          <p:nvSpPr>
            <p:cNvPr id="83" name="Freeform 25"/>
            <p:cNvSpPr>
              <a:spLocks/>
            </p:cNvSpPr>
            <p:nvPr/>
          </p:nvSpPr>
          <p:spPr bwMode="gray">
            <a:xfrm>
              <a:off x="5694363" y="3051175"/>
              <a:ext cx="79375" cy="227013"/>
            </a:xfrm>
            <a:custGeom>
              <a:avLst/>
              <a:gdLst/>
              <a:ahLst/>
              <a:cxnLst>
                <a:cxn ang="0">
                  <a:pos x="0" y="0"/>
                </a:cxn>
                <a:cxn ang="0">
                  <a:pos x="96" y="0"/>
                </a:cxn>
                <a:cxn ang="0">
                  <a:pos x="96" y="153"/>
                </a:cxn>
                <a:cxn ang="0">
                  <a:pos x="248" y="153"/>
                </a:cxn>
                <a:cxn ang="0">
                  <a:pos x="248" y="215"/>
                </a:cxn>
                <a:cxn ang="0">
                  <a:pos x="96" y="215"/>
                </a:cxn>
                <a:cxn ang="0">
                  <a:pos x="96" y="515"/>
                </a:cxn>
                <a:cxn ang="0">
                  <a:pos x="122" y="630"/>
                </a:cxn>
                <a:cxn ang="0">
                  <a:pos x="175" y="655"/>
                </a:cxn>
                <a:cxn ang="0">
                  <a:pos x="217" y="657"/>
                </a:cxn>
                <a:cxn ang="0">
                  <a:pos x="248" y="657"/>
                </a:cxn>
                <a:cxn ang="0">
                  <a:pos x="248" y="718"/>
                </a:cxn>
                <a:cxn ang="0">
                  <a:pos x="196" y="718"/>
                </a:cxn>
                <a:cxn ang="0">
                  <a:pos x="99" y="709"/>
                </a:cxn>
                <a:cxn ang="0">
                  <a:pos x="8" y="613"/>
                </a:cxn>
                <a:cxn ang="0">
                  <a:pos x="0" y="501"/>
                </a:cxn>
                <a:cxn ang="0">
                  <a:pos x="0" y="0"/>
                </a:cxn>
              </a:cxnLst>
              <a:rect l="0" t="0" r="r" b="b"/>
              <a:pathLst>
                <a:path w="248" h="718">
                  <a:moveTo>
                    <a:pt x="0" y="0"/>
                  </a:moveTo>
                  <a:cubicBezTo>
                    <a:pt x="96" y="0"/>
                    <a:pt x="96" y="0"/>
                    <a:pt x="96" y="0"/>
                  </a:cubicBezTo>
                  <a:cubicBezTo>
                    <a:pt x="96" y="153"/>
                    <a:pt x="96" y="153"/>
                    <a:pt x="96" y="153"/>
                  </a:cubicBezTo>
                  <a:cubicBezTo>
                    <a:pt x="248" y="153"/>
                    <a:pt x="248" y="153"/>
                    <a:pt x="248" y="153"/>
                  </a:cubicBezTo>
                  <a:cubicBezTo>
                    <a:pt x="248" y="215"/>
                    <a:pt x="248" y="215"/>
                    <a:pt x="248" y="215"/>
                  </a:cubicBezTo>
                  <a:cubicBezTo>
                    <a:pt x="96" y="215"/>
                    <a:pt x="96" y="215"/>
                    <a:pt x="96" y="215"/>
                  </a:cubicBezTo>
                  <a:cubicBezTo>
                    <a:pt x="96" y="515"/>
                    <a:pt x="96" y="515"/>
                    <a:pt x="96" y="515"/>
                  </a:cubicBezTo>
                  <a:cubicBezTo>
                    <a:pt x="96" y="572"/>
                    <a:pt x="105" y="610"/>
                    <a:pt x="122" y="630"/>
                  </a:cubicBezTo>
                  <a:cubicBezTo>
                    <a:pt x="134" y="644"/>
                    <a:pt x="151" y="652"/>
                    <a:pt x="175" y="655"/>
                  </a:cubicBezTo>
                  <a:cubicBezTo>
                    <a:pt x="183" y="656"/>
                    <a:pt x="197" y="657"/>
                    <a:pt x="217" y="657"/>
                  </a:cubicBezTo>
                  <a:cubicBezTo>
                    <a:pt x="248" y="657"/>
                    <a:pt x="248" y="657"/>
                    <a:pt x="248" y="657"/>
                  </a:cubicBezTo>
                  <a:cubicBezTo>
                    <a:pt x="248" y="718"/>
                    <a:pt x="248" y="718"/>
                    <a:pt x="248" y="718"/>
                  </a:cubicBezTo>
                  <a:cubicBezTo>
                    <a:pt x="196" y="718"/>
                    <a:pt x="196" y="718"/>
                    <a:pt x="196" y="718"/>
                  </a:cubicBezTo>
                  <a:cubicBezTo>
                    <a:pt x="155" y="718"/>
                    <a:pt x="122" y="715"/>
                    <a:pt x="99" y="709"/>
                  </a:cubicBezTo>
                  <a:cubicBezTo>
                    <a:pt x="49" y="695"/>
                    <a:pt x="19" y="663"/>
                    <a:pt x="8" y="613"/>
                  </a:cubicBezTo>
                  <a:cubicBezTo>
                    <a:pt x="3" y="586"/>
                    <a:pt x="0" y="549"/>
                    <a:pt x="0" y="501"/>
                  </a:cubicBezTo>
                  <a:lnTo>
                    <a:pt x="0" y="0"/>
                  </a:lnTo>
                  <a:close/>
                </a:path>
              </a:pathLst>
            </a:custGeom>
            <a:solidFill>
              <a:srgbClr val="000000"/>
            </a:solidFill>
            <a:ln w="9525">
              <a:noFill/>
              <a:round/>
              <a:headEnd/>
              <a:tailEnd/>
            </a:ln>
          </p:spPr>
          <p:txBody>
            <a:bodyPr/>
            <a:lstStyle/>
            <a:p>
              <a:endParaRPr lang="de-DE" dirty="0"/>
            </a:p>
          </p:txBody>
        </p:sp>
        <p:sp>
          <p:nvSpPr>
            <p:cNvPr id="84" name="Freeform 26"/>
            <p:cNvSpPr>
              <a:spLocks/>
            </p:cNvSpPr>
            <p:nvPr/>
          </p:nvSpPr>
          <p:spPr bwMode="gray">
            <a:xfrm>
              <a:off x="5810250" y="3008313"/>
              <a:ext cx="136525" cy="269875"/>
            </a:xfrm>
            <a:custGeom>
              <a:avLst/>
              <a:gdLst/>
              <a:ahLst/>
              <a:cxnLst>
                <a:cxn ang="0">
                  <a:pos x="0" y="851"/>
                </a:cxn>
                <a:cxn ang="0">
                  <a:pos x="0" y="0"/>
                </a:cxn>
                <a:cxn ang="0">
                  <a:pos x="96" y="0"/>
                </a:cxn>
                <a:cxn ang="0">
                  <a:pos x="96" y="300"/>
                </a:cxn>
                <a:cxn ang="0">
                  <a:pos x="239" y="270"/>
                </a:cxn>
                <a:cxn ang="0">
                  <a:pos x="411" y="359"/>
                </a:cxn>
                <a:cxn ang="0">
                  <a:pos x="429" y="504"/>
                </a:cxn>
                <a:cxn ang="0">
                  <a:pos x="429" y="851"/>
                </a:cxn>
                <a:cxn ang="0">
                  <a:pos x="332" y="851"/>
                </a:cxn>
                <a:cxn ang="0">
                  <a:pos x="332" y="489"/>
                </a:cxn>
                <a:cxn ang="0">
                  <a:pos x="315" y="374"/>
                </a:cxn>
                <a:cxn ang="0">
                  <a:pos x="230" y="329"/>
                </a:cxn>
                <a:cxn ang="0">
                  <a:pos x="96" y="363"/>
                </a:cxn>
                <a:cxn ang="0">
                  <a:pos x="96" y="851"/>
                </a:cxn>
                <a:cxn ang="0">
                  <a:pos x="0" y="851"/>
                </a:cxn>
              </a:cxnLst>
              <a:rect l="0" t="0" r="r" b="b"/>
              <a:pathLst>
                <a:path w="429" h="851">
                  <a:moveTo>
                    <a:pt x="0" y="851"/>
                  </a:moveTo>
                  <a:cubicBezTo>
                    <a:pt x="0" y="0"/>
                    <a:pt x="0" y="0"/>
                    <a:pt x="0" y="0"/>
                  </a:cubicBezTo>
                  <a:cubicBezTo>
                    <a:pt x="96" y="0"/>
                    <a:pt x="96" y="0"/>
                    <a:pt x="96" y="0"/>
                  </a:cubicBezTo>
                  <a:cubicBezTo>
                    <a:pt x="96" y="300"/>
                    <a:pt x="96" y="300"/>
                    <a:pt x="96" y="300"/>
                  </a:cubicBezTo>
                  <a:cubicBezTo>
                    <a:pt x="147" y="280"/>
                    <a:pt x="194" y="270"/>
                    <a:pt x="239" y="270"/>
                  </a:cubicBezTo>
                  <a:cubicBezTo>
                    <a:pt x="328" y="270"/>
                    <a:pt x="386" y="300"/>
                    <a:pt x="411" y="359"/>
                  </a:cubicBezTo>
                  <a:cubicBezTo>
                    <a:pt x="423" y="386"/>
                    <a:pt x="429" y="434"/>
                    <a:pt x="429" y="504"/>
                  </a:cubicBezTo>
                  <a:cubicBezTo>
                    <a:pt x="429" y="851"/>
                    <a:pt x="429" y="851"/>
                    <a:pt x="429" y="851"/>
                  </a:cubicBezTo>
                  <a:cubicBezTo>
                    <a:pt x="332" y="851"/>
                    <a:pt x="332" y="851"/>
                    <a:pt x="332" y="851"/>
                  </a:cubicBezTo>
                  <a:cubicBezTo>
                    <a:pt x="332" y="489"/>
                    <a:pt x="332" y="489"/>
                    <a:pt x="332" y="489"/>
                  </a:cubicBezTo>
                  <a:cubicBezTo>
                    <a:pt x="332" y="435"/>
                    <a:pt x="326" y="397"/>
                    <a:pt x="315" y="374"/>
                  </a:cubicBezTo>
                  <a:cubicBezTo>
                    <a:pt x="300" y="344"/>
                    <a:pt x="271" y="329"/>
                    <a:pt x="230" y="329"/>
                  </a:cubicBezTo>
                  <a:cubicBezTo>
                    <a:pt x="192" y="329"/>
                    <a:pt x="147" y="340"/>
                    <a:pt x="96" y="363"/>
                  </a:cubicBezTo>
                  <a:cubicBezTo>
                    <a:pt x="96" y="851"/>
                    <a:pt x="96" y="851"/>
                    <a:pt x="96" y="851"/>
                  </a:cubicBezTo>
                  <a:lnTo>
                    <a:pt x="0" y="851"/>
                  </a:lnTo>
                  <a:close/>
                </a:path>
              </a:pathLst>
            </a:custGeom>
            <a:solidFill>
              <a:srgbClr val="000000"/>
            </a:solidFill>
            <a:ln w="9525">
              <a:noFill/>
              <a:round/>
              <a:headEnd/>
              <a:tailEnd/>
            </a:ln>
          </p:spPr>
          <p:txBody>
            <a:bodyPr/>
            <a:lstStyle/>
            <a:p>
              <a:endParaRPr lang="de-DE" dirty="0"/>
            </a:p>
          </p:txBody>
        </p:sp>
        <p:sp>
          <p:nvSpPr>
            <p:cNvPr id="85" name="Freeform 27"/>
            <p:cNvSpPr>
              <a:spLocks/>
            </p:cNvSpPr>
            <p:nvPr/>
          </p:nvSpPr>
          <p:spPr bwMode="gray">
            <a:xfrm>
              <a:off x="6061075" y="3098800"/>
              <a:ext cx="150813" cy="266700"/>
            </a:xfrm>
            <a:custGeom>
              <a:avLst/>
              <a:gdLst/>
              <a:ahLst/>
              <a:cxnLst>
                <a:cxn ang="0">
                  <a:pos x="42" y="115"/>
                </a:cxn>
                <a:cxn ang="0">
                  <a:pos x="0" y="0"/>
                </a:cxn>
                <a:cxn ang="0">
                  <a:pos x="20" y="0"/>
                </a:cxn>
                <a:cxn ang="0">
                  <a:pos x="50" y="91"/>
                </a:cxn>
                <a:cxn ang="0">
                  <a:pos x="78" y="0"/>
                </a:cxn>
                <a:cxn ang="0">
                  <a:pos x="95" y="0"/>
                </a:cxn>
                <a:cxn ang="0">
                  <a:pos x="38" y="168"/>
                </a:cxn>
                <a:cxn ang="0">
                  <a:pos x="21" y="168"/>
                </a:cxn>
                <a:cxn ang="0">
                  <a:pos x="42" y="115"/>
                </a:cxn>
              </a:cxnLst>
              <a:rect l="0" t="0" r="r" b="b"/>
              <a:pathLst>
                <a:path w="95" h="168">
                  <a:moveTo>
                    <a:pt x="42" y="115"/>
                  </a:moveTo>
                  <a:lnTo>
                    <a:pt x="0" y="0"/>
                  </a:lnTo>
                  <a:lnTo>
                    <a:pt x="20" y="0"/>
                  </a:lnTo>
                  <a:lnTo>
                    <a:pt x="50" y="91"/>
                  </a:lnTo>
                  <a:lnTo>
                    <a:pt x="78" y="0"/>
                  </a:lnTo>
                  <a:lnTo>
                    <a:pt x="95" y="0"/>
                  </a:lnTo>
                  <a:lnTo>
                    <a:pt x="38" y="168"/>
                  </a:lnTo>
                  <a:lnTo>
                    <a:pt x="21" y="168"/>
                  </a:lnTo>
                  <a:lnTo>
                    <a:pt x="42" y="115"/>
                  </a:lnTo>
                  <a:close/>
                </a:path>
              </a:pathLst>
            </a:custGeom>
            <a:solidFill>
              <a:srgbClr val="000000"/>
            </a:solidFill>
            <a:ln w="9525">
              <a:noFill/>
              <a:round/>
              <a:headEnd/>
              <a:tailEnd/>
            </a:ln>
          </p:spPr>
          <p:txBody>
            <a:bodyPr/>
            <a:lstStyle/>
            <a:p>
              <a:endParaRPr lang="de-DE" dirty="0"/>
            </a:p>
          </p:txBody>
        </p:sp>
        <p:sp>
          <p:nvSpPr>
            <p:cNvPr id="86" name="Freeform 28"/>
            <p:cNvSpPr>
              <a:spLocks noEditPoints="1"/>
            </p:cNvSpPr>
            <p:nvPr/>
          </p:nvSpPr>
          <p:spPr bwMode="gray">
            <a:xfrm>
              <a:off x="6230938" y="3094038"/>
              <a:ext cx="150813" cy="190500"/>
            </a:xfrm>
            <a:custGeom>
              <a:avLst/>
              <a:gdLst/>
              <a:ahLst/>
              <a:cxnLst>
                <a:cxn ang="0">
                  <a:pos x="238" y="0"/>
                </a:cxn>
                <a:cxn ang="0">
                  <a:pos x="418" y="81"/>
                </a:cxn>
                <a:cxn ang="0">
                  <a:pos x="475" y="299"/>
                </a:cxn>
                <a:cxn ang="0">
                  <a:pos x="418" y="516"/>
                </a:cxn>
                <a:cxn ang="0">
                  <a:pos x="238" y="597"/>
                </a:cxn>
                <a:cxn ang="0">
                  <a:pos x="0" y="295"/>
                </a:cxn>
                <a:cxn ang="0">
                  <a:pos x="57" y="81"/>
                </a:cxn>
                <a:cxn ang="0">
                  <a:pos x="238" y="0"/>
                </a:cxn>
                <a:cxn ang="0">
                  <a:pos x="238" y="59"/>
                </a:cxn>
                <a:cxn ang="0">
                  <a:pos x="124" y="132"/>
                </a:cxn>
                <a:cxn ang="0">
                  <a:pos x="98" y="296"/>
                </a:cxn>
                <a:cxn ang="0">
                  <a:pos x="124" y="465"/>
                </a:cxn>
                <a:cxn ang="0">
                  <a:pos x="238" y="539"/>
                </a:cxn>
                <a:cxn ang="0">
                  <a:pos x="351" y="465"/>
                </a:cxn>
                <a:cxn ang="0">
                  <a:pos x="376" y="299"/>
                </a:cxn>
                <a:cxn ang="0">
                  <a:pos x="351" y="132"/>
                </a:cxn>
                <a:cxn ang="0">
                  <a:pos x="238" y="59"/>
                </a:cxn>
              </a:cxnLst>
              <a:rect l="0" t="0" r="r" b="b"/>
              <a:pathLst>
                <a:path w="475" h="597">
                  <a:moveTo>
                    <a:pt x="238" y="0"/>
                  </a:moveTo>
                  <a:cubicBezTo>
                    <a:pt x="319" y="0"/>
                    <a:pt x="379" y="27"/>
                    <a:pt x="418" y="81"/>
                  </a:cubicBezTo>
                  <a:cubicBezTo>
                    <a:pt x="456" y="133"/>
                    <a:pt x="475" y="205"/>
                    <a:pt x="475" y="299"/>
                  </a:cubicBezTo>
                  <a:cubicBezTo>
                    <a:pt x="475" y="391"/>
                    <a:pt x="456" y="464"/>
                    <a:pt x="418" y="516"/>
                  </a:cubicBezTo>
                  <a:cubicBezTo>
                    <a:pt x="380" y="570"/>
                    <a:pt x="320" y="597"/>
                    <a:pt x="238" y="597"/>
                  </a:cubicBezTo>
                  <a:cubicBezTo>
                    <a:pt x="79" y="597"/>
                    <a:pt x="0" y="496"/>
                    <a:pt x="0" y="295"/>
                  </a:cubicBezTo>
                  <a:cubicBezTo>
                    <a:pt x="0" y="204"/>
                    <a:pt x="19" y="133"/>
                    <a:pt x="57" y="81"/>
                  </a:cubicBezTo>
                  <a:cubicBezTo>
                    <a:pt x="96" y="27"/>
                    <a:pt x="157" y="0"/>
                    <a:pt x="238" y="0"/>
                  </a:cubicBezTo>
                  <a:moveTo>
                    <a:pt x="238" y="59"/>
                  </a:moveTo>
                  <a:cubicBezTo>
                    <a:pt x="183" y="59"/>
                    <a:pt x="145" y="83"/>
                    <a:pt x="124" y="132"/>
                  </a:cubicBezTo>
                  <a:cubicBezTo>
                    <a:pt x="107" y="173"/>
                    <a:pt x="98" y="227"/>
                    <a:pt x="98" y="296"/>
                  </a:cubicBezTo>
                  <a:cubicBezTo>
                    <a:pt x="98" y="368"/>
                    <a:pt x="107" y="424"/>
                    <a:pt x="124" y="465"/>
                  </a:cubicBezTo>
                  <a:cubicBezTo>
                    <a:pt x="145" y="514"/>
                    <a:pt x="183" y="539"/>
                    <a:pt x="238" y="539"/>
                  </a:cubicBezTo>
                  <a:cubicBezTo>
                    <a:pt x="292" y="539"/>
                    <a:pt x="330" y="514"/>
                    <a:pt x="351" y="465"/>
                  </a:cubicBezTo>
                  <a:cubicBezTo>
                    <a:pt x="368" y="424"/>
                    <a:pt x="376" y="369"/>
                    <a:pt x="376" y="299"/>
                  </a:cubicBezTo>
                  <a:cubicBezTo>
                    <a:pt x="376" y="227"/>
                    <a:pt x="368" y="172"/>
                    <a:pt x="351" y="132"/>
                  </a:cubicBezTo>
                  <a:cubicBezTo>
                    <a:pt x="329" y="83"/>
                    <a:pt x="292" y="59"/>
                    <a:pt x="238" y="59"/>
                  </a:cubicBezTo>
                </a:path>
              </a:pathLst>
            </a:custGeom>
            <a:solidFill>
              <a:srgbClr val="000000"/>
            </a:solidFill>
            <a:ln w="9525">
              <a:noFill/>
              <a:round/>
              <a:headEnd/>
              <a:tailEnd/>
            </a:ln>
          </p:spPr>
          <p:txBody>
            <a:bodyPr/>
            <a:lstStyle/>
            <a:p>
              <a:endParaRPr lang="de-DE" dirty="0"/>
            </a:p>
          </p:txBody>
        </p:sp>
        <p:sp>
          <p:nvSpPr>
            <p:cNvPr id="87" name="Freeform 29"/>
            <p:cNvSpPr>
              <a:spLocks/>
            </p:cNvSpPr>
            <p:nvPr/>
          </p:nvSpPr>
          <p:spPr bwMode="gray">
            <a:xfrm>
              <a:off x="6423025" y="3098800"/>
              <a:ext cx="131763" cy="185738"/>
            </a:xfrm>
            <a:custGeom>
              <a:avLst/>
              <a:gdLst/>
              <a:ahLst/>
              <a:cxnLst>
                <a:cxn ang="0">
                  <a:pos x="0" y="0"/>
                </a:cxn>
                <a:cxn ang="0">
                  <a:pos x="96" y="0"/>
                </a:cxn>
                <a:cxn ang="0">
                  <a:pos x="96" y="349"/>
                </a:cxn>
                <a:cxn ang="0">
                  <a:pos x="114" y="477"/>
                </a:cxn>
                <a:cxn ang="0">
                  <a:pos x="154" y="514"/>
                </a:cxn>
                <a:cxn ang="0">
                  <a:pos x="216" y="523"/>
                </a:cxn>
                <a:cxn ang="0">
                  <a:pos x="316" y="508"/>
                </a:cxn>
                <a:cxn ang="0">
                  <a:pos x="316" y="0"/>
                </a:cxn>
                <a:cxn ang="0">
                  <a:pos x="412" y="0"/>
                </a:cxn>
                <a:cxn ang="0">
                  <a:pos x="412" y="556"/>
                </a:cxn>
                <a:cxn ang="0">
                  <a:pos x="210" y="581"/>
                </a:cxn>
                <a:cxn ang="0">
                  <a:pos x="67" y="551"/>
                </a:cxn>
                <a:cxn ang="0">
                  <a:pos x="4" y="445"/>
                </a:cxn>
                <a:cxn ang="0">
                  <a:pos x="0" y="356"/>
                </a:cxn>
                <a:cxn ang="0">
                  <a:pos x="0" y="0"/>
                </a:cxn>
              </a:cxnLst>
              <a:rect l="0" t="0" r="r" b="b"/>
              <a:pathLst>
                <a:path w="412" h="581">
                  <a:moveTo>
                    <a:pt x="0" y="0"/>
                  </a:moveTo>
                  <a:cubicBezTo>
                    <a:pt x="96" y="0"/>
                    <a:pt x="96" y="0"/>
                    <a:pt x="96" y="0"/>
                  </a:cubicBezTo>
                  <a:cubicBezTo>
                    <a:pt x="96" y="349"/>
                    <a:pt x="96" y="349"/>
                    <a:pt x="96" y="349"/>
                  </a:cubicBezTo>
                  <a:cubicBezTo>
                    <a:pt x="96" y="413"/>
                    <a:pt x="102" y="456"/>
                    <a:pt x="114" y="477"/>
                  </a:cubicBezTo>
                  <a:cubicBezTo>
                    <a:pt x="123" y="495"/>
                    <a:pt x="136" y="507"/>
                    <a:pt x="154" y="514"/>
                  </a:cubicBezTo>
                  <a:cubicBezTo>
                    <a:pt x="168" y="520"/>
                    <a:pt x="189" y="523"/>
                    <a:pt x="216" y="523"/>
                  </a:cubicBezTo>
                  <a:cubicBezTo>
                    <a:pt x="248" y="523"/>
                    <a:pt x="281" y="518"/>
                    <a:pt x="316" y="508"/>
                  </a:cubicBezTo>
                  <a:cubicBezTo>
                    <a:pt x="316" y="0"/>
                    <a:pt x="316" y="0"/>
                    <a:pt x="316" y="0"/>
                  </a:cubicBezTo>
                  <a:cubicBezTo>
                    <a:pt x="412" y="0"/>
                    <a:pt x="412" y="0"/>
                    <a:pt x="412" y="0"/>
                  </a:cubicBezTo>
                  <a:cubicBezTo>
                    <a:pt x="412" y="556"/>
                    <a:pt x="412" y="556"/>
                    <a:pt x="412" y="556"/>
                  </a:cubicBezTo>
                  <a:cubicBezTo>
                    <a:pt x="341" y="573"/>
                    <a:pt x="273" y="581"/>
                    <a:pt x="210" y="581"/>
                  </a:cubicBezTo>
                  <a:cubicBezTo>
                    <a:pt x="146" y="581"/>
                    <a:pt x="98" y="571"/>
                    <a:pt x="67" y="551"/>
                  </a:cubicBezTo>
                  <a:cubicBezTo>
                    <a:pt x="32" y="528"/>
                    <a:pt x="11" y="493"/>
                    <a:pt x="4" y="445"/>
                  </a:cubicBezTo>
                  <a:cubicBezTo>
                    <a:pt x="1" y="422"/>
                    <a:pt x="0" y="393"/>
                    <a:pt x="0" y="356"/>
                  </a:cubicBezTo>
                  <a:lnTo>
                    <a:pt x="0" y="0"/>
                  </a:lnTo>
                  <a:close/>
                </a:path>
              </a:pathLst>
            </a:custGeom>
            <a:solidFill>
              <a:srgbClr val="000000"/>
            </a:solidFill>
            <a:ln w="9525">
              <a:noFill/>
              <a:round/>
              <a:headEnd/>
              <a:tailEnd/>
            </a:ln>
          </p:spPr>
          <p:txBody>
            <a:bodyPr/>
            <a:lstStyle/>
            <a:p>
              <a:endParaRPr lang="de-DE" dirty="0"/>
            </a:p>
          </p:txBody>
        </p:sp>
        <p:sp>
          <p:nvSpPr>
            <p:cNvPr id="88" name="Freeform 30"/>
            <p:cNvSpPr>
              <a:spLocks/>
            </p:cNvSpPr>
            <p:nvPr/>
          </p:nvSpPr>
          <p:spPr bwMode="gray">
            <a:xfrm>
              <a:off x="4097338" y="1362075"/>
              <a:ext cx="590550" cy="455613"/>
            </a:xfrm>
            <a:custGeom>
              <a:avLst/>
              <a:gdLst/>
              <a:ahLst/>
              <a:cxnLst>
                <a:cxn ang="0">
                  <a:pos x="755" y="601"/>
                </a:cxn>
                <a:cxn ang="0">
                  <a:pos x="470" y="505"/>
                </a:cxn>
                <a:cxn ang="0">
                  <a:pos x="1" y="970"/>
                </a:cxn>
                <a:cxn ang="0">
                  <a:pos x="470" y="1433"/>
                </a:cxn>
                <a:cxn ang="0">
                  <a:pos x="827" y="1272"/>
                </a:cxn>
                <a:cxn ang="0">
                  <a:pos x="827" y="1015"/>
                </a:cxn>
                <a:cxn ang="0">
                  <a:pos x="605" y="1232"/>
                </a:cxn>
                <a:cxn ang="0">
                  <a:pos x="470" y="1260"/>
                </a:cxn>
                <a:cxn ang="0">
                  <a:pos x="176" y="970"/>
                </a:cxn>
                <a:cxn ang="0">
                  <a:pos x="470" y="678"/>
                </a:cxn>
                <a:cxn ang="0">
                  <a:pos x="676" y="763"/>
                </a:cxn>
                <a:cxn ang="0">
                  <a:pos x="859" y="973"/>
                </a:cxn>
                <a:cxn ang="0">
                  <a:pos x="1281" y="1157"/>
                </a:cxn>
                <a:cxn ang="0">
                  <a:pos x="1858" y="582"/>
                </a:cxn>
                <a:cxn ang="0">
                  <a:pos x="1281" y="0"/>
                </a:cxn>
                <a:cxn ang="0">
                  <a:pos x="827" y="231"/>
                </a:cxn>
                <a:cxn ang="0">
                  <a:pos x="827" y="577"/>
                </a:cxn>
                <a:cxn ang="0">
                  <a:pos x="1281" y="182"/>
                </a:cxn>
                <a:cxn ang="0">
                  <a:pos x="1677" y="582"/>
                </a:cxn>
                <a:cxn ang="0">
                  <a:pos x="1281" y="978"/>
                </a:cxn>
                <a:cxn ang="0">
                  <a:pos x="1024" y="884"/>
                </a:cxn>
                <a:cxn ang="0">
                  <a:pos x="755" y="601"/>
                </a:cxn>
              </a:cxnLst>
              <a:rect l="0" t="0" r="r" b="b"/>
              <a:pathLst>
                <a:path w="1858" h="1434">
                  <a:moveTo>
                    <a:pt x="755" y="601"/>
                  </a:moveTo>
                  <a:cubicBezTo>
                    <a:pt x="687" y="541"/>
                    <a:pt x="578" y="505"/>
                    <a:pt x="470" y="505"/>
                  </a:cubicBezTo>
                  <a:cubicBezTo>
                    <a:pt x="212" y="504"/>
                    <a:pt x="2" y="707"/>
                    <a:pt x="1" y="970"/>
                  </a:cubicBezTo>
                  <a:cubicBezTo>
                    <a:pt x="0" y="1228"/>
                    <a:pt x="212" y="1433"/>
                    <a:pt x="470" y="1433"/>
                  </a:cubicBezTo>
                  <a:cubicBezTo>
                    <a:pt x="615" y="1434"/>
                    <a:pt x="741" y="1375"/>
                    <a:pt x="827" y="1272"/>
                  </a:cubicBezTo>
                  <a:cubicBezTo>
                    <a:pt x="827" y="1015"/>
                    <a:pt x="827" y="1015"/>
                    <a:pt x="827" y="1015"/>
                  </a:cubicBezTo>
                  <a:cubicBezTo>
                    <a:pt x="781" y="1095"/>
                    <a:pt x="689" y="1197"/>
                    <a:pt x="605" y="1232"/>
                  </a:cubicBezTo>
                  <a:cubicBezTo>
                    <a:pt x="563" y="1249"/>
                    <a:pt x="520" y="1260"/>
                    <a:pt x="470" y="1260"/>
                  </a:cubicBezTo>
                  <a:cubicBezTo>
                    <a:pt x="309" y="1260"/>
                    <a:pt x="176" y="1135"/>
                    <a:pt x="176" y="970"/>
                  </a:cubicBezTo>
                  <a:cubicBezTo>
                    <a:pt x="176" y="818"/>
                    <a:pt x="299" y="677"/>
                    <a:pt x="470" y="678"/>
                  </a:cubicBezTo>
                  <a:cubicBezTo>
                    <a:pt x="551" y="678"/>
                    <a:pt x="623" y="711"/>
                    <a:pt x="676" y="763"/>
                  </a:cubicBezTo>
                  <a:cubicBezTo>
                    <a:pt x="732" y="817"/>
                    <a:pt x="818" y="929"/>
                    <a:pt x="859" y="973"/>
                  </a:cubicBezTo>
                  <a:cubicBezTo>
                    <a:pt x="964" y="1086"/>
                    <a:pt x="1115" y="1157"/>
                    <a:pt x="1281" y="1157"/>
                  </a:cubicBezTo>
                  <a:cubicBezTo>
                    <a:pt x="1599" y="1158"/>
                    <a:pt x="1858" y="900"/>
                    <a:pt x="1858" y="582"/>
                  </a:cubicBezTo>
                  <a:cubicBezTo>
                    <a:pt x="1858" y="264"/>
                    <a:pt x="1599" y="0"/>
                    <a:pt x="1281" y="0"/>
                  </a:cubicBezTo>
                  <a:cubicBezTo>
                    <a:pt x="1096" y="0"/>
                    <a:pt x="933" y="96"/>
                    <a:pt x="827" y="231"/>
                  </a:cubicBezTo>
                  <a:cubicBezTo>
                    <a:pt x="827" y="577"/>
                    <a:pt x="827" y="577"/>
                    <a:pt x="827" y="577"/>
                  </a:cubicBezTo>
                  <a:cubicBezTo>
                    <a:pt x="908" y="358"/>
                    <a:pt x="1053" y="182"/>
                    <a:pt x="1281" y="182"/>
                  </a:cubicBezTo>
                  <a:cubicBezTo>
                    <a:pt x="1500" y="182"/>
                    <a:pt x="1677" y="363"/>
                    <a:pt x="1677" y="582"/>
                  </a:cubicBezTo>
                  <a:cubicBezTo>
                    <a:pt x="1676" y="801"/>
                    <a:pt x="1500" y="979"/>
                    <a:pt x="1281" y="978"/>
                  </a:cubicBezTo>
                  <a:cubicBezTo>
                    <a:pt x="1183" y="978"/>
                    <a:pt x="1093" y="942"/>
                    <a:pt x="1024" y="884"/>
                  </a:cubicBezTo>
                  <a:cubicBezTo>
                    <a:pt x="938" y="817"/>
                    <a:pt x="843" y="675"/>
                    <a:pt x="755" y="601"/>
                  </a:cubicBezTo>
                </a:path>
              </a:pathLst>
            </a:custGeom>
            <a:solidFill>
              <a:srgbClr val="FF0000"/>
            </a:solidFill>
            <a:ln w="9525">
              <a:noFill/>
              <a:round/>
              <a:headEnd/>
              <a:tailEnd/>
            </a:ln>
          </p:spPr>
          <p:txBody>
            <a:bodyPr/>
            <a:lstStyle/>
            <a:p>
              <a:endParaRPr lang="de-DE" dirty="0"/>
            </a:p>
          </p:txBody>
        </p:sp>
        <p:sp>
          <p:nvSpPr>
            <p:cNvPr id="89" name="Freeform 31"/>
            <p:cNvSpPr>
              <a:spLocks/>
            </p:cNvSpPr>
            <p:nvPr/>
          </p:nvSpPr>
          <p:spPr bwMode="gray">
            <a:xfrm>
              <a:off x="3133725" y="1857375"/>
              <a:ext cx="406400" cy="661988"/>
            </a:xfrm>
            <a:custGeom>
              <a:avLst/>
              <a:gdLst/>
              <a:ahLst/>
              <a:cxnLst>
                <a:cxn ang="0">
                  <a:pos x="0" y="0"/>
                </a:cxn>
                <a:cxn ang="0">
                  <a:pos x="1276" y="0"/>
                </a:cxn>
                <a:cxn ang="0">
                  <a:pos x="1276" y="355"/>
                </a:cxn>
                <a:cxn ang="0">
                  <a:pos x="1072" y="215"/>
                </a:cxn>
                <a:cxn ang="0">
                  <a:pos x="482" y="215"/>
                </a:cxn>
                <a:cxn ang="0">
                  <a:pos x="482" y="828"/>
                </a:cxn>
                <a:cxn ang="0">
                  <a:pos x="1122" y="828"/>
                </a:cxn>
                <a:cxn ang="0">
                  <a:pos x="1122" y="1153"/>
                </a:cxn>
                <a:cxn ang="0">
                  <a:pos x="947" y="1049"/>
                </a:cxn>
                <a:cxn ang="0">
                  <a:pos x="482" y="1049"/>
                </a:cxn>
                <a:cxn ang="0">
                  <a:pos x="482" y="1886"/>
                </a:cxn>
                <a:cxn ang="0">
                  <a:pos x="616" y="2083"/>
                </a:cxn>
                <a:cxn ang="0">
                  <a:pos x="9" y="2083"/>
                </a:cxn>
                <a:cxn ang="0">
                  <a:pos x="136" y="1886"/>
                </a:cxn>
                <a:cxn ang="0">
                  <a:pos x="136" y="219"/>
                </a:cxn>
                <a:cxn ang="0">
                  <a:pos x="0" y="0"/>
                </a:cxn>
              </a:cxnLst>
              <a:rect l="0" t="0" r="r" b="b"/>
              <a:pathLst>
                <a:path w="1276" h="2083">
                  <a:moveTo>
                    <a:pt x="0" y="0"/>
                  </a:moveTo>
                  <a:cubicBezTo>
                    <a:pt x="1276" y="0"/>
                    <a:pt x="1276" y="0"/>
                    <a:pt x="1276" y="0"/>
                  </a:cubicBezTo>
                  <a:cubicBezTo>
                    <a:pt x="1276" y="355"/>
                    <a:pt x="1276" y="355"/>
                    <a:pt x="1276" y="355"/>
                  </a:cubicBezTo>
                  <a:cubicBezTo>
                    <a:pt x="1276" y="355"/>
                    <a:pt x="1210" y="215"/>
                    <a:pt x="1072" y="215"/>
                  </a:cubicBezTo>
                  <a:cubicBezTo>
                    <a:pt x="482" y="215"/>
                    <a:pt x="482" y="215"/>
                    <a:pt x="482" y="215"/>
                  </a:cubicBezTo>
                  <a:cubicBezTo>
                    <a:pt x="482" y="828"/>
                    <a:pt x="482" y="828"/>
                    <a:pt x="482" y="828"/>
                  </a:cubicBezTo>
                  <a:cubicBezTo>
                    <a:pt x="1122" y="828"/>
                    <a:pt x="1122" y="828"/>
                    <a:pt x="1122" y="828"/>
                  </a:cubicBezTo>
                  <a:cubicBezTo>
                    <a:pt x="1122" y="1153"/>
                    <a:pt x="1122" y="1153"/>
                    <a:pt x="1122" y="1153"/>
                  </a:cubicBezTo>
                  <a:cubicBezTo>
                    <a:pt x="1122" y="1153"/>
                    <a:pt x="1101" y="1049"/>
                    <a:pt x="947" y="1049"/>
                  </a:cubicBezTo>
                  <a:cubicBezTo>
                    <a:pt x="482" y="1049"/>
                    <a:pt x="482" y="1049"/>
                    <a:pt x="482" y="1049"/>
                  </a:cubicBezTo>
                  <a:cubicBezTo>
                    <a:pt x="482" y="1886"/>
                    <a:pt x="482" y="1886"/>
                    <a:pt x="482" y="1886"/>
                  </a:cubicBezTo>
                  <a:cubicBezTo>
                    <a:pt x="482" y="2010"/>
                    <a:pt x="616" y="2083"/>
                    <a:pt x="616" y="2083"/>
                  </a:cubicBezTo>
                  <a:cubicBezTo>
                    <a:pt x="9" y="2083"/>
                    <a:pt x="9" y="2083"/>
                    <a:pt x="9" y="2083"/>
                  </a:cubicBezTo>
                  <a:cubicBezTo>
                    <a:pt x="9" y="2083"/>
                    <a:pt x="136" y="2019"/>
                    <a:pt x="136" y="1886"/>
                  </a:cubicBezTo>
                  <a:cubicBezTo>
                    <a:pt x="136" y="219"/>
                    <a:pt x="136" y="219"/>
                    <a:pt x="136" y="219"/>
                  </a:cubicBezTo>
                  <a:cubicBezTo>
                    <a:pt x="136" y="79"/>
                    <a:pt x="0" y="0"/>
                    <a:pt x="0" y="0"/>
                  </a:cubicBezTo>
                  <a:close/>
                </a:path>
              </a:pathLst>
            </a:custGeom>
            <a:solidFill>
              <a:srgbClr val="FF0000"/>
            </a:solidFill>
            <a:ln w="9525">
              <a:noFill/>
              <a:round/>
              <a:headEnd/>
              <a:tailEnd/>
            </a:ln>
          </p:spPr>
          <p:txBody>
            <a:bodyPr/>
            <a:lstStyle/>
            <a:p>
              <a:endParaRPr lang="de-DE" dirty="0"/>
            </a:p>
          </p:txBody>
        </p:sp>
        <p:sp>
          <p:nvSpPr>
            <p:cNvPr id="90" name="Freeform 32"/>
            <p:cNvSpPr>
              <a:spLocks/>
            </p:cNvSpPr>
            <p:nvPr/>
          </p:nvSpPr>
          <p:spPr bwMode="gray">
            <a:xfrm>
              <a:off x="4090988" y="1858963"/>
              <a:ext cx="268288" cy="922338"/>
            </a:xfrm>
            <a:custGeom>
              <a:avLst/>
              <a:gdLst/>
              <a:ahLst/>
              <a:cxnLst>
                <a:cxn ang="0">
                  <a:pos x="193" y="0"/>
                </a:cxn>
                <a:cxn ang="0">
                  <a:pos x="842" y="0"/>
                </a:cxn>
                <a:cxn ang="0">
                  <a:pos x="697" y="181"/>
                </a:cxn>
                <a:cxn ang="0">
                  <a:pos x="697" y="2135"/>
                </a:cxn>
                <a:cxn ang="0">
                  <a:pos x="0" y="2902"/>
                </a:cxn>
                <a:cxn ang="0">
                  <a:pos x="332" y="2135"/>
                </a:cxn>
                <a:cxn ang="0">
                  <a:pos x="332" y="181"/>
                </a:cxn>
                <a:cxn ang="0">
                  <a:pos x="193" y="0"/>
                </a:cxn>
              </a:cxnLst>
              <a:rect l="0" t="0" r="r" b="b"/>
              <a:pathLst>
                <a:path w="842" h="2904">
                  <a:moveTo>
                    <a:pt x="193" y="0"/>
                  </a:moveTo>
                  <a:cubicBezTo>
                    <a:pt x="842" y="0"/>
                    <a:pt x="842" y="0"/>
                    <a:pt x="842" y="0"/>
                  </a:cubicBezTo>
                  <a:cubicBezTo>
                    <a:pt x="842" y="0"/>
                    <a:pt x="697" y="69"/>
                    <a:pt x="697" y="181"/>
                  </a:cubicBezTo>
                  <a:cubicBezTo>
                    <a:pt x="697" y="2135"/>
                    <a:pt x="697" y="2135"/>
                    <a:pt x="697" y="2135"/>
                  </a:cubicBezTo>
                  <a:cubicBezTo>
                    <a:pt x="697" y="2796"/>
                    <a:pt x="34" y="2904"/>
                    <a:pt x="0" y="2902"/>
                  </a:cubicBezTo>
                  <a:cubicBezTo>
                    <a:pt x="56" y="2866"/>
                    <a:pt x="331" y="2631"/>
                    <a:pt x="332" y="2135"/>
                  </a:cubicBezTo>
                  <a:cubicBezTo>
                    <a:pt x="332" y="181"/>
                    <a:pt x="332" y="181"/>
                    <a:pt x="332" y="181"/>
                  </a:cubicBezTo>
                  <a:cubicBezTo>
                    <a:pt x="333" y="76"/>
                    <a:pt x="193" y="0"/>
                    <a:pt x="193" y="0"/>
                  </a:cubicBezTo>
                  <a:close/>
                </a:path>
              </a:pathLst>
            </a:custGeom>
            <a:solidFill>
              <a:srgbClr val="FF0000"/>
            </a:solidFill>
            <a:ln w="9525">
              <a:noFill/>
              <a:round/>
              <a:headEnd/>
              <a:tailEnd/>
            </a:ln>
          </p:spPr>
          <p:txBody>
            <a:bodyPr/>
            <a:lstStyle/>
            <a:p>
              <a:endParaRPr lang="de-DE" dirty="0"/>
            </a:p>
          </p:txBody>
        </p:sp>
        <p:sp>
          <p:nvSpPr>
            <p:cNvPr id="91" name="Freeform 33"/>
            <p:cNvSpPr>
              <a:spLocks/>
            </p:cNvSpPr>
            <p:nvPr/>
          </p:nvSpPr>
          <p:spPr bwMode="gray">
            <a:xfrm>
              <a:off x="4387850" y="1858963"/>
              <a:ext cx="206375" cy="661988"/>
            </a:xfrm>
            <a:custGeom>
              <a:avLst/>
              <a:gdLst/>
              <a:ahLst/>
              <a:cxnLst>
                <a:cxn ang="0">
                  <a:pos x="0" y="0"/>
                </a:cxn>
                <a:cxn ang="0">
                  <a:pos x="651" y="0"/>
                </a:cxn>
                <a:cxn ang="0">
                  <a:pos x="507" y="184"/>
                </a:cxn>
                <a:cxn ang="0">
                  <a:pos x="507" y="1886"/>
                </a:cxn>
                <a:cxn ang="0">
                  <a:pos x="651" y="2084"/>
                </a:cxn>
                <a:cxn ang="0">
                  <a:pos x="0" y="2084"/>
                </a:cxn>
                <a:cxn ang="0">
                  <a:pos x="145" y="1886"/>
                </a:cxn>
                <a:cxn ang="0">
                  <a:pos x="145" y="184"/>
                </a:cxn>
                <a:cxn ang="0">
                  <a:pos x="0" y="0"/>
                </a:cxn>
              </a:cxnLst>
              <a:rect l="0" t="0" r="r" b="b"/>
              <a:pathLst>
                <a:path w="651" h="2084">
                  <a:moveTo>
                    <a:pt x="0" y="0"/>
                  </a:moveTo>
                  <a:cubicBezTo>
                    <a:pt x="651" y="0"/>
                    <a:pt x="651" y="0"/>
                    <a:pt x="651" y="0"/>
                  </a:cubicBezTo>
                  <a:cubicBezTo>
                    <a:pt x="651" y="0"/>
                    <a:pt x="507" y="69"/>
                    <a:pt x="507" y="184"/>
                  </a:cubicBezTo>
                  <a:cubicBezTo>
                    <a:pt x="507" y="1886"/>
                    <a:pt x="507" y="1886"/>
                    <a:pt x="507" y="1886"/>
                  </a:cubicBezTo>
                  <a:cubicBezTo>
                    <a:pt x="507" y="2008"/>
                    <a:pt x="651" y="2084"/>
                    <a:pt x="651" y="2084"/>
                  </a:cubicBezTo>
                  <a:cubicBezTo>
                    <a:pt x="0" y="2084"/>
                    <a:pt x="0" y="2084"/>
                    <a:pt x="0" y="2084"/>
                  </a:cubicBezTo>
                  <a:cubicBezTo>
                    <a:pt x="0" y="2084"/>
                    <a:pt x="145" y="2008"/>
                    <a:pt x="145" y="1886"/>
                  </a:cubicBezTo>
                  <a:cubicBezTo>
                    <a:pt x="145" y="184"/>
                    <a:pt x="145" y="184"/>
                    <a:pt x="145" y="184"/>
                  </a:cubicBezTo>
                  <a:cubicBezTo>
                    <a:pt x="145" y="69"/>
                    <a:pt x="0" y="0"/>
                    <a:pt x="0" y="0"/>
                  </a:cubicBezTo>
                  <a:close/>
                </a:path>
              </a:pathLst>
            </a:custGeom>
            <a:solidFill>
              <a:srgbClr val="FF0000"/>
            </a:solidFill>
            <a:ln w="9525">
              <a:noFill/>
              <a:round/>
              <a:headEnd/>
              <a:tailEnd/>
            </a:ln>
          </p:spPr>
          <p:txBody>
            <a:bodyPr/>
            <a:lstStyle/>
            <a:p>
              <a:endParaRPr lang="de-DE" dirty="0"/>
            </a:p>
          </p:txBody>
        </p:sp>
        <p:sp>
          <p:nvSpPr>
            <p:cNvPr id="92" name="Freeform 34"/>
            <p:cNvSpPr>
              <a:spLocks/>
            </p:cNvSpPr>
            <p:nvPr/>
          </p:nvSpPr>
          <p:spPr bwMode="gray">
            <a:xfrm>
              <a:off x="4595813" y="1858963"/>
              <a:ext cx="495300" cy="661988"/>
            </a:xfrm>
            <a:custGeom>
              <a:avLst/>
              <a:gdLst/>
              <a:ahLst/>
              <a:cxnLst>
                <a:cxn ang="0">
                  <a:pos x="127" y="0"/>
                </a:cxn>
                <a:cxn ang="0">
                  <a:pos x="1559" y="0"/>
                </a:cxn>
                <a:cxn ang="0">
                  <a:pos x="1438" y="378"/>
                </a:cxn>
                <a:cxn ang="0">
                  <a:pos x="1263" y="219"/>
                </a:cxn>
                <a:cxn ang="0">
                  <a:pos x="966" y="219"/>
                </a:cxn>
                <a:cxn ang="0">
                  <a:pos x="966" y="1886"/>
                </a:cxn>
                <a:cxn ang="0">
                  <a:pos x="1106" y="2083"/>
                </a:cxn>
                <a:cxn ang="0">
                  <a:pos x="468" y="2083"/>
                </a:cxn>
                <a:cxn ang="0">
                  <a:pos x="606" y="1886"/>
                </a:cxn>
                <a:cxn ang="0">
                  <a:pos x="606" y="219"/>
                </a:cxn>
                <a:cxn ang="0">
                  <a:pos x="248" y="219"/>
                </a:cxn>
                <a:cxn ang="0">
                  <a:pos x="0" y="410"/>
                </a:cxn>
                <a:cxn ang="0">
                  <a:pos x="127" y="0"/>
                </a:cxn>
              </a:cxnLst>
              <a:rect l="0" t="0" r="r" b="b"/>
              <a:pathLst>
                <a:path w="1559" h="2083">
                  <a:moveTo>
                    <a:pt x="127" y="0"/>
                  </a:moveTo>
                  <a:cubicBezTo>
                    <a:pt x="1559" y="0"/>
                    <a:pt x="1559" y="0"/>
                    <a:pt x="1559" y="0"/>
                  </a:cubicBezTo>
                  <a:cubicBezTo>
                    <a:pt x="1438" y="378"/>
                    <a:pt x="1438" y="378"/>
                    <a:pt x="1438" y="378"/>
                  </a:cubicBezTo>
                  <a:cubicBezTo>
                    <a:pt x="1438" y="378"/>
                    <a:pt x="1401" y="219"/>
                    <a:pt x="1263" y="219"/>
                  </a:cubicBezTo>
                  <a:cubicBezTo>
                    <a:pt x="966" y="219"/>
                    <a:pt x="966" y="219"/>
                    <a:pt x="966" y="219"/>
                  </a:cubicBezTo>
                  <a:cubicBezTo>
                    <a:pt x="966" y="1886"/>
                    <a:pt x="966" y="1886"/>
                    <a:pt x="966" y="1886"/>
                  </a:cubicBezTo>
                  <a:cubicBezTo>
                    <a:pt x="966" y="1991"/>
                    <a:pt x="1106" y="2083"/>
                    <a:pt x="1106" y="2083"/>
                  </a:cubicBezTo>
                  <a:cubicBezTo>
                    <a:pt x="468" y="2083"/>
                    <a:pt x="468" y="2083"/>
                    <a:pt x="468" y="2083"/>
                  </a:cubicBezTo>
                  <a:cubicBezTo>
                    <a:pt x="468" y="2083"/>
                    <a:pt x="606" y="2000"/>
                    <a:pt x="606" y="1886"/>
                  </a:cubicBezTo>
                  <a:cubicBezTo>
                    <a:pt x="606" y="219"/>
                    <a:pt x="606" y="219"/>
                    <a:pt x="606" y="219"/>
                  </a:cubicBezTo>
                  <a:cubicBezTo>
                    <a:pt x="248" y="219"/>
                    <a:pt x="248" y="219"/>
                    <a:pt x="248" y="219"/>
                  </a:cubicBezTo>
                  <a:cubicBezTo>
                    <a:pt x="146" y="219"/>
                    <a:pt x="0" y="410"/>
                    <a:pt x="0" y="410"/>
                  </a:cubicBezTo>
                  <a:lnTo>
                    <a:pt x="127" y="0"/>
                  </a:lnTo>
                  <a:close/>
                </a:path>
              </a:pathLst>
            </a:custGeom>
            <a:solidFill>
              <a:srgbClr val="FF0000"/>
            </a:solidFill>
            <a:ln w="9525">
              <a:noFill/>
              <a:round/>
              <a:headEnd/>
              <a:tailEnd/>
            </a:ln>
          </p:spPr>
          <p:txBody>
            <a:bodyPr/>
            <a:lstStyle/>
            <a:p>
              <a:endParaRPr lang="de-DE" dirty="0"/>
            </a:p>
          </p:txBody>
        </p:sp>
        <p:sp>
          <p:nvSpPr>
            <p:cNvPr id="93" name="Freeform 35"/>
            <p:cNvSpPr>
              <a:spLocks/>
            </p:cNvSpPr>
            <p:nvPr/>
          </p:nvSpPr>
          <p:spPr bwMode="gray">
            <a:xfrm>
              <a:off x="5495925" y="1858963"/>
              <a:ext cx="554038" cy="671513"/>
            </a:xfrm>
            <a:custGeom>
              <a:avLst/>
              <a:gdLst/>
              <a:ahLst/>
              <a:cxnLst>
                <a:cxn ang="0">
                  <a:pos x="1116" y="0"/>
                </a:cxn>
                <a:cxn ang="0">
                  <a:pos x="1743" y="0"/>
                </a:cxn>
                <a:cxn ang="0">
                  <a:pos x="1609" y="184"/>
                </a:cxn>
                <a:cxn ang="0">
                  <a:pos x="1609" y="1445"/>
                </a:cxn>
                <a:cxn ang="0">
                  <a:pos x="889" y="2115"/>
                </a:cxn>
                <a:cxn ang="0">
                  <a:pos x="138" y="1445"/>
                </a:cxn>
                <a:cxn ang="0">
                  <a:pos x="138" y="184"/>
                </a:cxn>
                <a:cxn ang="0">
                  <a:pos x="0" y="0"/>
                </a:cxn>
                <a:cxn ang="0">
                  <a:pos x="645" y="0"/>
                </a:cxn>
                <a:cxn ang="0">
                  <a:pos x="502" y="184"/>
                </a:cxn>
                <a:cxn ang="0">
                  <a:pos x="502" y="1445"/>
                </a:cxn>
                <a:cxn ang="0">
                  <a:pos x="889" y="1890"/>
                </a:cxn>
                <a:cxn ang="0">
                  <a:pos x="1258" y="1445"/>
                </a:cxn>
                <a:cxn ang="0">
                  <a:pos x="1258" y="184"/>
                </a:cxn>
                <a:cxn ang="0">
                  <a:pos x="1116" y="0"/>
                </a:cxn>
              </a:cxnLst>
              <a:rect l="0" t="0" r="r" b="b"/>
              <a:pathLst>
                <a:path w="1743" h="2115">
                  <a:moveTo>
                    <a:pt x="1116" y="0"/>
                  </a:moveTo>
                  <a:cubicBezTo>
                    <a:pt x="1743" y="0"/>
                    <a:pt x="1743" y="0"/>
                    <a:pt x="1743" y="0"/>
                  </a:cubicBezTo>
                  <a:cubicBezTo>
                    <a:pt x="1743" y="0"/>
                    <a:pt x="1609" y="71"/>
                    <a:pt x="1609" y="184"/>
                  </a:cubicBezTo>
                  <a:cubicBezTo>
                    <a:pt x="1609" y="1445"/>
                    <a:pt x="1609" y="1445"/>
                    <a:pt x="1609" y="1445"/>
                  </a:cubicBezTo>
                  <a:cubicBezTo>
                    <a:pt x="1608" y="1957"/>
                    <a:pt x="1183" y="2115"/>
                    <a:pt x="889" y="2115"/>
                  </a:cubicBezTo>
                  <a:cubicBezTo>
                    <a:pt x="596" y="2115"/>
                    <a:pt x="138" y="1955"/>
                    <a:pt x="138" y="1445"/>
                  </a:cubicBezTo>
                  <a:cubicBezTo>
                    <a:pt x="138" y="184"/>
                    <a:pt x="138" y="184"/>
                    <a:pt x="138" y="184"/>
                  </a:cubicBezTo>
                  <a:cubicBezTo>
                    <a:pt x="139" y="71"/>
                    <a:pt x="0" y="0"/>
                    <a:pt x="0" y="0"/>
                  </a:cubicBezTo>
                  <a:cubicBezTo>
                    <a:pt x="645" y="0"/>
                    <a:pt x="645" y="0"/>
                    <a:pt x="645" y="0"/>
                  </a:cubicBezTo>
                  <a:cubicBezTo>
                    <a:pt x="645" y="0"/>
                    <a:pt x="502" y="69"/>
                    <a:pt x="502" y="184"/>
                  </a:cubicBezTo>
                  <a:cubicBezTo>
                    <a:pt x="502" y="1445"/>
                    <a:pt x="502" y="1445"/>
                    <a:pt x="502" y="1445"/>
                  </a:cubicBezTo>
                  <a:cubicBezTo>
                    <a:pt x="502" y="1714"/>
                    <a:pt x="680" y="1890"/>
                    <a:pt x="889" y="1890"/>
                  </a:cubicBezTo>
                  <a:cubicBezTo>
                    <a:pt x="1098" y="1890"/>
                    <a:pt x="1257" y="1707"/>
                    <a:pt x="1258" y="1445"/>
                  </a:cubicBezTo>
                  <a:cubicBezTo>
                    <a:pt x="1258" y="184"/>
                    <a:pt x="1258" y="184"/>
                    <a:pt x="1258" y="184"/>
                  </a:cubicBezTo>
                  <a:cubicBezTo>
                    <a:pt x="1258" y="71"/>
                    <a:pt x="1116" y="0"/>
                    <a:pt x="1116" y="0"/>
                  </a:cubicBezTo>
                  <a:close/>
                </a:path>
              </a:pathLst>
            </a:custGeom>
            <a:solidFill>
              <a:srgbClr val="FF0000"/>
            </a:solidFill>
            <a:ln w="9525">
              <a:noFill/>
              <a:round/>
              <a:headEnd/>
              <a:tailEnd/>
            </a:ln>
          </p:spPr>
          <p:txBody>
            <a:bodyPr/>
            <a:lstStyle/>
            <a:p>
              <a:endParaRPr lang="de-DE" dirty="0"/>
            </a:p>
          </p:txBody>
        </p:sp>
        <p:sp>
          <p:nvSpPr>
            <p:cNvPr id="94" name="Freeform 36"/>
            <p:cNvSpPr>
              <a:spLocks/>
            </p:cNvSpPr>
            <p:nvPr/>
          </p:nvSpPr>
          <p:spPr bwMode="gray">
            <a:xfrm>
              <a:off x="3557588" y="1858963"/>
              <a:ext cx="558800" cy="673100"/>
            </a:xfrm>
            <a:custGeom>
              <a:avLst/>
              <a:gdLst/>
              <a:ahLst/>
              <a:cxnLst>
                <a:cxn ang="0">
                  <a:pos x="1122" y="0"/>
                </a:cxn>
                <a:cxn ang="0">
                  <a:pos x="1760" y="0"/>
                </a:cxn>
                <a:cxn ang="0">
                  <a:pos x="1625" y="186"/>
                </a:cxn>
                <a:cxn ang="0">
                  <a:pos x="1624" y="1444"/>
                </a:cxn>
                <a:cxn ang="0">
                  <a:pos x="882" y="2120"/>
                </a:cxn>
                <a:cxn ang="0">
                  <a:pos x="131" y="1444"/>
                </a:cxn>
                <a:cxn ang="0">
                  <a:pos x="130" y="186"/>
                </a:cxn>
                <a:cxn ang="0">
                  <a:pos x="0" y="0"/>
                </a:cxn>
                <a:cxn ang="0">
                  <a:pos x="645" y="0"/>
                </a:cxn>
                <a:cxn ang="0">
                  <a:pos x="496" y="186"/>
                </a:cxn>
                <a:cxn ang="0">
                  <a:pos x="495" y="1444"/>
                </a:cxn>
                <a:cxn ang="0">
                  <a:pos x="882" y="1895"/>
                </a:cxn>
                <a:cxn ang="0">
                  <a:pos x="1258" y="1444"/>
                </a:cxn>
                <a:cxn ang="0">
                  <a:pos x="1259" y="186"/>
                </a:cxn>
                <a:cxn ang="0">
                  <a:pos x="1122" y="0"/>
                </a:cxn>
              </a:cxnLst>
              <a:rect l="0" t="0" r="r" b="b"/>
              <a:pathLst>
                <a:path w="1760" h="2120">
                  <a:moveTo>
                    <a:pt x="1122" y="0"/>
                  </a:moveTo>
                  <a:cubicBezTo>
                    <a:pt x="1760" y="0"/>
                    <a:pt x="1760" y="0"/>
                    <a:pt x="1760" y="0"/>
                  </a:cubicBezTo>
                  <a:cubicBezTo>
                    <a:pt x="1760" y="0"/>
                    <a:pt x="1625" y="74"/>
                    <a:pt x="1625" y="186"/>
                  </a:cubicBezTo>
                  <a:cubicBezTo>
                    <a:pt x="1625" y="186"/>
                    <a:pt x="1624" y="1444"/>
                    <a:pt x="1624" y="1444"/>
                  </a:cubicBezTo>
                  <a:cubicBezTo>
                    <a:pt x="1624" y="1959"/>
                    <a:pt x="1179" y="2120"/>
                    <a:pt x="882" y="2120"/>
                  </a:cubicBezTo>
                  <a:cubicBezTo>
                    <a:pt x="589" y="2120"/>
                    <a:pt x="131" y="1956"/>
                    <a:pt x="131" y="1444"/>
                  </a:cubicBezTo>
                  <a:cubicBezTo>
                    <a:pt x="130" y="186"/>
                    <a:pt x="130" y="186"/>
                    <a:pt x="130" y="186"/>
                  </a:cubicBezTo>
                  <a:cubicBezTo>
                    <a:pt x="130" y="73"/>
                    <a:pt x="0" y="0"/>
                    <a:pt x="0" y="0"/>
                  </a:cubicBezTo>
                  <a:cubicBezTo>
                    <a:pt x="645" y="0"/>
                    <a:pt x="645" y="0"/>
                    <a:pt x="645" y="0"/>
                  </a:cubicBezTo>
                  <a:cubicBezTo>
                    <a:pt x="645" y="0"/>
                    <a:pt x="496" y="73"/>
                    <a:pt x="496" y="186"/>
                  </a:cubicBezTo>
                  <a:cubicBezTo>
                    <a:pt x="495" y="1444"/>
                    <a:pt x="495" y="1444"/>
                    <a:pt x="495" y="1444"/>
                  </a:cubicBezTo>
                  <a:cubicBezTo>
                    <a:pt x="495" y="1710"/>
                    <a:pt x="673" y="1894"/>
                    <a:pt x="882" y="1895"/>
                  </a:cubicBezTo>
                  <a:cubicBezTo>
                    <a:pt x="1091" y="1896"/>
                    <a:pt x="1258" y="1708"/>
                    <a:pt x="1258" y="1444"/>
                  </a:cubicBezTo>
                  <a:cubicBezTo>
                    <a:pt x="1259" y="186"/>
                    <a:pt x="1259" y="186"/>
                    <a:pt x="1259" y="186"/>
                  </a:cubicBezTo>
                  <a:cubicBezTo>
                    <a:pt x="1259" y="73"/>
                    <a:pt x="1122" y="0"/>
                    <a:pt x="1122" y="0"/>
                  </a:cubicBezTo>
                  <a:close/>
                </a:path>
              </a:pathLst>
            </a:custGeom>
            <a:solidFill>
              <a:srgbClr val="FF0000"/>
            </a:solidFill>
            <a:ln w="9525">
              <a:noFill/>
              <a:round/>
              <a:headEnd/>
              <a:tailEnd/>
            </a:ln>
          </p:spPr>
          <p:txBody>
            <a:bodyPr/>
            <a:lstStyle/>
            <a:p>
              <a:endParaRPr lang="de-DE" dirty="0"/>
            </a:p>
          </p:txBody>
        </p:sp>
        <p:sp>
          <p:nvSpPr>
            <p:cNvPr id="95" name="Freeform 37"/>
            <p:cNvSpPr>
              <a:spLocks/>
            </p:cNvSpPr>
            <p:nvPr/>
          </p:nvSpPr>
          <p:spPr bwMode="gray">
            <a:xfrm>
              <a:off x="5068888" y="1844675"/>
              <a:ext cx="425450" cy="687388"/>
            </a:xfrm>
            <a:custGeom>
              <a:avLst/>
              <a:gdLst/>
              <a:ahLst/>
              <a:cxnLst>
                <a:cxn ang="0">
                  <a:pos x="1152" y="375"/>
                </a:cxn>
                <a:cxn ang="0">
                  <a:pos x="800" y="216"/>
                </a:cxn>
                <a:cxn ang="0">
                  <a:pos x="396" y="531"/>
                </a:cxn>
                <a:cxn ang="0">
                  <a:pos x="782" y="922"/>
                </a:cxn>
                <a:cxn ang="0">
                  <a:pos x="1340" y="1550"/>
                </a:cxn>
                <a:cxn ang="0">
                  <a:pos x="511" y="2163"/>
                </a:cxn>
                <a:cxn ang="0">
                  <a:pos x="121" y="2109"/>
                </a:cxn>
                <a:cxn ang="0">
                  <a:pos x="0" y="1709"/>
                </a:cxn>
                <a:cxn ang="0">
                  <a:pos x="517" y="1936"/>
                </a:cxn>
                <a:cxn ang="0">
                  <a:pos x="983" y="1594"/>
                </a:cxn>
                <a:cxn ang="0">
                  <a:pos x="36" y="573"/>
                </a:cxn>
                <a:cxn ang="0">
                  <a:pos x="765" y="0"/>
                </a:cxn>
                <a:cxn ang="0">
                  <a:pos x="1153" y="53"/>
                </a:cxn>
                <a:cxn ang="0">
                  <a:pos x="1152" y="375"/>
                </a:cxn>
              </a:cxnLst>
              <a:rect l="0" t="0" r="r" b="b"/>
              <a:pathLst>
                <a:path w="1341" h="2163">
                  <a:moveTo>
                    <a:pt x="1152" y="375"/>
                  </a:moveTo>
                  <a:cubicBezTo>
                    <a:pt x="1152" y="375"/>
                    <a:pt x="1062" y="217"/>
                    <a:pt x="800" y="216"/>
                  </a:cubicBezTo>
                  <a:cubicBezTo>
                    <a:pt x="539" y="215"/>
                    <a:pt x="396" y="353"/>
                    <a:pt x="396" y="531"/>
                  </a:cubicBezTo>
                  <a:cubicBezTo>
                    <a:pt x="395" y="733"/>
                    <a:pt x="547" y="809"/>
                    <a:pt x="782" y="922"/>
                  </a:cubicBezTo>
                  <a:cubicBezTo>
                    <a:pt x="1005" y="1029"/>
                    <a:pt x="1341" y="1177"/>
                    <a:pt x="1340" y="1550"/>
                  </a:cubicBezTo>
                  <a:cubicBezTo>
                    <a:pt x="1339" y="1884"/>
                    <a:pt x="1042" y="2163"/>
                    <a:pt x="511" y="2163"/>
                  </a:cubicBezTo>
                  <a:cubicBezTo>
                    <a:pt x="347" y="2163"/>
                    <a:pt x="121" y="2109"/>
                    <a:pt x="121" y="2109"/>
                  </a:cubicBezTo>
                  <a:cubicBezTo>
                    <a:pt x="0" y="1709"/>
                    <a:pt x="0" y="1709"/>
                    <a:pt x="0" y="1709"/>
                  </a:cubicBezTo>
                  <a:cubicBezTo>
                    <a:pt x="112" y="1819"/>
                    <a:pt x="312" y="1936"/>
                    <a:pt x="517" y="1936"/>
                  </a:cubicBezTo>
                  <a:cubicBezTo>
                    <a:pt x="729" y="1936"/>
                    <a:pt x="983" y="1805"/>
                    <a:pt x="983" y="1594"/>
                  </a:cubicBezTo>
                  <a:cubicBezTo>
                    <a:pt x="983" y="1187"/>
                    <a:pt x="36" y="1255"/>
                    <a:pt x="36" y="573"/>
                  </a:cubicBezTo>
                  <a:cubicBezTo>
                    <a:pt x="36" y="339"/>
                    <a:pt x="199" y="0"/>
                    <a:pt x="765" y="0"/>
                  </a:cubicBezTo>
                  <a:cubicBezTo>
                    <a:pt x="948" y="0"/>
                    <a:pt x="1153" y="53"/>
                    <a:pt x="1153" y="53"/>
                  </a:cubicBezTo>
                  <a:lnTo>
                    <a:pt x="1152" y="375"/>
                  </a:lnTo>
                  <a:close/>
                </a:path>
              </a:pathLst>
            </a:custGeom>
            <a:solidFill>
              <a:srgbClr val="FF0000"/>
            </a:solidFill>
            <a:ln w="9525">
              <a:noFill/>
              <a:round/>
              <a:headEnd/>
              <a:tailEnd/>
            </a:ln>
          </p:spPr>
          <p:txBody>
            <a:bodyPr/>
            <a:lstStyle/>
            <a:p>
              <a:endParaRPr lang="de-DE" dirty="0"/>
            </a:p>
          </p:txBody>
        </p:sp>
      </p:grpSp>
    </p:spTree>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Master">
    <p:spTree>
      <p:nvGrpSpPr>
        <p:cNvPr id="1" name=""/>
        <p:cNvGrpSpPr/>
        <p:nvPr/>
      </p:nvGrpSpPr>
      <p:grpSpPr>
        <a:xfrm>
          <a:off x="0" y="0"/>
          <a:ext cx="0" cy="0"/>
          <a:chOff x="0" y="0"/>
          <a:chExt cx="0" cy="0"/>
        </a:xfrm>
      </p:grpSpPr>
      <p:pic>
        <p:nvPicPr>
          <p:cNvPr id="2" name="Bild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9" y="762"/>
            <a:ext cx="9144000" cy="5143500"/>
          </a:xfrm>
          <a:prstGeom prst="rect">
            <a:avLst/>
          </a:prstGeom>
        </p:spPr>
      </p:pic>
      <p:sp>
        <p:nvSpPr>
          <p:cNvPr id="7" name="VCT_Marker_ID_7" hidden="1"/>
          <p:cNvSpPr/>
          <p:nvPr userDrawn="1">
            <p:custDataLst>
              <p:tags r:id="rId1"/>
            </p:custDataLst>
          </p:nvPr>
        </p:nvSpPr>
        <p:spPr>
          <a:xfrm>
            <a:off x="1270000" y="95250"/>
            <a:ext cx="127000" cy="95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endParaRPr>
          </a:p>
        </p:txBody>
      </p:sp>
      <p:sp>
        <p:nvSpPr>
          <p:cNvPr id="44" name="VCT_Backup_ID_44" hidden="1"/>
          <p:cNvSpPr txBox="1"/>
          <p:nvPr userDrawn="1">
            <p:custDataLst>
              <p:tags r:id="rId2"/>
            </p:custDataLst>
          </p:nvPr>
        </p:nvSpPr>
        <p:spPr bwMode="auto">
          <a:xfrm>
            <a:off x="324002" y="1304100"/>
            <a:ext cx="8496149" cy="1102519"/>
          </a:xfrm>
          <a:prstGeom prst="rect">
            <a:avLst/>
          </a:prstGeom>
          <a:noFill/>
          <a:ln w="0">
            <a:noFill/>
          </a:ln>
        </p:spPr>
        <p:txBody>
          <a:bodyPr vert="horz" wrap="square" lIns="0" tIns="0" rIns="0" bIns="0" rtlCol="0" anchor="b" anchorCtr="0">
            <a:noAutofit/>
          </a:bodyPr>
          <a:lstStyle/>
          <a:p>
            <a:pPr>
              <a:spcBef>
                <a:spcPct val="0"/>
              </a:spcBef>
              <a:spcAft>
                <a:spcPct val="0"/>
              </a:spcAft>
              <a:tabLst>
                <a:tab pos="3676650" algn="l"/>
              </a:tabLst>
              <a:defRPr/>
            </a:pPr>
            <a:r>
              <a:rPr lang="en-GB" sz="4400" dirty="0" smtClean="0">
                <a:solidFill>
                  <a:srgbClr val="FFFFFF"/>
                </a:solidFill>
              </a:rPr>
              <a:t>Titelmasterformat durch Klicken bearbeiten</a:t>
            </a:r>
            <a:endParaRPr lang="en-GB" sz="4400" dirty="0">
              <a:solidFill>
                <a:srgbClr val="FFFFFF"/>
              </a:solidFill>
            </a:endParaRPr>
          </a:p>
        </p:txBody>
      </p:sp>
      <p:sp>
        <p:nvSpPr>
          <p:cNvPr id="45" name="VCT_Backup_ID_45" hidden="1"/>
          <p:cNvSpPr txBox="1"/>
          <p:nvPr userDrawn="1">
            <p:custDataLst>
              <p:tags r:id="rId3"/>
            </p:custDataLst>
          </p:nvPr>
        </p:nvSpPr>
        <p:spPr bwMode="auto">
          <a:xfrm>
            <a:off x="323999" y="3434400"/>
            <a:ext cx="8496151" cy="1339199"/>
          </a:xfrm>
          <a:prstGeom prst="rect">
            <a:avLst/>
          </a:prstGeom>
          <a:noFill/>
          <a:ln w="0">
            <a:noFill/>
          </a:ln>
        </p:spPr>
        <p:txBody>
          <a:bodyPr vert="horz" wrap="square" lIns="0" tIns="0" rIns="0" bIns="0" rtlCol="0" anchor="t" anchorCtr="0">
            <a:noAutofit/>
          </a:bodyPr>
          <a:lstStyle/>
          <a:p>
            <a:pPr defTabSz="457200">
              <a:spcBef>
                <a:spcPct val="0"/>
              </a:spcBef>
              <a:spcAft>
                <a:spcPct val="0"/>
              </a:spcAft>
            </a:pPr>
            <a:r>
              <a:rPr lang="de-DE" sz="2400" smtClean="0">
                <a:solidFill>
                  <a:srgbClr val="000000"/>
                </a:solidFill>
              </a:rPr>
              <a:t>Formatvorlage des Untertitelmasters durch Klicken bearbeiten</a:t>
            </a:r>
            <a:endParaRPr lang="en-GB" sz="2400" dirty="0">
              <a:solidFill>
                <a:srgbClr val="000000"/>
              </a:solidFill>
            </a:endParaRPr>
          </a:p>
        </p:txBody>
      </p:sp>
      <p:sp>
        <p:nvSpPr>
          <p:cNvPr id="48" name="Title 47"/>
          <p:cNvSpPr>
            <a:spLocks noGrp="1"/>
          </p:cNvSpPr>
          <p:nvPr>
            <p:ph type="title"/>
          </p:nvPr>
        </p:nvSpPr>
        <p:spPr bwMode="gray">
          <a:xfrm>
            <a:off x="611450" y="411450"/>
            <a:ext cx="2664370" cy="1368190"/>
          </a:xfrm>
          <a:noFill/>
          <a:ln w="9525">
            <a:noFill/>
            <a:miter lim="800000"/>
            <a:headEnd/>
            <a:tailEnd/>
          </a:ln>
          <a:effectLst/>
        </p:spPr>
        <p:txBody>
          <a:bodyPr vert="horz" wrap="square" lIns="0" tIns="0" rIns="0" bIns="0" numCol="1" anchor="t"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2800" kern="1200" noProof="0" smtClean="0">
                <a:solidFill>
                  <a:schemeClr val="bg1"/>
                </a:solidFill>
                <a:latin typeface="Fujitsu Sans"/>
                <a:ea typeface="+mj-ea"/>
                <a:cs typeface="Fujitsu Sans"/>
              </a:defRPr>
            </a:lvl1pPr>
          </a:lstStyle>
          <a:p>
            <a:r>
              <a:rPr lang="de-DE" noProof="0" dirty="0" smtClean="0"/>
              <a:t>Mastertitelformat bearbeiten</a:t>
            </a:r>
            <a:endParaRPr lang="en-US" noProof="0" dirty="0"/>
          </a:p>
        </p:txBody>
      </p:sp>
      <p:sp>
        <p:nvSpPr>
          <p:cNvPr id="59" name="Subtitle 2"/>
          <p:cNvSpPr>
            <a:spLocks noGrp="1"/>
          </p:cNvSpPr>
          <p:nvPr>
            <p:ph type="subTitle" idx="1"/>
          </p:nvPr>
        </p:nvSpPr>
        <p:spPr bwMode="gray">
          <a:xfrm>
            <a:off x="611450" y="2427730"/>
            <a:ext cx="2744079" cy="7201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marL="0" indent="0" algn="l" defTabSz="457200" rtl="0" eaLnBrk="1" fontAlgn="base" latinLnBrk="0" hangingPunct="1">
              <a:lnSpc>
                <a:spcPct val="110000"/>
              </a:lnSpc>
              <a:spcBef>
                <a:spcPts val="500"/>
              </a:spcBef>
              <a:spcAft>
                <a:spcPts val="200"/>
              </a:spcAft>
              <a:buClr>
                <a:srgbClr val="A30B1A"/>
              </a:buClr>
              <a:buFont typeface="Wingdings" pitchFamily="2" charset="2"/>
              <a:buNone/>
              <a:defRPr kumimoji="1" lang="en-US" altLang="ja-JP" sz="1600" b="0" kern="1200" noProof="0" dirty="0" smtClean="0">
                <a:solidFill>
                  <a:schemeClr val="bg1"/>
                </a:solidFill>
                <a:latin typeface="Fujitsu Sans"/>
                <a:ea typeface="+mn-ea"/>
                <a:cs typeface="Fujitsu Sans"/>
              </a:defRPr>
            </a:lvl1pPr>
            <a:lvl2pPr marL="0" indent="0" algn="l">
              <a:spcBef>
                <a:spcPts val="0"/>
              </a:spcBef>
              <a:spcAft>
                <a:spcPts val="0"/>
              </a:spcAft>
              <a:buNone/>
              <a:defRPr sz="2400">
                <a:solidFill>
                  <a:schemeClr val="tx1"/>
                </a:solidFill>
              </a:defRPr>
            </a:lvl2pPr>
            <a:lvl3pPr marL="0" indent="0" algn="l">
              <a:spcBef>
                <a:spcPts val="0"/>
              </a:spcBef>
              <a:spcAft>
                <a:spcPts val="0"/>
              </a:spcAft>
              <a:buNone/>
              <a:defRPr sz="2400">
                <a:solidFill>
                  <a:schemeClr val="tx1"/>
                </a:solidFill>
              </a:defRPr>
            </a:lvl3pPr>
            <a:lvl4pPr marL="0" indent="0" algn="l">
              <a:spcBef>
                <a:spcPts val="0"/>
              </a:spcBef>
              <a:spcAft>
                <a:spcPts val="0"/>
              </a:spcAft>
              <a:buNone/>
              <a:defRPr sz="2400">
                <a:solidFill>
                  <a:schemeClr val="tx1"/>
                </a:solidFill>
              </a:defRPr>
            </a:lvl4pPr>
            <a:lvl5pPr marL="0" indent="0" algn="l">
              <a:spcBef>
                <a:spcPts val="0"/>
              </a:spcBef>
              <a:spcAft>
                <a:spcPts val="0"/>
              </a:spcAft>
              <a:buNone/>
              <a:defRPr sz="2400">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noProof="0" dirty="0" smtClean="0"/>
              <a:t>Master-Untertitelformat bearbeiten</a:t>
            </a:r>
            <a:endParaRPr lang="en-US" noProof="0" dirty="0"/>
          </a:p>
        </p:txBody>
      </p:sp>
      <p:pic>
        <p:nvPicPr>
          <p:cNvPr id="1026" name="Picture 2" descr="Fujitsu_Logo_white"/>
          <p:cNvPicPr>
            <a:picLocks noChangeAspect="1" noChangeArrowheads="1"/>
          </p:cNvPicPr>
          <p:nvPr userDrawn="1"/>
        </p:nvPicPr>
        <p:blipFill>
          <a:blip r:embed="rId6" cstate="print">
            <a:extLst>
              <a:ext uri="{28A0092B-C50C-407E-A947-70E740481C1C}">
                <a14:useLocalDpi xmlns:a14="http://schemas.microsoft.com/office/drawing/2010/main"/>
              </a:ext>
            </a:extLst>
          </a:blip>
          <a:srcRect/>
          <a:stretch>
            <a:fillRect/>
          </a:stretch>
        </p:blipFill>
        <p:spPr bwMode="auto">
          <a:xfrm>
            <a:off x="7664185" y="243040"/>
            <a:ext cx="1252800" cy="626179"/>
          </a:xfrm>
          <a:prstGeom prst="rect">
            <a:avLst/>
          </a:prstGeom>
          <a:noFill/>
        </p:spPr>
      </p:pic>
    </p:spTree>
    <p:extLst>
      <p:ext uri="{BB962C8B-B14F-4D97-AF65-F5344CB8AC3E}">
        <p14:creationId xmlns:p14="http://schemas.microsoft.com/office/powerpoint/2010/main" val="114300970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ssion Title">
    <p:spTree>
      <p:nvGrpSpPr>
        <p:cNvPr id="1" name=""/>
        <p:cNvGrpSpPr/>
        <p:nvPr/>
      </p:nvGrpSpPr>
      <p:grpSpPr>
        <a:xfrm>
          <a:off x="0" y="0"/>
          <a:ext cx="0" cy="0"/>
          <a:chOff x="0" y="0"/>
          <a:chExt cx="0" cy="0"/>
        </a:xfrm>
      </p:grpSpPr>
      <p:pic>
        <p:nvPicPr>
          <p:cNvPr id="3" name="Bild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Title 15"/>
          <p:cNvSpPr>
            <a:spLocks noGrp="1"/>
          </p:cNvSpPr>
          <p:nvPr>
            <p:ph type="title"/>
          </p:nvPr>
        </p:nvSpPr>
        <p:spPr bwMode="gray">
          <a:xfrm>
            <a:off x="252000" y="72000"/>
            <a:ext cx="7560000" cy="770400"/>
          </a:xfrm>
          <a:noFill/>
          <a:ln w="9525">
            <a:noFill/>
            <a:miter lim="800000"/>
            <a:headEnd/>
            <a:tailEnd/>
          </a:ln>
          <a:effectLst/>
        </p:spPr>
        <p:txBody>
          <a:bodyPr vert="horz" wrap="square" lIns="0" tIns="0" rIns="0" bIns="0" numCol="1" anchor="ctr"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2800" kern="1200" noProof="0" dirty="0" err="1" smtClean="0">
                <a:solidFill>
                  <a:schemeClr val="bg1"/>
                </a:solidFill>
                <a:latin typeface="Fujitsu Sans"/>
                <a:ea typeface="+mj-ea"/>
                <a:cs typeface="Fujitsu Sans"/>
              </a:defRPr>
            </a:lvl1pPr>
          </a:lstStyle>
          <a:p>
            <a:r>
              <a:rPr lang="de-DE" noProof="0" dirty="0" smtClean="0"/>
              <a:t>Mastertitelformat bearbeiten</a:t>
            </a:r>
            <a:endParaRPr lang="en-US" noProof="0" dirty="0"/>
          </a:p>
        </p:txBody>
      </p:sp>
      <p:pic>
        <p:nvPicPr>
          <p:cNvPr id="4" name="Picture 2" descr="Fujitsu_Logo_white"/>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7664185" y="243040"/>
            <a:ext cx="1252800" cy="476627"/>
          </a:xfrm>
          <a:prstGeom prst="rect">
            <a:avLst/>
          </a:prstGeom>
          <a:noFill/>
        </p:spPr>
      </p:pic>
      <p:sp>
        <p:nvSpPr>
          <p:cNvPr id="5" name="Text Placeholder 4"/>
          <p:cNvSpPr>
            <a:spLocks noGrp="1"/>
          </p:cNvSpPr>
          <p:nvPr>
            <p:ph type="body" sz="quarter" idx="10" hasCustomPrompt="1"/>
          </p:nvPr>
        </p:nvSpPr>
        <p:spPr>
          <a:xfrm>
            <a:off x="251400" y="1203325"/>
            <a:ext cx="4247857" cy="432295"/>
          </a:xfrm>
        </p:spPr>
        <p:txBody>
          <a:bodyPr/>
          <a:lstStyle>
            <a:lvl1pPr marL="0" indent="0">
              <a:buNone/>
              <a:defRPr sz="2000" b="1">
                <a:solidFill>
                  <a:schemeClr val="bg1"/>
                </a:solidFill>
              </a:defRPr>
            </a:lvl1pPr>
          </a:lstStyle>
          <a:p>
            <a:pPr lvl="0"/>
            <a:r>
              <a:rPr lang="en-US" dirty="0" smtClean="0"/>
              <a:t>Speaker 1</a:t>
            </a:r>
            <a:endParaRPr lang="de-DE" dirty="0"/>
          </a:p>
        </p:txBody>
      </p:sp>
      <p:sp>
        <p:nvSpPr>
          <p:cNvPr id="7" name="Text Placeholder 4"/>
          <p:cNvSpPr>
            <a:spLocks noGrp="1"/>
          </p:cNvSpPr>
          <p:nvPr>
            <p:ph type="body" sz="quarter" idx="11" hasCustomPrompt="1"/>
          </p:nvPr>
        </p:nvSpPr>
        <p:spPr>
          <a:xfrm>
            <a:off x="250667" y="1635385"/>
            <a:ext cx="4247857" cy="432295"/>
          </a:xfrm>
        </p:spPr>
        <p:txBody>
          <a:bodyPr/>
          <a:lstStyle>
            <a:lvl1pPr marL="0" indent="0">
              <a:buNone/>
              <a:defRPr sz="1600" baseline="0">
                <a:solidFill>
                  <a:schemeClr val="bg1"/>
                </a:solidFill>
              </a:defRPr>
            </a:lvl1pPr>
          </a:lstStyle>
          <a:p>
            <a:pPr lvl="0"/>
            <a:r>
              <a:rPr lang="en-US" dirty="0" smtClean="0"/>
              <a:t>Title &amp; company speaker 1</a:t>
            </a:r>
            <a:endParaRPr lang="de-DE" dirty="0"/>
          </a:p>
        </p:txBody>
      </p:sp>
      <p:sp>
        <p:nvSpPr>
          <p:cNvPr id="8" name="Text Placeholder 4"/>
          <p:cNvSpPr>
            <a:spLocks noGrp="1"/>
          </p:cNvSpPr>
          <p:nvPr>
            <p:ph type="body" sz="quarter" idx="12" hasCustomPrompt="1"/>
          </p:nvPr>
        </p:nvSpPr>
        <p:spPr>
          <a:xfrm>
            <a:off x="252133" y="2067680"/>
            <a:ext cx="4247857" cy="432295"/>
          </a:xfrm>
        </p:spPr>
        <p:txBody>
          <a:bodyPr/>
          <a:lstStyle>
            <a:lvl1pPr marL="0" indent="0">
              <a:buNone/>
              <a:defRPr sz="2000" b="1">
                <a:solidFill>
                  <a:schemeClr val="bg1"/>
                </a:solidFill>
              </a:defRPr>
            </a:lvl1pPr>
          </a:lstStyle>
          <a:p>
            <a:pPr lvl="0"/>
            <a:r>
              <a:rPr lang="en-US" dirty="0" smtClean="0"/>
              <a:t>Speaker 2</a:t>
            </a:r>
            <a:endParaRPr lang="de-DE" dirty="0"/>
          </a:p>
        </p:txBody>
      </p:sp>
      <p:sp>
        <p:nvSpPr>
          <p:cNvPr id="9" name="Text Placeholder 4"/>
          <p:cNvSpPr>
            <a:spLocks noGrp="1"/>
          </p:cNvSpPr>
          <p:nvPr>
            <p:ph type="body" sz="quarter" idx="13" hasCustomPrompt="1"/>
          </p:nvPr>
        </p:nvSpPr>
        <p:spPr>
          <a:xfrm>
            <a:off x="251400" y="2499740"/>
            <a:ext cx="4247857" cy="432295"/>
          </a:xfrm>
        </p:spPr>
        <p:txBody>
          <a:bodyPr/>
          <a:lstStyle>
            <a:lvl1pPr marL="0" indent="0">
              <a:buNone/>
              <a:defRPr sz="1600">
                <a:solidFill>
                  <a:schemeClr val="bg1"/>
                </a:solidFill>
              </a:defRPr>
            </a:lvl1pPr>
          </a:lstStyle>
          <a:p>
            <a:pPr lvl="0"/>
            <a:r>
              <a:rPr lang="en-US" dirty="0" smtClean="0"/>
              <a:t>Title &amp; company speaker 2</a:t>
            </a:r>
            <a:endParaRPr lang="de-DE" dirty="0"/>
          </a:p>
        </p:txBody>
      </p:sp>
      <p:sp>
        <p:nvSpPr>
          <p:cNvPr id="10" name="Text Placeholder 4"/>
          <p:cNvSpPr>
            <a:spLocks noGrp="1"/>
          </p:cNvSpPr>
          <p:nvPr>
            <p:ph type="body" sz="quarter" idx="14" hasCustomPrompt="1"/>
          </p:nvPr>
        </p:nvSpPr>
        <p:spPr>
          <a:xfrm>
            <a:off x="252133" y="2931565"/>
            <a:ext cx="4247857" cy="432295"/>
          </a:xfrm>
        </p:spPr>
        <p:txBody>
          <a:bodyPr/>
          <a:lstStyle>
            <a:lvl1pPr marL="0" indent="0">
              <a:buNone/>
              <a:defRPr sz="2000" b="1">
                <a:solidFill>
                  <a:schemeClr val="bg1"/>
                </a:solidFill>
              </a:defRPr>
            </a:lvl1pPr>
          </a:lstStyle>
          <a:p>
            <a:pPr lvl="0"/>
            <a:r>
              <a:rPr lang="en-US" dirty="0" smtClean="0"/>
              <a:t>Speaker 3</a:t>
            </a:r>
            <a:endParaRPr lang="de-DE" dirty="0"/>
          </a:p>
        </p:txBody>
      </p:sp>
      <p:sp>
        <p:nvSpPr>
          <p:cNvPr id="11" name="Text Placeholder 4"/>
          <p:cNvSpPr>
            <a:spLocks noGrp="1"/>
          </p:cNvSpPr>
          <p:nvPr>
            <p:ph type="body" sz="quarter" idx="15" hasCustomPrompt="1"/>
          </p:nvPr>
        </p:nvSpPr>
        <p:spPr>
          <a:xfrm>
            <a:off x="251400" y="3363625"/>
            <a:ext cx="4247857" cy="432295"/>
          </a:xfrm>
        </p:spPr>
        <p:txBody>
          <a:bodyPr/>
          <a:lstStyle>
            <a:lvl1pPr marL="0" indent="0">
              <a:buNone/>
              <a:defRPr sz="1600">
                <a:solidFill>
                  <a:schemeClr val="bg1"/>
                </a:solidFill>
              </a:defRPr>
            </a:lvl1pPr>
          </a:lstStyle>
          <a:p>
            <a:pPr lvl="0"/>
            <a:r>
              <a:rPr lang="en-US" dirty="0" smtClean="0"/>
              <a:t>Title &amp; company speaker 3</a:t>
            </a:r>
            <a:endParaRPr lang="de-DE" dirty="0"/>
          </a:p>
        </p:txBody>
      </p:sp>
      <p:sp>
        <p:nvSpPr>
          <p:cNvPr id="12" name="Text Placeholder 4"/>
          <p:cNvSpPr>
            <a:spLocks noGrp="1"/>
          </p:cNvSpPr>
          <p:nvPr>
            <p:ph type="body" sz="quarter" idx="16" hasCustomPrompt="1"/>
          </p:nvPr>
        </p:nvSpPr>
        <p:spPr>
          <a:xfrm>
            <a:off x="4694915" y="1203560"/>
            <a:ext cx="4247857" cy="432295"/>
          </a:xfrm>
        </p:spPr>
        <p:txBody>
          <a:bodyPr/>
          <a:lstStyle>
            <a:lvl1pPr marL="0" indent="0">
              <a:buNone/>
              <a:defRPr sz="2000" b="1">
                <a:solidFill>
                  <a:schemeClr val="bg1"/>
                </a:solidFill>
              </a:defRPr>
            </a:lvl1pPr>
          </a:lstStyle>
          <a:p>
            <a:pPr lvl="0"/>
            <a:r>
              <a:rPr lang="en-US" dirty="0" smtClean="0"/>
              <a:t>Speaker 5</a:t>
            </a:r>
            <a:endParaRPr lang="de-DE" dirty="0"/>
          </a:p>
        </p:txBody>
      </p:sp>
      <p:sp>
        <p:nvSpPr>
          <p:cNvPr id="13" name="Text Placeholder 4"/>
          <p:cNvSpPr>
            <a:spLocks noGrp="1"/>
          </p:cNvSpPr>
          <p:nvPr>
            <p:ph type="body" sz="quarter" idx="17" hasCustomPrompt="1"/>
          </p:nvPr>
        </p:nvSpPr>
        <p:spPr>
          <a:xfrm>
            <a:off x="4694182" y="1635620"/>
            <a:ext cx="4247857" cy="432295"/>
          </a:xfrm>
        </p:spPr>
        <p:txBody>
          <a:bodyPr/>
          <a:lstStyle>
            <a:lvl1pPr marL="0" indent="0">
              <a:buNone/>
              <a:defRPr sz="1600" baseline="0">
                <a:solidFill>
                  <a:schemeClr val="bg1"/>
                </a:solidFill>
              </a:defRPr>
            </a:lvl1pPr>
          </a:lstStyle>
          <a:p>
            <a:pPr lvl="0"/>
            <a:r>
              <a:rPr lang="en-US" dirty="0" smtClean="0"/>
              <a:t>Title &amp; company speaker 5</a:t>
            </a:r>
            <a:endParaRPr lang="de-DE" dirty="0"/>
          </a:p>
        </p:txBody>
      </p:sp>
      <p:sp>
        <p:nvSpPr>
          <p:cNvPr id="14" name="Text Placeholder 4"/>
          <p:cNvSpPr>
            <a:spLocks noGrp="1"/>
          </p:cNvSpPr>
          <p:nvPr>
            <p:ph type="body" sz="quarter" idx="18" hasCustomPrompt="1"/>
          </p:nvPr>
        </p:nvSpPr>
        <p:spPr>
          <a:xfrm>
            <a:off x="4695648" y="2067915"/>
            <a:ext cx="4247857" cy="432295"/>
          </a:xfrm>
        </p:spPr>
        <p:txBody>
          <a:bodyPr/>
          <a:lstStyle>
            <a:lvl1pPr marL="0" indent="0">
              <a:buNone/>
              <a:defRPr sz="2000" b="1">
                <a:solidFill>
                  <a:schemeClr val="bg1"/>
                </a:solidFill>
              </a:defRPr>
            </a:lvl1pPr>
          </a:lstStyle>
          <a:p>
            <a:pPr lvl="0"/>
            <a:r>
              <a:rPr lang="en-US" dirty="0" smtClean="0"/>
              <a:t>Speaker 6</a:t>
            </a:r>
            <a:endParaRPr lang="de-DE" dirty="0"/>
          </a:p>
        </p:txBody>
      </p:sp>
      <p:sp>
        <p:nvSpPr>
          <p:cNvPr id="15" name="Text Placeholder 4"/>
          <p:cNvSpPr>
            <a:spLocks noGrp="1"/>
          </p:cNvSpPr>
          <p:nvPr>
            <p:ph type="body" sz="quarter" idx="19" hasCustomPrompt="1"/>
          </p:nvPr>
        </p:nvSpPr>
        <p:spPr>
          <a:xfrm>
            <a:off x="4694915" y="2499975"/>
            <a:ext cx="4247857" cy="432295"/>
          </a:xfrm>
        </p:spPr>
        <p:txBody>
          <a:bodyPr/>
          <a:lstStyle>
            <a:lvl1pPr marL="0" indent="0">
              <a:buNone/>
              <a:defRPr sz="1600">
                <a:solidFill>
                  <a:schemeClr val="bg1"/>
                </a:solidFill>
              </a:defRPr>
            </a:lvl1pPr>
          </a:lstStyle>
          <a:p>
            <a:pPr lvl="0"/>
            <a:r>
              <a:rPr lang="en-US" dirty="0" smtClean="0"/>
              <a:t>Title &amp; company speaker 6</a:t>
            </a:r>
            <a:endParaRPr lang="de-DE" dirty="0"/>
          </a:p>
        </p:txBody>
      </p:sp>
      <p:sp>
        <p:nvSpPr>
          <p:cNvPr id="17" name="Text Placeholder 4"/>
          <p:cNvSpPr>
            <a:spLocks noGrp="1"/>
          </p:cNvSpPr>
          <p:nvPr>
            <p:ph type="body" sz="quarter" idx="20" hasCustomPrompt="1"/>
          </p:nvPr>
        </p:nvSpPr>
        <p:spPr>
          <a:xfrm>
            <a:off x="4695648" y="2931800"/>
            <a:ext cx="4247857" cy="432295"/>
          </a:xfrm>
        </p:spPr>
        <p:txBody>
          <a:bodyPr/>
          <a:lstStyle>
            <a:lvl1pPr marL="0" indent="0">
              <a:buNone/>
              <a:defRPr sz="2000" b="1">
                <a:solidFill>
                  <a:schemeClr val="bg1"/>
                </a:solidFill>
              </a:defRPr>
            </a:lvl1pPr>
          </a:lstStyle>
          <a:p>
            <a:pPr lvl="0"/>
            <a:r>
              <a:rPr lang="en-US" dirty="0" smtClean="0"/>
              <a:t>Speaker 7</a:t>
            </a:r>
            <a:endParaRPr lang="de-DE" dirty="0"/>
          </a:p>
        </p:txBody>
      </p:sp>
      <p:sp>
        <p:nvSpPr>
          <p:cNvPr id="18" name="Text Placeholder 4"/>
          <p:cNvSpPr>
            <a:spLocks noGrp="1"/>
          </p:cNvSpPr>
          <p:nvPr>
            <p:ph type="body" sz="quarter" idx="21" hasCustomPrompt="1"/>
          </p:nvPr>
        </p:nvSpPr>
        <p:spPr>
          <a:xfrm>
            <a:off x="4694915" y="3363860"/>
            <a:ext cx="4247857" cy="432295"/>
          </a:xfrm>
        </p:spPr>
        <p:txBody>
          <a:bodyPr/>
          <a:lstStyle>
            <a:lvl1pPr marL="0" indent="0">
              <a:buNone/>
              <a:defRPr sz="1600">
                <a:solidFill>
                  <a:schemeClr val="bg1"/>
                </a:solidFill>
              </a:defRPr>
            </a:lvl1pPr>
          </a:lstStyle>
          <a:p>
            <a:pPr lvl="0"/>
            <a:r>
              <a:rPr lang="en-US" dirty="0" smtClean="0"/>
              <a:t>Title &amp; company speaker 7</a:t>
            </a:r>
            <a:endParaRPr lang="de-DE" dirty="0"/>
          </a:p>
        </p:txBody>
      </p:sp>
      <p:sp>
        <p:nvSpPr>
          <p:cNvPr id="19" name="Text Placeholder 4"/>
          <p:cNvSpPr>
            <a:spLocks noGrp="1"/>
          </p:cNvSpPr>
          <p:nvPr>
            <p:ph type="body" sz="quarter" idx="22" hasCustomPrompt="1"/>
          </p:nvPr>
        </p:nvSpPr>
        <p:spPr>
          <a:xfrm>
            <a:off x="251400" y="3795920"/>
            <a:ext cx="4247857" cy="432295"/>
          </a:xfrm>
        </p:spPr>
        <p:txBody>
          <a:bodyPr/>
          <a:lstStyle>
            <a:lvl1pPr marL="0" indent="0">
              <a:buNone/>
              <a:defRPr sz="2000" b="1">
                <a:solidFill>
                  <a:schemeClr val="bg1"/>
                </a:solidFill>
              </a:defRPr>
            </a:lvl1pPr>
          </a:lstStyle>
          <a:p>
            <a:pPr lvl="0"/>
            <a:r>
              <a:rPr lang="en-US" dirty="0" smtClean="0"/>
              <a:t>Speaker 4</a:t>
            </a:r>
            <a:endParaRPr lang="de-DE" dirty="0"/>
          </a:p>
        </p:txBody>
      </p:sp>
      <p:sp>
        <p:nvSpPr>
          <p:cNvPr id="20" name="Text Placeholder 4"/>
          <p:cNvSpPr>
            <a:spLocks noGrp="1"/>
          </p:cNvSpPr>
          <p:nvPr>
            <p:ph type="body" sz="quarter" idx="23" hasCustomPrompt="1"/>
          </p:nvPr>
        </p:nvSpPr>
        <p:spPr>
          <a:xfrm>
            <a:off x="250667" y="4227980"/>
            <a:ext cx="4247857" cy="432295"/>
          </a:xfrm>
        </p:spPr>
        <p:txBody>
          <a:bodyPr/>
          <a:lstStyle>
            <a:lvl1pPr marL="0" indent="0">
              <a:buNone/>
              <a:defRPr sz="1600">
                <a:solidFill>
                  <a:schemeClr val="bg1"/>
                </a:solidFill>
              </a:defRPr>
            </a:lvl1pPr>
          </a:lstStyle>
          <a:p>
            <a:pPr lvl="0"/>
            <a:r>
              <a:rPr lang="en-US" dirty="0" smtClean="0"/>
              <a:t>Title &amp; company speaker 4</a:t>
            </a:r>
            <a:endParaRPr lang="de-DE" dirty="0"/>
          </a:p>
        </p:txBody>
      </p:sp>
      <p:sp>
        <p:nvSpPr>
          <p:cNvPr id="21" name="Text Placeholder 4"/>
          <p:cNvSpPr>
            <a:spLocks noGrp="1"/>
          </p:cNvSpPr>
          <p:nvPr>
            <p:ph type="body" sz="quarter" idx="24" hasCustomPrompt="1"/>
          </p:nvPr>
        </p:nvSpPr>
        <p:spPr>
          <a:xfrm>
            <a:off x="4694915" y="3796155"/>
            <a:ext cx="4247857" cy="432295"/>
          </a:xfrm>
        </p:spPr>
        <p:txBody>
          <a:bodyPr/>
          <a:lstStyle>
            <a:lvl1pPr marL="0" indent="0">
              <a:buNone/>
              <a:defRPr sz="2000" b="1">
                <a:solidFill>
                  <a:schemeClr val="bg1"/>
                </a:solidFill>
              </a:defRPr>
            </a:lvl1pPr>
          </a:lstStyle>
          <a:p>
            <a:pPr lvl="0"/>
            <a:r>
              <a:rPr lang="en-US" dirty="0" smtClean="0"/>
              <a:t>Speaker 8</a:t>
            </a:r>
            <a:endParaRPr lang="de-DE" dirty="0"/>
          </a:p>
        </p:txBody>
      </p:sp>
      <p:sp>
        <p:nvSpPr>
          <p:cNvPr id="22" name="Text Placeholder 4"/>
          <p:cNvSpPr>
            <a:spLocks noGrp="1"/>
          </p:cNvSpPr>
          <p:nvPr>
            <p:ph type="body" sz="quarter" idx="25" hasCustomPrompt="1"/>
          </p:nvPr>
        </p:nvSpPr>
        <p:spPr>
          <a:xfrm>
            <a:off x="4694182" y="4228215"/>
            <a:ext cx="4247857" cy="432295"/>
          </a:xfrm>
        </p:spPr>
        <p:txBody>
          <a:bodyPr/>
          <a:lstStyle>
            <a:lvl1pPr marL="0" indent="0">
              <a:buNone/>
              <a:defRPr sz="1600">
                <a:solidFill>
                  <a:schemeClr val="bg1"/>
                </a:solidFill>
              </a:defRPr>
            </a:lvl1pPr>
          </a:lstStyle>
          <a:p>
            <a:pPr lvl="0"/>
            <a:r>
              <a:rPr lang="en-US" dirty="0" smtClean="0"/>
              <a:t>Title &amp; company speaker 8</a:t>
            </a:r>
            <a:endParaRPr lang="de-DE" dirty="0"/>
          </a:p>
        </p:txBody>
      </p:sp>
    </p:spTree>
    <p:extLst>
      <p:ext uri="{BB962C8B-B14F-4D97-AF65-F5344CB8AC3E}">
        <p14:creationId xmlns:p14="http://schemas.microsoft.com/office/powerpoint/2010/main" val="257130811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ssion Title">
    <p:spTree>
      <p:nvGrpSpPr>
        <p:cNvPr id="1" name=""/>
        <p:cNvGrpSpPr/>
        <p:nvPr/>
      </p:nvGrpSpPr>
      <p:grpSpPr>
        <a:xfrm>
          <a:off x="0" y="0"/>
          <a:ext cx="0" cy="0"/>
          <a:chOff x="0" y="0"/>
          <a:chExt cx="0" cy="0"/>
        </a:xfrm>
      </p:grpSpPr>
      <p:pic>
        <p:nvPicPr>
          <p:cNvPr id="3" name="Bild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Title 15"/>
          <p:cNvSpPr>
            <a:spLocks noGrp="1"/>
          </p:cNvSpPr>
          <p:nvPr>
            <p:ph type="title"/>
          </p:nvPr>
        </p:nvSpPr>
        <p:spPr bwMode="gray">
          <a:xfrm>
            <a:off x="252000" y="72000"/>
            <a:ext cx="7560000" cy="770400"/>
          </a:xfrm>
          <a:noFill/>
          <a:ln w="9525">
            <a:noFill/>
            <a:miter lim="800000"/>
            <a:headEnd/>
            <a:tailEnd/>
          </a:ln>
          <a:effectLst/>
        </p:spPr>
        <p:txBody>
          <a:bodyPr vert="horz" wrap="square" lIns="0" tIns="0" rIns="0" bIns="0" numCol="1" anchor="ctr"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2800" kern="1200" noProof="0" dirty="0" err="1" smtClean="0">
                <a:solidFill>
                  <a:schemeClr val="bg1"/>
                </a:solidFill>
                <a:latin typeface="Fujitsu Sans"/>
                <a:ea typeface="+mj-ea"/>
                <a:cs typeface="Fujitsu Sans"/>
              </a:defRPr>
            </a:lvl1pPr>
          </a:lstStyle>
          <a:p>
            <a:r>
              <a:rPr lang="de-DE" noProof="0" dirty="0" smtClean="0"/>
              <a:t>Mastertitelformat bearbeiten</a:t>
            </a:r>
            <a:endParaRPr lang="en-US" noProof="0" dirty="0"/>
          </a:p>
        </p:txBody>
      </p:sp>
      <p:pic>
        <p:nvPicPr>
          <p:cNvPr id="4" name="Picture 2" descr="Fujitsu_Logo_white"/>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7664185" y="243040"/>
            <a:ext cx="1252800" cy="476627"/>
          </a:xfrm>
          <a:prstGeom prst="rect">
            <a:avLst/>
          </a:prstGeom>
          <a:noFill/>
        </p:spPr>
      </p:pic>
      <p:sp>
        <p:nvSpPr>
          <p:cNvPr id="5" name="Text Placeholder 4"/>
          <p:cNvSpPr>
            <a:spLocks noGrp="1"/>
          </p:cNvSpPr>
          <p:nvPr>
            <p:ph type="body" sz="quarter" idx="10" hasCustomPrompt="1"/>
          </p:nvPr>
        </p:nvSpPr>
        <p:spPr>
          <a:xfrm>
            <a:off x="251400" y="1203325"/>
            <a:ext cx="4247857" cy="432295"/>
          </a:xfrm>
        </p:spPr>
        <p:txBody>
          <a:bodyPr/>
          <a:lstStyle>
            <a:lvl1pPr marL="0" indent="0">
              <a:buNone/>
              <a:defRPr sz="2000" b="1">
                <a:solidFill>
                  <a:schemeClr val="bg1"/>
                </a:solidFill>
              </a:defRPr>
            </a:lvl1pPr>
          </a:lstStyle>
          <a:p>
            <a:pPr lvl="0"/>
            <a:r>
              <a:rPr lang="en-US" dirty="0" smtClean="0"/>
              <a:t>Speaker 1</a:t>
            </a:r>
            <a:endParaRPr lang="de-DE" dirty="0"/>
          </a:p>
        </p:txBody>
      </p:sp>
      <p:sp>
        <p:nvSpPr>
          <p:cNvPr id="7" name="Text Placeholder 4"/>
          <p:cNvSpPr>
            <a:spLocks noGrp="1"/>
          </p:cNvSpPr>
          <p:nvPr>
            <p:ph type="body" sz="quarter" idx="11" hasCustomPrompt="1"/>
          </p:nvPr>
        </p:nvSpPr>
        <p:spPr>
          <a:xfrm>
            <a:off x="250667" y="1635385"/>
            <a:ext cx="4247857" cy="648325"/>
          </a:xfrm>
        </p:spPr>
        <p:txBody>
          <a:bodyPr/>
          <a:lstStyle>
            <a:lvl1pPr marL="0" indent="0">
              <a:buNone/>
              <a:defRPr sz="1600" baseline="0">
                <a:solidFill>
                  <a:schemeClr val="bg1"/>
                </a:solidFill>
              </a:defRPr>
            </a:lvl1pPr>
          </a:lstStyle>
          <a:p>
            <a:pPr lvl="0"/>
            <a:r>
              <a:rPr lang="en-US" dirty="0" smtClean="0"/>
              <a:t>Title &amp; company speaker 1 &amp; @Twitter handle</a:t>
            </a:r>
            <a:endParaRPr lang="de-DE" dirty="0"/>
          </a:p>
        </p:txBody>
      </p:sp>
      <p:sp>
        <p:nvSpPr>
          <p:cNvPr id="8" name="Text Placeholder 4"/>
          <p:cNvSpPr>
            <a:spLocks noGrp="1"/>
          </p:cNvSpPr>
          <p:nvPr>
            <p:ph type="body" sz="quarter" idx="12" hasCustomPrompt="1"/>
          </p:nvPr>
        </p:nvSpPr>
        <p:spPr>
          <a:xfrm>
            <a:off x="252133" y="2499270"/>
            <a:ext cx="4247857" cy="432295"/>
          </a:xfrm>
        </p:spPr>
        <p:txBody>
          <a:bodyPr/>
          <a:lstStyle>
            <a:lvl1pPr marL="0" indent="0">
              <a:buNone/>
              <a:defRPr sz="2000" b="1">
                <a:solidFill>
                  <a:schemeClr val="bg1"/>
                </a:solidFill>
              </a:defRPr>
            </a:lvl1pPr>
          </a:lstStyle>
          <a:p>
            <a:pPr lvl="0"/>
            <a:r>
              <a:rPr lang="en-US" dirty="0" smtClean="0"/>
              <a:t>Speaker 2</a:t>
            </a:r>
            <a:endParaRPr lang="de-DE" dirty="0"/>
          </a:p>
        </p:txBody>
      </p:sp>
      <p:sp>
        <p:nvSpPr>
          <p:cNvPr id="9" name="Text Placeholder 4"/>
          <p:cNvSpPr>
            <a:spLocks noGrp="1"/>
          </p:cNvSpPr>
          <p:nvPr>
            <p:ph type="body" sz="quarter" idx="13" hasCustomPrompt="1"/>
          </p:nvPr>
        </p:nvSpPr>
        <p:spPr>
          <a:xfrm>
            <a:off x="251400" y="2931330"/>
            <a:ext cx="4247857" cy="576550"/>
          </a:xfrm>
        </p:spPr>
        <p:txBody>
          <a:bodyPr/>
          <a:lstStyle>
            <a:lvl1pPr marL="0" indent="0">
              <a:buNone/>
              <a:defRPr sz="1600">
                <a:solidFill>
                  <a:schemeClr val="bg1"/>
                </a:solidFill>
              </a:defRPr>
            </a:lvl1pPr>
          </a:lstStyle>
          <a:p>
            <a:pPr lvl="0"/>
            <a:r>
              <a:rPr lang="en-US" dirty="0" smtClean="0"/>
              <a:t>Title &amp; company speaker 2 &amp; @Twitter handle</a:t>
            </a:r>
            <a:endParaRPr lang="de-DE" dirty="0"/>
          </a:p>
        </p:txBody>
      </p:sp>
      <p:sp>
        <p:nvSpPr>
          <p:cNvPr id="10" name="Text Placeholder 4"/>
          <p:cNvSpPr>
            <a:spLocks noGrp="1"/>
          </p:cNvSpPr>
          <p:nvPr>
            <p:ph type="body" sz="quarter" idx="14" hasCustomPrompt="1"/>
          </p:nvPr>
        </p:nvSpPr>
        <p:spPr>
          <a:xfrm>
            <a:off x="4669861" y="1203560"/>
            <a:ext cx="4247857" cy="432295"/>
          </a:xfrm>
        </p:spPr>
        <p:txBody>
          <a:bodyPr/>
          <a:lstStyle>
            <a:lvl1pPr marL="0" indent="0">
              <a:buNone/>
              <a:defRPr sz="2000" b="1">
                <a:solidFill>
                  <a:schemeClr val="bg1"/>
                </a:solidFill>
              </a:defRPr>
            </a:lvl1pPr>
          </a:lstStyle>
          <a:p>
            <a:pPr lvl="0"/>
            <a:r>
              <a:rPr lang="en-US" dirty="0" smtClean="0"/>
              <a:t>Speaker 3</a:t>
            </a:r>
            <a:endParaRPr lang="de-DE" dirty="0"/>
          </a:p>
        </p:txBody>
      </p:sp>
      <p:sp>
        <p:nvSpPr>
          <p:cNvPr id="11" name="Text Placeholder 4"/>
          <p:cNvSpPr>
            <a:spLocks noGrp="1"/>
          </p:cNvSpPr>
          <p:nvPr>
            <p:ph type="body" sz="quarter" idx="15" hasCustomPrompt="1"/>
          </p:nvPr>
        </p:nvSpPr>
        <p:spPr>
          <a:xfrm>
            <a:off x="4669128" y="1635620"/>
            <a:ext cx="4247857" cy="648090"/>
          </a:xfrm>
        </p:spPr>
        <p:txBody>
          <a:bodyPr/>
          <a:lstStyle>
            <a:lvl1pPr marL="0" indent="0">
              <a:buNone/>
              <a:defRPr sz="1600" baseline="0">
                <a:solidFill>
                  <a:schemeClr val="bg1"/>
                </a:solidFill>
              </a:defRPr>
            </a:lvl1pPr>
          </a:lstStyle>
          <a:p>
            <a:pPr lvl="0"/>
            <a:r>
              <a:rPr lang="en-US" dirty="0" smtClean="0"/>
              <a:t>Title &amp; company speaker 3 &amp; @Twitter handle</a:t>
            </a:r>
            <a:endParaRPr lang="de-DE" dirty="0"/>
          </a:p>
        </p:txBody>
      </p:sp>
      <p:sp>
        <p:nvSpPr>
          <p:cNvPr id="19" name="Text Placeholder 4"/>
          <p:cNvSpPr>
            <a:spLocks noGrp="1"/>
          </p:cNvSpPr>
          <p:nvPr>
            <p:ph type="body" sz="quarter" idx="22" hasCustomPrompt="1"/>
          </p:nvPr>
        </p:nvSpPr>
        <p:spPr>
          <a:xfrm>
            <a:off x="4669128" y="2499505"/>
            <a:ext cx="4247857" cy="432295"/>
          </a:xfrm>
        </p:spPr>
        <p:txBody>
          <a:bodyPr/>
          <a:lstStyle>
            <a:lvl1pPr marL="0" indent="0">
              <a:buNone/>
              <a:defRPr sz="2000" b="1">
                <a:solidFill>
                  <a:schemeClr val="bg1"/>
                </a:solidFill>
              </a:defRPr>
            </a:lvl1pPr>
          </a:lstStyle>
          <a:p>
            <a:pPr lvl="0"/>
            <a:r>
              <a:rPr lang="en-US" dirty="0" smtClean="0"/>
              <a:t>Speaker 4</a:t>
            </a:r>
            <a:endParaRPr lang="de-DE" dirty="0"/>
          </a:p>
        </p:txBody>
      </p:sp>
      <p:sp>
        <p:nvSpPr>
          <p:cNvPr id="20" name="Text Placeholder 4"/>
          <p:cNvSpPr>
            <a:spLocks noGrp="1"/>
          </p:cNvSpPr>
          <p:nvPr>
            <p:ph type="body" sz="quarter" idx="23" hasCustomPrompt="1"/>
          </p:nvPr>
        </p:nvSpPr>
        <p:spPr>
          <a:xfrm>
            <a:off x="4668395" y="2931565"/>
            <a:ext cx="4247857" cy="576315"/>
          </a:xfrm>
        </p:spPr>
        <p:txBody>
          <a:bodyPr/>
          <a:lstStyle>
            <a:lvl1pPr marL="0" indent="0">
              <a:buNone/>
              <a:defRPr sz="1600">
                <a:solidFill>
                  <a:schemeClr val="bg1"/>
                </a:solidFill>
              </a:defRPr>
            </a:lvl1pPr>
          </a:lstStyle>
          <a:p>
            <a:pPr lvl="0"/>
            <a:r>
              <a:rPr lang="en-US" dirty="0" smtClean="0"/>
              <a:t>Title &amp; company speaker 4 &amp; @Twitter handle</a:t>
            </a:r>
            <a:endParaRPr lang="de-DE" dirty="0"/>
          </a:p>
        </p:txBody>
      </p:sp>
    </p:spTree>
    <p:extLst>
      <p:ext uri="{BB962C8B-B14F-4D97-AF65-F5344CB8AC3E}">
        <p14:creationId xmlns:p14="http://schemas.microsoft.com/office/powerpoint/2010/main" val="23764575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Intermediate Cover">
    <p:spTree>
      <p:nvGrpSpPr>
        <p:cNvPr id="1" name=""/>
        <p:cNvGrpSpPr/>
        <p:nvPr/>
      </p:nvGrpSpPr>
      <p:grpSpPr>
        <a:xfrm>
          <a:off x="0" y="0"/>
          <a:ext cx="0" cy="0"/>
          <a:chOff x="0" y="0"/>
          <a:chExt cx="0" cy="0"/>
        </a:xfrm>
      </p:grpSpPr>
      <p:pic>
        <p:nvPicPr>
          <p:cNvPr id="5" name="Bild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Title 15"/>
          <p:cNvSpPr>
            <a:spLocks noGrp="1"/>
          </p:cNvSpPr>
          <p:nvPr>
            <p:ph type="title"/>
          </p:nvPr>
        </p:nvSpPr>
        <p:spPr bwMode="gray">
          <a:xfrm>
            <a:off x="252000" y="72000"/>
            <a:ext cx="7560000" cy="770400"/>
          </a:xfrm>
          <a:noFill/>
          <a:ln w="9525">
            <a:noFill/>
            <a:miter lim="800000"/>
            <a:headEnd/>
            <a:tailEnd/>
          </a:ln>
          <a:effectLst/>
        </p:spPr>
        <p:txBody>
          <a:bodyPr vert="horz" wrap="square" lIns="0" tIns="0" rIns="0" bIns="0" numCol="1" anchor="ctr"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2800" kern="1200" noProof="0" dirty="0" err="1" smtClean="0">
                <a:solidFill>
                  <a:schemeClr val="bg1"/>
                </a:solidFill>
                <a:latin typeface="Fujitsu Sans"/>
                <a:ea typeface="+mj-ea"/>
                <a:cs typeface="Fujitsu Sans"/>
              </a:defRPr>
            </a:lvl1pPr>
          </a:lstStyle>
          <a:p>
            <a:r>
              <a:rPr lang="de-DE" noProof="0" dirty="0" smtClean="0"/>
              <a:t>Mastertitelformat bearbeiten</a:t>
            </a:r>
            <a:endParaRPr lang="en-US" noProof="0" dirty="0"/>
          </a:p>
        </p:txBody>
      </p:sp>
      <p:pic>
        <p:nvPicPr>
          <p:cNvPr id="7" name="Picture 2" descr="Fujitsu_Logo_white"/>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7664185" y="243040"/>
            <a:ext cx="1252800" cy="476627"/>
          </a:xfrm>
          <a:prstGeom prst="rect">
            <a:avLst/>
          </a:prstGeom>
          <a:noFill/>
        </p:spPr>
      </p:pic>
    </p:spTree>
    <p:extLst>
      <p:ext uri="{BB962C8B-B14F-4D97-AF65-F5344CB8AC3E}">
        <p14:creationId xmlns:p14="http://schemas.microsoft.com/office/powerpoint/2010/main" val="423426313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Intermediate Cover">
    <p:spTree>
      <p:nvGrpSpPr>
        <p:cNvPr id="1" name=""/>
        <p:cNvGrpSpPr/>
        <p:nvPr/>
      </p:nvGrpSpPr>
      <p:grpSpPr>
        <a:xfrm>
          <a:off x="0" y="0"/>
          <a:ext cx="0" cy="0"/>
          <a:chOff x="0" y="0"/>
          <a:chExt cx="0" cy="0"/>
        </a:xfrm>
      </p:grpSpPr>
      <p:pic>
        <p:nvPicPr>
          <p:cNvPr id="5" name="Bild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Title 15"/>
          <p:cNvSpPr>
            <a:spLocks noGrp="1"/>
          </p:cNvSpPr>
          <p:nvPr>
            <p:ph type="title"/>
          </p:nvPr>
        </p:nvSpPr>
        <p:spPr bwMode="gray">
          <a:xfrm>
            <a:off x="252000" y="72000"/>
            <a:ext cx="7560000" cy="770400"/>
          </a:xfrm>
          <a:noFill/>
          <a:ln w="9525">
            <a:noFill/>
            <a:miter lim="800000"/>
            <a:headEnd/>
            <a:tailEnd/>
          </a:ln>
          <a:effectLst/>
        </p:spPr>
        <p:txBody>
          <a:bodyPr vert="horz" wrap="square" lIns="0" tIns="0" rIns="0" bIns="0" numCol="1" anchor="ctr" anchorCtr="0" compatLnSpc="1">
            <a:prstTxWarp prst="textNoShape">
              <a:avLst/>
            </a:prstTxWarp>
          </a:bodyPr>
          <a:lstStyle>
            <a:lvl1pPr algn="l" defTabSz="914400" rtl="0" eaLnBrk="1" fontAlgn="base" latinLnBrk="0" hangingPunct="1">
              <a:spcBef>
                <a:spcPct val="0"/>
              </a:spcBef>
              <a:spcAft>
                <a:spcPct val="0"/>
              </a:spcAft>
              <a:buNone/>
              <a:tabLst>
                <a:tab pos="3676650" algn="l"/>
              </a:tabLst>
              <a:defRPr kumimoji="1" lang="en-US" altLang="ja-JP" sz="2800" kern="1200" noProof="0" dirty="0" err="1" smtClean="0">
                <a:solidFill>
                  <a:schemeClr val="bg1"/>
                </a:solidFill>
                <a:latin typeface="Fujitsu Sans"/>
                <a:ea typeface="+mj-ea"/>
                <a:cs typeface="Fujitsu Sans"/>
              </a:defRPr>
            </a:lvl1pPr>
          </a:lstStyle>
          <a:p>
            <a:r>
              <a:rPr lang="de-DE" noProof="0" dirty="0" smtClean="0"/>
              <a:t>Mastertitelformat bearbeiten</a:t>
            </a:r>
            <a:endParaRPr lang="en-US" noProof="0" dirty="0"/>
          </a:p>
        </p:txBody>
      </p:sp>
      <p:pic>
        <p:nvPicPr>
          <p:cNvPr id="7" name="Picture 2" descr="Fujitsu_Logo_white"/>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7664185" y="243040"/>
            <a:ext cx="1252800" cy="476627"/>
          </a:xfrm>
          <a:prstGeom prst="rect">
            <a:avLst/>
          </a:prstGeom>
          <a:noFill/>
        </p:spPr>
      </p:pic>
    </p:spTree>
    <p:extLst>
      <p:ext uri="{BB962C8B-B14F-4D97-AF65-F5344CB8AC3E}">
        <p14:creationId xmlns:p14="http://schemas.microsoft.com/office/powerpoint/2010/main" val="337238002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1.jpg"/><Relationship Id="rId5" Type="http://schemas.openxmlformats.org/officeDocument/2006/relationships/slideLayout" Target="../slideLayouts/slideLayout9.xml"/><Relationship Id="rId10" Type="http://schemas.openxmlformats.org/officeDocument/2006/relationships/tags" Target="../tags/tag5.xml"/><Relationship Id="rId4" Type="http://schemas.openxmlformats.org/officeDocument/2006/relationships/slideLayout" Target="../slideLayouts/slideLayout8.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18" name="Bild 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elplatzhalter 1"/>
          <p:cNvSpPr>
            <a:spLocks noGrp="1"/>
          </p:cNvSpPr>
          <p:nvPr>
            <p:ph type="title"/>
          </p:nvPr>
        </p:nvSpPr>
        <p:spPr bwMode="gray">
          <a:xfrm>
            <a:off x="250825" y="72557"/>
            <a:ext cx="7561264" cy="77095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lgn="l" rtl="0" fontAlgn="base">
              <a:spcBef>
                <a:spcPct val="0"/>
              </a:spcBef>
              <a:spcAft>
                <a:spcPct val="0"/>
              </a:spcAft>
              <a:tabLst>
                <a:tab pos="3676650" algn="l"/>
              </a:tabLst>
            </a:pPr>
            <a:endParaRPr lang="en-US" noProof="0" dirty="0"/>
          </a:p>
        </p:txBody>
      </p:sp>
      <p:sp>
        <p:nvSpPr>
          <p:cNvPr id="7" name="VCT_Marker_ID_7" hidden="1"/>
          <p:cNvSpPr/>
          <p:nvPr>
            <p:custDataLst>
              <p:tags r:id="rId6"/>
            </p:custDataLst>
          </p:nvPr>
        </p:nvSpPr>
        <p:spPr>
          <a:xfrm>
            <a:off x="1270000" y="95250"/>
            <a:ext cx="127000" cy="95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bwMode="gray">
          <a:xfrm>
            <a:off x="4302000" y="4937125"/>
            <a:ext cx="540000" cy="201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algn="ctr" defTabSz="914400" rtl="0" eaLnBrk="1" fontAlgn="base" latinLnBrk="0" hangingPunct="1">
              <a:spcBef>
                <a:spcPct val="0"/>
              </a:spcBef>
              <a:spcAft>
                <a:spcPct val="0"/>
              </a:spcAft>
            </a:pPr>
            <a:fld id="{AC746033-9F45-4508-8446-72AA2BBAAD2A}" type="slidenum">
              <a:rPr kumimoji="0" lang="en-US" altLang="ja-JP" sz="800" kern="1200" noProof="0" smtClean="0">
                <a:solidFill>
                  <a:schemeClr val="tx1"/>
                </a:solidFill>
                <a:latin typeface="Fujitsu Sans" panose="020B0404060202020204" pitchFamily="34" charset="0"/>
                <a:ea typeface="ＭＳ Ｐゴシック" charset="-128"/>
                <a:cs typeface="+mn-cs"/>
              </a:rPr>
              <a:pPr marL="0" algn="ctr" defTabSz="914400" rtl="0" eaLnBrk="1" fontAlgn="base" latinLnBrk="0" hangingPunct="1">
                <a:spcBef>
                  <a:spcPct val="0"/>
                </a:spcBef>
                <a:spcAft>
                  <a:spcPct val="0"/>
                </a:spcAft>
              </a:pPr>
              <a:t>‹#›</a:t>
            </a:fld>
            <a:endParaRPr kumimoji="0" lang="en-US" altLang="ja-JP" sz="800" kern="1200" noProof="0" dirty="0">
              <a:solidFill>
                <a:schemeClr val="tx1"/>
              </a:solidFill>
              <a:latin typeface="Fujitsu Sans" panose="020B0404060202020204" pitchFamily="34" charset="0"/>
              <a:ea typeface="ＭＳ Ｐゴシック" charset="-128"/>
              <a:cs typeface="+mn-cs"/>
            </a:endParaRPr>
          </a:p>
        </p:txBody>
      </p:sp>
      <p:sp>
        <p:nvSpPr>
          <p:cNvPr id="40" name="Text Placeholder 39"/>
          <p:cNvSpPr>
            <a:spLocks noGrp="1"/>
          </p:cNvSpPr>
          <p:nvPr>
            <p:ph type="body" idx="1"/>
            <p:custDataLst>
              <p:tags r:id="rId7"/>
            </p:custDataLst>
          </p:nvPr>
        </p:nvSpPr>
        <p:spPr bwMode="gray">
          <a:xfrm>
            <a:off x="250825" y="1059656"/>
            <a:ext cx="8642350" cy="3816350"/>
          </a:xfrm>
          <a:prstGeom prst="rect">
            <a:avLst/>
          </a:prstGeom>
        </p:spPr>
        <p:txBody>
          <a:bodyPr vert="horz" lIns="0" tIns="0" rIns="0" bIns="0" rtlCol="0">
            <a:no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grpSp>
        <p:nvGrpSpPr>
          <p:cNvPr id="110" name="Group 109"/>
          <p:cNvGrpSpPr/>
          <p:nvPr/>
        </p:nvGrpSpPr>
        <p:grpSpPr>
          <a:xfrm>
            <a:off x="8010525" y="249238"/>
            <a:ext cx="892176" cy="434975"/>
            <a:chOff x="8010525" y="249238"/>
            <a:chExt cx="892176" cy="434975"/>
          </a:xfrm>
        </p:grpSpPr>
        <p:sp>
          <p:nvSpPr>
            <p:cNvPr id="80" name="Freeform 68"/>
            <p:cNvSpPr>
              <a:spLocks/>
            </p:cNvSpPr>
            <p:nvPr userDrawn="1"/>
          </p:nvSpPr>
          <p:spPr bwMode="gray">
            <a:xfrm>
              <a:off x="8305800" y="249238"/>
              <a:ext cx="179388" cy="139700"/>
            </a:xfrm>
            <a:custGeom>
              <a:avLst/>
              <a:gdLst/>
              <a:ahLst/>
              <a:cxnLst>
                <a:cxn ang="0">
                  <a:pos x="961" y="764"/>
                </a:cxn>
                <a:cxn ang="0">
                  <a:pos x="599" y="642"/>
                </a:cxn>
                <a:cxn ang="0">
                  <a:pos x="1" y="1235"/>
                </a:cxn>
                <a:cxn ang="0">
                  <a:pos x="599" y="1825"/>
                </a:cxn>
                <a:cxn ang="0">
                  <a:pos x="1053" y="1619"/>
                </a:cxn>
                <a:cxn ang="0">
                  <a:pos x="1053" y="1293"/>
                </a:cxn>
                <a:cxn ang="0">
                  <a:pos x="771" y="1568"/>
                </a:cxn>
                <a:cxn ang="0">
                  <a:pos x="599" y="1604"/>
                </a:cxn>
                <a:cxn ang="0">
                  <a:pos x="225" y="1235"/>
                </a:cxn>
                <a:cxn ang="0">
                  <a:pos x="599" y="863"/>
                </a:cxn>
                <a:cxn ang="0">
                  <a:pos x="861" y="972"/>
                </a:cxn>
                <a:cxn ang="0">
                  <a:pos x="1093" y="1239"/>
                </a:cxn>
                <a:cxn ang="0">
                  <a:pos x="1630" y="1473"/>
                </a:cxn>
                <a:cxn ang="0">
                  <a:pos x="2365" y="741"/>
                </a:cxn>
                <a:cxn ang="0">
                  <a:pos x="1630" y="0"/>
                </a:cxn>
                <a:cxn ang="0">
                  <a:pos x="1053" y="295"/>
                </a:cxn>
                <a:cxn ang="0">
                  <a:pos x="1053" y="735"/>
                </a:cxn>
                <a:cxn ang="0">
                  <a:pos x="1630" y="232"/>
                </a:cxn>
                <a:cxn ang="0">
                  <a:pos x="2134" y="741"/>
                </a:cxn>
                <a:cxn ang="0">
                  <a:pos x="1630" y="1245"/>
                </a:cxn>
                <a:cxn ang="0">
                  <a:pos x="1303" y="1125"/>
                </a:cxn>
                <a:cxn ang="0">
                  <a:pos x="961" y="764"/>
                </a:cxn>
              </a:cxnLst>
              <a:rect l="0" t="0" r="r" b="b"/>
              <a:pathLst>
                <a:path w="2365" h="1825">
                  <a:moveTo>
                    <a:pt x="961" y="764"/>
                  </a:moveTo>
                  <a:cubicBezTo>
                    <a:pt x="875" y="688"/>
                    <a:pt x="736" y="643"/>
                    <a:pt x="599" y="642"/>
                  </a:cubicBezTo>
                  <a:cubicBezTo>
                    <a:pt x="270" y="641"/>
                    <a:pt x="2" y="900"/>
                    <a:pt x="1" y="1235"/>
                  </a:cubicBezTo>
                  <a:cubicBezTo>
                    <a:pt x="0" y="1563"/>
                    <a:pt x="270" y="1824"/>
                    <a:pt x="599" y="1825"/>
                  </a:cubicBezTo>
                  <a:cubicBezTo>
                    <a:pt x="783" y="1825"/>
                    <a:pt x="943" y="1751"/>
                    <a:pt x="1053" y="1619"/>
                  </a:cubicBezTo>
                  <a:cubicBezTo>
                    <a:pt x="1053" y="1293"/>
                    <a:pt x="1053" y="1293"/>
                    <a:pt x="1053" y="1293"/>
                  </a:cubicBezTo>
                  <a:cubicBezTo>
                    <a:pt x="994" y="1394"/>
                    <a:pt x="877" y="1524"/>
                    <a:pt x="771" y="1568"/>
                  </a:cubicBezTo>
                  <a:cubicBezTo>
                    <a:pt x="717" y="1590"/>
                    <a:pt x="662" y="1604"/>
                    <a:pt x="599" y="1604"/>
                  </a:cubicBezTo>
                  <a:cubicBezTo>
                    <a:pt x="394" y="1604"/>
                    <a:pt x="225" y="1445"/>
                    <a:pt x="225" y="1235"/>
                  </a:cubicBezTo>
                  <a:cubicBezTo>
                    <a:pt x="225" y="1041"/>
                    <a:pt x="380" y="862"/>
                    <a:pt x="599" y="863"/>
                  </a:cubicBezTo>
                  <a:cubicBezTo>
                    <a:pt x="701" y="863"/>
                    <a:pt x="793" y="905"/>
                    <a:pt x="861" y="972"/>
                  </a:cubicBezTo>
                  <a:cubicBezTo>
                    <a:pt x="931" y="1040"/>
                    <a:pt x="1041" y="1183"/>
                    <a:pt x="1093" y="1239"/>
                  </a:cubicBezTo>
                  <a:cubicBezTo>
                    <a:pt x="1227" y="1383"/>
                    <a:pt x="1419" y="1473"/>
                    <a:pt x="1630" y="1473"/>
                  </a:cubicBezTo>
                  <a:cubicBezTo>
                    <a:pt x="2036" y="1474"/>
                    <a:pt x="2365" y="1146"/>
                    <a:pt x="2365" y="741"/>
                  </a:cubicBezTo>
                  <a:cubicBezTo>
                    <a:pt x="2365" y="336"/>
                    <a:pt x="2035" y="0"/>
                    <a:pt x="1630" y="0"/>
                  </a:cubicBezTo>
                  <a:cubicBezTo>
                    <a:pt x="1395" y="0"/>
                    <a:pt x="1187" y="122"/>
                    <a:pt x="1053" y="295"/>
                  </a:cubicBezTo>
                  <a:cubicBezTo>
                    <a:pt x="1053" y="735"/>
                    <a:pt x="1053" y="735"/>
                    <a:pt x="1053" y="735"/>
                  </a:cubicBezTo>
                  <a:cubicBezTo>
                    <a:pt x="1155" y="455"/>
                    <a:pt x="1340" y="232"/>
                    <a:pt x="1630" y="232"/>
                  </a:cubicBezTo>
                  <a:cubicBezTo>
                    <a:pt x="1909" y="232"/>
                    <a:pt x="2135" y="463"/>
                    <a:pt x="2134" y="741"/>
                  </a:cubicBezTo>
                  <a:cubicBezTo>
                    <a:pt x="2134" y="1020"/>
                    <a:pt x="1909" y="1246"/>
                    <a:pt x="1630" y="1245"/>
                  </a:cubicBezTo>
                  <a:cubicBezTo>
                    <a:pt x="1506" y="1244"/>
                    <a:pt x="1391" y="1199"/>
                    <a:pt x="1303" y="1125"/>
                  </a:cubicBezTo>
                  <a:cubicBezTo>
                    <a:pt x="1194" y="1040"/>
                    <a:pt x="1074" y="860"/>
                    <a:pt x="961" y="764"/>
                  </a:cubicBezTo>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latin typeface="Fujitsu Sans" panose="020B0404060202020204" pitchFamily="34" charset="0"/>
              </a:endParaRPr>
            </a:p>
          </p:txBody>
        </p:sp>
        <p:sp>
          <p:nvSpPr>
            <p:cNvPr id="81" name="Freeform 69"/>
            <p:cNvSpPr>
              <a:spLocks/>
            </p:cNvSpPr>
            <p:nvPr userDrawn="1"/>
          </p:nvSpPr>
          <p:spPr bwMode="gray">
            <a:xfrm>
              <a:off x="8010525" y="401638"/>
              <a:ext cx="123825" cy="201613"/>
            </a:xfrm>
            <a:custGeom>
              <a:avLst/>
              <a:gdLst/>
              <a:ahLst/>
              <a:cxnLst>
                <a:cxn ang="0">
                  <a:pos x="0" y="0"/>
                </a:cxn>
                <a:cxn ang="0">
                  <a:pos x="1624" y="0"/>
                </a:cxn>
                <a:cxn ang="0">
                  <a:pos x="1624" y="452"/>
                </a:cxn>
                <a:cxn ang="0">
                  <a:pos x="1365" y="273"/>
                </a:cxn>
                <a:cxn ang="0">
                  <a:pos x="613" y="273"/>
                </a:cxn>
                <a:cxn ang="0">
                  <a:pos x="613" y="1053"/>
                </a:cxn>
                <a:cxn ang="0">
                  <a:pos x="1428" y="1053"/>
                </a:cxn>
                <a:cxn ang="0">
                  <a:pos x="1428" y="1467"/>
                </a:cxn>
                <a:cxn ang="0">
                  <a:pos x="1205" y="1335"/>
                </a:cxn>
                <a:cxn ang="0">
                  <a:pos x="613" y="1335"/>
                </a:cxn>
                <a:cxn ang="0">
                  <a:pos x="613" y="2401"/>
                </a:cxn>
                <a:cxn ang="0">
                  <a:pos x="784" y="2651"/>
                </a:cxn>
                <a:cxn ang="0">
                  <a:pos x="11" y="2651"/>
                </a:cxn>
                <a:cxn ang="0">
                  <a:pos x="173" y="2401"/>
                </a:cxn>
                <a:cxn ang="0">
                  <a:pos x="173" y="278"/>
                </a:cxn>
                <a:cxn ang="0">
                  <a:pos x="0" y="0"/>
                </a:cxn>
              </a:cxnLst>
              <a:rect l="0" t="0" r="r" b="b"/>
              <a:pathLst>
                <a:path w="1624" h="2651">
                  <a:moveTo>
                    <a:pt x="0" y="0"/>
                  </a:moveTo>
                  <a:cubicBezTo>
                    <a:pt x="1624" y="0"/>
                    <a:pt x="1624" y="0"/>
                    <a:pt x="1624" y="0"/>
                  </a:cubicBezTo>
                  <a:cubicBezTo>
                    <a:pt x="1624" y="452"/>
                    <a:pt x="1624" y="452"/>
                    <a:pt x="1624" y="452"/>
                  </a:cubicBezTo>
                  <a:cubicBezTo>
                    <a:pt x="1624" y="452"/>
                    <a:pt x="1540" y="274"/>
                    <a:pt x="1365" y="273"/>
                  </a:cubicBezTo>
                  <a:cubicBezTo>
                    <a:pt x="613" y="273"/>
                    <a:pt x="613" y="273"/>
                    <a:pt x="613" y="273"/>
                  </a:cubicBezTo>
                  <a:cubicBezTo>
                    <a:pt x="613" y="1053"/>
                    <a:pt x="613" y="1053"/>
                    <a:pt x="613" y="1053"/>
                  </a:cubicBezTo>
                  <a:cubicBezTo>
                    <a:pt x="1428" y="1053"/>
                    <a:pt x="1428" y="1053"/>
                    <a:pt x="1428" y="1053"/>
                  </a:cubicBezTo>
                  <a:cubicBezTo>
                    <a:pt x="1428" y="1467"/>
                    <a:pt x="1428" y="1467"/>
                    <a:pt x="1428" y="1467"/>
                  </a:cubicBezTo>
                  <a:cubicBezTo>
                    <a:pt x="1428" y="1467"/>
                    <a:pt x="1402" y="1335"/>
                    <a:pt x="1205" y="1335"/>
                  </a:cubicBezTo>
                  <a:cubicBezTo>
                    <a:pt x="613" y="1335"/>
                    <a:pt x="613" y="1335"/>
                    <a:pt x="613" y="1335"/>
                  </a:cubicBezTo>
                  <a:cubicBezTo>
                    <a:pt x="613" y="2401"/>
                    <a:pt x="613" y="2401"/>
                    <a:pt x="613" y="2401"/>
                  </a:cubicBezTo>
                  <a:cubicBezTo>
                    <a:pt x="613" y="2558"/>
                    <a:pt x="784" y="2651"/>
                    <a:pt x="784" y="2651"/>
                  </a:cubicBezTo>
                  <a:cubicBezTo>
                    <a:pt x="11" y="2651"/>
                    <a:pt x="11" y="2651"/>
                    <a:pt x="11" y="2651"/>
                  </a:cubicBezTo>
                  <a:cubicBezTo>
                    <a:pt x="11" y="2651"/>
                    <a:pt x="173" y="2569"/>
                    <a:pt x="173" y="2401"/>
                  </a:cubicBezTo>
                  <a:cubicBezTo>
                    <a:pt x="173" y="278"/>
                    <a:pt x="173" y="278"/>
                    <a:pt x="173" y="278"/>
                  </a:cubicBezTo>
                  <a:cubicBezTo>
                    <a:pt x="173" y="9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latin typeface="Fujitsu Sans" panose="020B0404060202020204" pitchFamily="34" charset="0"/>
              </a:endParaRPr>
            </a:p>
          </p:txBody>
        </p:sp>
        <p:sp>
          <p:nvSpPr>
            <p:cNvPr id="82" name="Freeform 70"/>
            <p:cNvSpPr>
              <a:spLocks/>
            </p:cNvSpPr>
            <p:nvPr userDrawn="1"/>
          </p:nvSpPr>
          <p:spPr bwMode="gray">
            <a:xfrm>
              <a:off x="8304213" y="401638"/>
              <a:ext cx="80963" cy="282575"/>
            </a:xfrm>
            <a:custGeom>
              <a:avLst/>
              <a:gdLst/>
              <a:ahLst/>
              <a:cxnLst>
                <a:cxn ang="0">
                  <a:pos x="246" y="0"/>
                </a:cxn>
                <a:cxn ang="0">
                  <a:pos x="1072" y="0"/>
                </a:cxn>
                <a:cxn ang="0">
                  <a:pos x="887" y="230"/>
                </a:cxn>
                <a:cxn ang="0">
                  <a:pos x="887" y="2717"/>
                </a:cxn>
                <a:cxn ang="0">
                  <a:pos x="0" y="3693"/>
                </a:cxn>
                <a:cxn ang="0">
                  <a:pos x="423" y="2717"/>
                </a:cxn>
                <a:cxn ang="0">
                  <a:pos x="423" y="230"/>
                </a:cxn>
                <a:cxn ang="0">
                  <a:pos x="246" y="0"/>
                </a:cxn>
              </a:cxnLst>
              <a:rect l="0" t="0" r="r" b="b"/>
              <a:pathLst>
                <a:path w="1072" h="3696">
                  <a:moveTo>
                    <a:pt x="246" y="0"/>
                  </a:moveTo>
                  <a:cubicBezTo>
                    <a:pt x="1072" y="0"/>
                    <a:pt x="1072" y="0"/>
                    <a:pt x="1072" y="0"/>
                  </a:cubicBezTo>
                  <a:cubicBezTo>
                    <a:pt x="1072" y="0"/>
                    <a:pt x="887" y="87"/>
                    <a:pt x="887" y="230"/>
                  </a:cubicBezTo>
                  <a:cubicBezTo>
                    <a:pt x="887" y="2717"/>
                    <a:pt x="887" y="2717"/>
                    <a:pt x="887" y="2717"/>
                  </a:cubicBezTo>
                  <a:cubicBezTo>
                    <a:pt x="887" y="3558"/>
                    <a:pt x="44" y="3696"/>
                    <a:pt x="0" y="3693"/>
                  </a:cubicBezTo>
                  <a:cubicBezTo>
                    <a:pt x="72" y="3647"/>
                    <a:pt x="422" y="3349"/>
                    <a:pt x="423" y="2717"/>
                  </a:cubicBezTo>
                  <a:cubicBezTo>
                    <a:pt x="423" y="230"/>
                    <a:pt x="423" y="230"/>
                    <a:pt x="423" y="230"/>
                  </a:cubicBezTo>
                  <a:cubicBezTo>
                    <a:pt x="424" y="96"/>
                    <a:pt x="246" y="0"/>
                    <a:pt x="246"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latin typeface="Fujitsu Sans" panose="020B0404060202020204" pitchFamily="34" charset="0"/>
              </a:endParaRPr>
            </a:p>
          </p:txBody>
        </p:sp>
        <p:sp>
          <p:nvSpPr>
            <p:cNvPr id="83" name="Freeform 71"/>
            <p:cNvSpPr>
              <a:spLocks/>
            </p:cNvSpPr>
            <p:nvPr userDrawn="1"/>
          </p:nvSpPr>
          <p:spPr bwMode="gray">
            <a:xfrm>
              <a:off x="8394700" y="401638"/>
              <a:ext cx="63500" cy="201613"/>
            </a:xfrm>
            <a:custGeom>
              <a:avLst/>
              <a:gdLst/>
              <a:ahLst/>
              <a:cxnLst>
                <a:cxn ang="0">
                  <a:pos x="0" y="0"/>
                </a:cxn>
                <a:cxn ang="0">
                  <a:pos x="828" y="0"/>
                </a:cxn>
                <a:cxn ang="0">
                  <a:pos x="645" y="235"/>
                </a:cxn>
                <a:cxn ang="0">
                  <a:pos x="645" y="2401"/>
                </a:cxn>
                <a:cxn ang="0">
                  <a:pos x="828" y="2653"/>
                </a:cxn>
                <a:cxn ang="0">
                  <a:pos x="0" y="2653"/>
                </a:cxn>
                <a:cxn ang="0">
                  <a:pos x="184" y="2401"/>
                </a:cxn>
                <a:cxn ang="0">
                  <a:pos x="184" y="235"/>
                </a:cxn>
                <a:cxn ang="0">
                  <a:pos x="0" y="0"/>
                </a:cxn>
              </a:cxnLst>
              <a:rect l="0" t="0" r="r" b="b"/>
              <a:pathLst>
                <a:path w="828" h="2653">
                  <a:moveTo>
                    <a:pt x="0" y="0"/>
                  </a:moveTo>
                  <a:cubicBezTo>
                    <a:pt x="828" y="0"/>
                    <a:pt x="828" y="0"/>
                    <a:pt x="828" y="0"/>
                  </a:cubicBezTo>
                  <a:cubicBezTo>
                    <a:pt x="828" y="0"/>
                    <a:pt x="645" y="89"/>
                    <a:pt x="645" y="235"/>
                  </a:cubicBezTo>
                  <a:cubicBezTo>
                    <a:pt x="645" y="2401"/>
                    <a:pt x="645" y="2401"/>
                    <a:pt x="645" y="2401"/>
                  </a:cubicBezTo>
                  <a:cubicBezTo>
                    <a:pt x="645" y="2556"/>
                    <a:pt x="828" y="2653"/>
                    <a:pt x="828" y="2653"/>
                  </a:cubicBezTo>
                  <a:cubicBezTo>
                    <a:pt x="0" y="2653"/>
                    <a:pt x="0" y="2653"/>
                    <a:pt x="0" y="2653"/>
                  </a:cubicBezTo>
                  <a:cubicBezTo>
                    <a:pt x="0" y="2653"/>
                    <a:pt x="184" y="2557"/>
                    <a:pt x="184" y="2401"/>
                  </a:cubicBezTo>
                  <a:cubicBezTo>
                    <a:pt x="184" y="235"/>
                    <a:pt x="184" y="235"/>
                    <a:pt x="184" y="235"/>
                  </a:cubicBezTo>
                  <a:cubicBezTo>
                    <a:pt x="184" y="89"/>
                    <a:pt x="0" y="0"/>
                    <a:pt x="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latin typeface="Fujitsu Sans" panose="020B0404060202020204" pitchFamily="34" charset="0"/>
              </a:endParaRPr>
            </a:p>
          </p:txBody>
        </p:sp>
        <p:sp>
          <p:nvSpPr>
            <p:cNvPr id="84" name="Freeform 72"/>
            <p:cNvSpPr>
              <a:spLocks/>
            </p:cNvSpPr>
            <p:nvPr userDrawn="1"/>
          </p:nvSpPr>
          <p:spPr bwMode="gray">
            <a:xfrm>
              <a:off x="8458200" y="401638"/>
              <a:ext cx="150813" cy="201613"/>
            </a:xfrm>
            <a:custGeom>
              <a:avLst/>
              <a:gdLst/>
              <a:ahLst/>
              <a:cxnLst>
                <a:cxn ang="0">
                  <a:pos x="161" y="0"/>
                </a:cxn>
                <a:cxn ang="0">
                  <a:pos x="1984" y="0"/>
                </a:cxn>
                <a:cxn ang="0">
                  <a:pos x="1829" y="482"/>
                </a:cxn>
                <a:cxn ang="0">
                  <a:pos x="1607" y="279"/>
                </a:cxn>
                <a:cxn ang="0">
                  <a:pos x="1229" y="279"/>
                </a:cxn>
                <a:cxn ang="0">
                  <a:pos x="1229" y="2401"/>
                </a:cxn>
                <a:cxn ang="0">
                  <a:pos x="1407" y="2651"/>
                </a:cxn>
                <a:cxn ang="0">
                  <a:pos x="595" y="2651"/>
                </a:cxn>
                <a:cxn ang="0">
                  <a:pos x="771" y="2401"/>
                </a:cxn>
                <a:cxn ang="0">
                  <a:pos x="771" y="279"/>
                </a:cxn>
                <a:cxn ang="0">
                  <a:pos x="315" y="279"/>
                </a:cxn>
                <a:cxn ang="0">
                  <a:pos x="0" y="522"/>
                </a:cxn>
                <a:cxn ang="0">
                  <a:pos x="161" y="0"/>
                </a:cxn>
              </a:cxnLst>
              <a:rect l="0" t="0" r="r" b="b"/>
              <a:pathLst>
                <a:path w="1984" h="2651">
                  <a:moveTo>
                    <a:pt x="161" y="0"/>
                  </a:moveTo>
                  <a:cubicBezTo>
                    <a:pt x="1984" y="0"/>
                    <a:pt x="1984" y="0"/>
                    <a:pt x="1984" y="0"/>
                  </a:cubicBezTo>
                  <a:cubicBezTo>
                    <a:pt x="1829" y="482"/>
                    <a:pt x="1829" y="482"/>
                    <a:pt x="1829" y="482"/>
                  </a:cubicBezTo>
                  <a:cubicBezTo>
                    <a:pt x="1829" y="482"/>
                    <a:pt x="1783" y="279"/>
                    <a:pt x="1607" y="279"/>
                  </a:cubicBezTo>
                  <a:cubicBezTo>
                    <a:pt x="1229" y="279"/>
                    <a:pt x="1229" y="279"/>
                    <a:pt x="1229" y="279"/>
                  </a:cubicBezTo>
                  <a:cubicBezTo>
                    <a:pt x="1229" y="2401"/>
                    <a:pt x="1229" y="2401"/>
                    <a:pt x="1229" y="2401"/>
                  </a:cubicBezTo>
                  <a:cubicBezTo>
                    <a:pt x="1229" y="2535"/>
                    <a:pt x="1407" y="2651"/>
                    <a:pt x="1407" y="2651"/>
                  </a:cubicBezTo>
                  <a:cubicBezTo>
                    <a:pt x="595" y="2651"/>
                    <a:pt x="595" y="2651"/>
                    <a:pt x="595" y="2651"/>
                  </a:cubicBezTo>
                  <a:cubicBezTo>
                    <a:pt x="595" y="2651"/>
                    <a:pt x="771" y="2547"/>
                    <a:pt x="771" y="2401"/>
                  </a:cubicBezTo>
                  <a:cubicBezTo>
                    <a:pt x="771" y="279"/>
                    <a:pt x="771" y="279"/>
                    <a:pt x="771" y="279"/>
                  </a:cubicBezTo>
                  <a:cubicBezTo>
                    <a:pt x="315" y="279"/>
                    <a:pt x="315" y="279"/>
                    <a:pt x="315" y="279"/>
                  </a:cubicBezTo>
                  <a:cubicBezTo>
                    <a:pt x="185" y="280"/>
                    <a:pt x="0" y="522"/>
                    <a:pt x="0" y="522"/>
                  </a:cubicBezTo>
                  <a:lnTo>
                    <a:pt x="161" y="0"/>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latin typeface="Fujitsu Sans" panose="020B0404060202020204" pitchFamily="34" charset="0"/>
              </a:endParaRPr>
            </a:p>
          </p:txBody>
        </p:sp>
        <p:sp>
          <p:nvSpPr>
            <p:cNvPr id="85" name="Freeform 73"/>
            <p:cNvSpPr>
              <a:spLocks/>
            </p:cNvSpPr>
            <p:nvPr userDrawn="1"/>
          </p:nvSpPr>
          <p:spPr bwMode="gray">
            <a:xfrm>
              <a:off x="8732838" y="401638"/>
              <a:ext cx="169863" cy="204788"/>
            </a:xfrm>
            <a:custGeom>
              <a:avLst/>
              <a:gdLst/>
              <a:ahLst/>
              <a:cxnLst>
                <a:cxn ang="0">
                  <a:pos x="1420" y="0"/>
                </a:cxn>
                <a:cxn ang="0">
                  <a:pos x="2219" y="0"/>
                </a:cxn>
                <a:cxn ang="0">
                  <a:pos x="2048" y="234"/>
                </a:cxn>
                <a:cxn ang="0">
                  <a:pos x="2048" y="1840"/>
                </a:cxn>
                <a:cxn ang="0">
                  <a:pos x="1131" y="2693"/>
                </a:cxn>
                <a:cxn ang="0">
                  <a:pos x="176" y="1840"/>
                </a:cxn>
                <a:cxn ang="0">
                  <a:pos x="176" y="234"/>
                </a:cxn>
                <a:cxn ang="0">
                  <a:pos x="0" y="0"/>
                </a:cxn>
                <a:cxn ang="0">
                  <a:pos x="821" y="0"/>
                </a:cxn>
                <a:cxn ang="0">
                  <a:pos x="638" y="234"/>
                </a:cxn>
                <a:cxn ang="0">
                  <a:pos x="638" y="1840"/>
                </a:cxn>
                <a:cxn ang="0">
                  <a:pos x="1131" y="2406"/>
                </a:cxn>
                <a:cxn ang="0">
                  <a:pos x="1601" y="1840"/>
                </a:cxn>
                <a:cxn ang="0">
                  <a:pos x="1601" y="234"/>
                </a:cxn>
                <a:cxn ang="0">
                  <a:pos x="1420" y="0"/>
                </a:cxn>
              </a:cxnLst>
              <a:rect l="0" t="0" r="r" b="b"/>
              <a:pathLst>
                <a:path w="2219" h="2693">
                  <a:moveTo>
                    <a:pt x="1420" y="0"/>
                  </a:moveTo>
                  <a:cubicBezTo>
                    <a:pt x="2219" y="0"/>
                    <a:pt x="2219" y="0"/>
                    <a:pt x="2219" y="0"/>
                  </a:cubicBezTo>
                  <a:cubicBezTo>
                    <a:pt x="2219" y="0"/>
                    <a:pt x="2048" y="91"/>
                    <a:pt x="2048" y="234"/>
                  </a:cubicBezTo>
                  <a:cubicBezTo>
                    <a:pt x="2048" y="1840"/>
                    <a:pt x="2048" y="1840"/>
                    <a:pt x="2048" y="1840"/>
                  </a:cubicBezTo>
                  <a:cubicBezTo>
                    <a:pt x="2047" y="2492"/>
                    <a:pt x="1506" y="2693"/>
                    <a:pt x="1131" y="2693"/>
                  </a:cubicBezTo>
                  <a:cubicBezTo>
                    <a:pt x="759" y="2693"/>
                    <a:pt x="175" y="2490"/>
                    <a:pt x="176" y="1840"/>
                  </a:cubicBezTo>
                  <a:cubicBezTo>
                    <a:pt x="176" y="234"/>
                    <a:pt x="176" y="234"/>
                    <a:pt x="176" y="234"/>
                  </a:cubicBezTo>
                  <a:cubicBezTo>
                    <a:pt x="176" y="91"/>
                    <a:pt x="0" y="0"/>
                    <a:pt x="0" y="0"/>
                  </a:cubicBezTo>
                  <a:cubicBezTo>
                    <a:pt x="821" y="0"/>
                    <a:pt x="821" y="0"/>
                    <a:pt x="821" y="0"/>
                  </a:cubicBezTo>
                  <a:cubicBezTo>
                    <a:pt x="821" y="0"/>
                    <a:pt x="638" y="88"/>
                    <a:pt x="638" y="234"/>
                  </a:cubicBezTo>
                  <a:cubicBezTo>
                    <a:pt x="638" y="1840"/>
                    <a:pt x="638" y="1840"/>
                    <a:pt x="638" y="1840"/>
                  </a:cubicBezTo>
                  <a:cubicBezTo>
                    <a:pt x="638" y="2182"/>
                    <a:pt x="865" y="2406"/>
                    <a:pt x="1131" y="2406"/>
                  </a:cubicBezTo>
                  <a:cubicBezTo>
                    <a:pt x="1397" y="2406"/>
                    <a:pt x="1600" y="2173"/>
                    <a:pt x="1601" y="1840"/>
                  </a:cubicBezTo>
                  <a:cubicBezTo>
                    <a:pt x="1601" y="234"/>
                    <a:pt x="1601" y="234"/>
                    <a:pt x="1601" y="234"/>
                  </a:cubicBezTo>
                  <a:cubicBezTo>
                    <a:pt x="1601" y="91"/>
                    <a:pt x="1420" y="0"/>
                    <a:pt x="1420"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latin typeface="Fujitsu Sans" panose="020B0404060202020204" pitchFamily="34" charset="0"/>
              </a:endParaRPr>
            </a:p>
          </p:txBody>
        </p:sp>
        <p:sp>
          <p:nvSpPr>
            <p:cNvPr id="86" name="Freeform 74"/>
            <p:cNvSpPr>
              <a:spLocks/>
            </p:cNvSpPr>
            <p:nvPr userDrawn="1"/>
          </p:nvSpPr>
          <p:spPr bwMode="gray">
            <a:xfrm>
              <a:off x="8140700" y="401638"/>
              <a:ext cx="169863" cy="206375"/>
            </a:xfrm>
            <a:custGeom>
              <a:avLst/>
              <a:gdLst/>
              <a:ahLst/>
              <a:cxnLst>
                <a:cxn ang="0">
                  <a:pos x="1427" y="0"/>
                </a:cxn>
                <a:cxn ang="0">
                  <a:pos x="2240" y="0"/>
                </a:cxn>
                <a:cxn ang="0">
                  <a:pos x="2068" y="237"/>
                </a:cxn>
                <a:cxn ang="0">
                  <a:pos x="2067" y="1838"/>
                </a:cxn>
                <a:cxn ang="0">
                  <a:pos x="1122" y="2700"/>
                </a:cxn>
                <a:cxn ang="0">
                  <a:pos x="166" y="1838"/>
                </a:cxn>
                <a:cxn ang="0">
                  <a:pos x="166" y="237"/>
                </a:cxn>
                <a:cxn ang="0">
                  <a:pos x="0" y="0"/>
                </a:cxn>
                <a:cxn ang="0">
                  <a:pos x="821" y="0"/>
                </a:cxn>
                <a:cxn ang="0">
                  <a:pos x="631" y="237"/>
                </a:cxn>
                <a:cxn ang="0">
                  <a:pos x="630" y="1838"/>
                </a:cxn>
                <a:cxn ang="0">
                  <a:pos x="1122" y="2413"/>
                </a:cxn>
                <a:cxn ang="0">
                  <a:pos x="1602" y="1838"/>
                </a:cxn>
                <a:cxn ang="0">
                  <a:pos x="1603" y="237"/>
                </a:cxn>
                <a:cxn ang="0">
                  <a:pos x="1427" y="0"/>
                </a:cxn>
              </a:cxnLst>
              <a:rect l="0" t="0" r="r" b="b"/>
              <a:pathLst>
                <a:path w="2240" h="2700">
                  <a:moveTo>
                    <a:pt x="1427" y="0"/>
                  </a:moveTo>
                  <a:cubicBezTo>
                    <a:pt x="2240" y="0"/>
                    <a:pt x="2240" y="0"/>
                    <a:pt x="2240" y="0"/>
                  </a:cubicBezTo>
                  <a:cubicBezTo>
                    <a:pt x="2240" y="0"/>
                    <a:pt x="2068" y="95"/>
                    <a:pt x="2068" y="237"/>
                  </a:cubicBezTo>
                  <a:cubicBezTo>
                    <a:pt x="2068" y="238"/>
                    <a:pt x="2067" y="1838"/>
                    <a:pt x="2067" y="1838"/>
                  </a:cubicBezTo>
                  <a:cubicBezTo>
                    <a:pt x="2067" y="2494"/>
                    <a:pt x="1501" y="2700"/>
                    <a:pt x="1122" y="2700"/>
                  </a:cubicBezTo>
                  <a:cubicBezTo>
                    <a:pt x="750" y="2700"/>
                    <a:pt x="166" y="2491"/>
                    <a:pt x="166" y="1838"/>
                  </a:cubicBezTo>
                  <a:cubicBezTo>
                    <a:pt x="166" y="237"/>
                    <a:pt x="166" y="237"/>
                    <a:pt x="166" y="237"/>
                  </a:cubicBezTo>
                  <a:cubicBezTo>
                    <a:pt x="166" y="94"/>
                    <a:pt x="0" y="0"/>
                    <a:pt x="0" y="0"/>
                  </a:cubicBezTo>
                  <a:cubicBezTo>
                    <a:pt x="821" y="0"/>
                    <a:pt x="821" y="0"/>
                    <a:pt x="821" y="0"/>
                  </a:cubicBezTo>
                  <a:cubicBezTo>
                    <a:pt x="821" y="0"/>
                    <a:pt x="631" y="94"/>
                    <a:pt x="631" y="237"/>
                  </a:cubicBezTo>
                  <a:cubicBezTo>
                    <a:pt x="630" y="1838"/>
                    <a:pt x="630" y="1838"/>
                    <a:pt x="630" y="1838"/>
                  </a:cubicBezTo>
                  <a:cubicBezTo>
                    <a:pt x="630" y="2178"/>
                    <a:pt x="856" y="2412"/>
                    <a:pt x="1122" y="2413"/>
                  </a:cubicBezTo>
                  <a:cubicBezTo>
                    <a:pt x="1388" y="2414"/>
                    <a:pt x="1602" y="2174"/>
                    <a:pt x="1602" y="1838"/>
                  </a:cubicBezTo>
                  <a:cubicBezTo>
                    <a:pt x="1603" y="237"/>
                    <a:pt x="1603" y="237"/>
                    <a:pt x="1603" y="237"/>
                  </a:cubicBezTo>
                  <a:cubicBezTo>
                    <a:pt x="1603" y="94"/>
                    <a:pt x="1427" y="0"/>
                    <a:pt x="1427" y="0"/>
                  </a:cubicBez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latin typeface="Fujitsu Sans" panose="020B0404060202020204" pitchFamily="34" charset="0"/>
              </a:endParaRPr>
            </a:p>
          </p:txBody>
        </p:sp>
        <p:sp>
          <p:nvSpPr>
            <p:cNvPr id="87" name="Freeform 75"/>
            <p:cNvSpPr>
              <a:spLocks/>
            </p:cNvSpPr>
            <p:nvPr userDrawn="1"/>
          </p:nvSpPr>
          <p:spPr bwMode="gray">
            <a:xfrm>
              <a:off x="8602663" y="396875"/>
              <a:ext cx="130175" cy="211138"/>
            </a:xfrm>
            <a:custGeom>
              <a:avLst/>
              <a:gdLst/>
              <a:ahLst/>
              <a:cxnLst>
                <a:cxn ang="0">
                  <a:pos x="1467" y="479"/>
                </a:cxn>
                <a:cxn ang="0">
                  <a:pos x="1019" y="276"/>
                </a:cxn>
                <a:cxn ang="0">
                  <a:pos x="504" y="677"/>
                </a:cxn>
                <a:cxn ang="0">
                  <a:pos x="995" y="1174"/>
                </a:cxn>
                <a:cxn ang="0">
                  <a:pos x="1705" y="1974"/>
                </a:cxn>
                <a:cxn ang="0">
                  <a:pos x="651" y="2755"/>
                </a:cxn>
                <a:cxn ang="0">
                  <a:pos x="155" y="2686"/>
                </a:cxn>
                <a:cxn ang="0">
                  <a:pos x="0" y="2177"/>
                </a:cxn>
                <a:cxn ang="0">
                  <a:pos x="658" y="2466"/>
                </a:cxn>
                <a:cxn ang="0">
                  <a:pos x="1252" y="2030"/>
                </a:cxn>
                <a:cxn ang="0">
                  <a:pos x="46" y="731"/>
                </a:cxn>
                <a:cxn ang="0">
                  <a:pos x="973" y="0"/>
                </a:cxn>
                <a:cxn ang="0">
                  <a:pos x="1467" y="69"/>
                </a:cxn>
                <a:cxn ang="0">
                  <a:pos x="1467" y="479"/>
                </a:cxn>
              </a:cxnLst>
              <a:rect l="0" t="0" r="r" b="b"/>
              <a:pathLst>
                <a:path w="1707" h="2755">
                  <a:moveTo>
                    <a:pt x="1467" y="479"/>
                  </a:moveTo>
                  <a:cubicBezTo>
                    <a:pt x="1467" y="479"/>
                    <a:pt x="1352" y="277"/>
                    <a:pt x="1019" y="276"/>
                  </a:cubicBezTo>
                  <a:cubicBezTo>
                    <a:pt x="686" y="275"/>
                    <a:pt x="505" y="450"/>
                    <a:pt x="504" y="677"/>
                  </a:cubicBezTo>
                  <a:cubicBezTo>
                    <a:pt x="503" y="934"/>
                    <a:pt x="696" y="1031"/>
                    <a:pt x="995" y="1174"/>
                  </a:cubicBezTo>
                  <a:cubicBezTo>
                    <a:pt x="1279" y="1311"/>
                    <a:pt x="1707" y="1499"/>
                    <a:pt x="1705" y="1974"/>
                  </a:cubicBezTo>
                  <a:cubicBezTo>
                    <a:pt x="1704" y="2399"/>
                    <a:pt x="1327" y="2755"/>
                    <a:pt x="651" y="2755"/>
                  </a:cubicBezTo>
                  <a:cubicBezTo>
                    <a:pt x="442" y="2754"/>
                    <a:pt x="155" y="2686"/>
                    <a:pt x="155" y="2686"/>
                  </a:cubicBezTo>
                  <a:cubicBezTo>
                    <a:pt x="0" y="2177"/>
                    <a:pt x="0" y="2177"/>
                    <a:pt x="0" y="2177"/>
                  </a:cubicBezTo>
                  <a:cubicBezTo>
                    <a:pt x="143" y="2316"/>
                    <a:pt x="397" y="2466"/>
                    <a:pt x="658" y="2466"/>
                  </a:cubicBezTo>
                  <a:cubicBezTo>
                    <a:pt x="929" y="2466"/>
                    <a:pt x="1252" y="2298"/>
                    <a:pt x="1252" y="2030"/>
                  </a:cubicBezTo>
                  <a:cubicBezTo>
                    <a:pt x="1252" y="1512"/>
                    <a:pt x="46" y="1598"/>
                    <a:pt x="46" y="731"/>
                  </a:cubicBezTo>
                  <a:cubicBezTo>
                    <a:pt x="46" y="433"/>
                    <a:pt x="254" y="0"/>
                    <a:pt x="973" y="0"/>
                  </a:cubicBezTo>
                  <a:cubicBezTo>
                    <a:pt x="1207" y="0"/>
                    <a:pt x="1467" y="69"/>
                    <a:pt x="1467" y="69"/>
                  </a:cubicBezTo>
                  <a:lnTo>
                    <a:pt x="1467" y="479"/>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de-DE" dirty="0">
                <a:latin typeface="Fujitsu Sans" panose="020B0404060202020204" pitchFamily="34" charset="0"/>
              </a:endParaRPr>
            </a:p>
          </p:txBody>
        </p:sp>
      </p:grpSp>
      <p:sp>
        <p:nvSpPr>
          <p:cNvPr id="19" name="Line 4"/>
          <p:cNvSpPr>
            <a:spLocks noChangeShapeType="1"/>
          </p:cNvSpPr>
          <p:nvPr/>
        </p:nvSpPr>
        <p:spPr bwMode="gray">
          <a:xfrm>
            <a:off x="0" y="4948080"/>
            <a:ext cx="9144000" cy="0"/>
          </a:xfrm>
          <a:prstGeom prst="line">
            <a:avLst/>
          </a:prstGeom>
          <a:noFill/>
          <a:ln w="12700">
            <a:solidFill>
              <a:srgbClr val="87867E"/>
            </a:solidFill>
            <a:round/>
            <a:headEnd/>
            <a:tailEnd/>
          </a:ln>
          <a:effectLst/>
        </p:spPr>
        <p:txBody>
          <a:bodyPr/>
          <a:lstStyle/>
          <a:p>
            <a:endParaRPr lang="en-GB" noProof="0" dirty="0">
              <a:latin typeface="Fujitsu Sans" panose="020B0404060202020204" pitchFamily="34" charset="0"/>
            </a:endParaRPr>
          </a:p>
        </p:txBody>
      </p:sp>
      <p:sp>
        <p:nvSpPr>
          <p:cNvPr id="20" name="Rectangle 21"/>
          <p:cNvSpPr/>
          <p:nvPr userDrawn="1"/>
        </p:nvSpPr>
        <p:spPr bwMode="gray">
          <a:xfrm>
            <a:off x="4928400" y="4935600"/>
            <a:ext cx="3963600" cy="201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r" fontAlgn="base">
              <a:spcBef>
                <a:spcPct val="0"/>
              </a:spcBef>
              <a:spcAft>
                <a:spcPct val="0"/>
              </a:spcAft>
            </a:pPr>
            <a:r>
              <a:rPr lang="en-US" altLang="ja-JP" sz="600" dirty="0" smtClean="0">
                <a:solidFill>
                  <a:srgbClr val="000000"/>
                </a:solidFill>
                <a:latin typeface="Fujitsu Sans" panose="020B0404060202020204" pitchFamily="34" charset="0"/>
                <a:ea typeface="ＭＳ Ｐゴシック" charset="-128"/>
              </a:rPr>
              <a:t>Copyright 2016 FUJITSU</a:t>
            </a:r>
          </a:p>
        </p:txBody>
      </p:sp>
    </p:spTree>
  </p:cSld>
  <p:clrMap bg1="lt1" tx1="dk1" bg2="lt2" tx2="dk2" accent1="accent1" accent2="accent2" accent3="accent3" accent4="accent4" accent5="accent5" accent6="accent6" hlink="hlink" folHlink="folHlink"/>
  <p:sldLayoutIdLst>
    <p:sldLayoutId id="2147483682" r:id="rId1"/>
    <p:sldLayoutId id="2147483660" r:id="rId2"/>
    <p:sldLayoutId id="2147483702" r:id="rId3"/>
    <p:sldLayoutId id="2147483655" r:id="rId4"/>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hf sldNum="0" hdr="0" dt="0"/>
  <p:txStyles>
    <p:titleStyle>
      <a:lvl1pPr algn="l" defTabSz="914400" rtl="0" eaLnBrk="1" latinLnBrk="0" hangingPunct="1">
        <a:lnSpc>
          <a:spcPct val="90000"/>
        </a:lnSpc>
        <a:spcBef>
          <a:spcPct val="0"/>
        </a:spcBef>
        <a:buNone/>
        <a:tabLst>
          <a:tab pos="2871788" algn="l"/>
          <a:tab pos="3676650" algn="l"/>
        </a:tabLst>
        <a:defRPr kumimoji="1" lang="de-DE" altLang="ja-JP" sz="2800" kern="1200" dirty="0" smtClean="0">
          <a:solidFill>
            <a:schemeClr val="tx1"/>
          </a:solidFill>
          <a:latin typeface="Fujitsu Sans" panose="020B0404060202020204" pitchFamily="34" charset="0"/>
          <a:ea typeface="+mj-ea"/>
          <a:cs typeface="+mj-cs"/>
        </a:defRPr>
      </a:lvl1pPr>
    </p:titleStyle>
    <p:bodyStyle>
      <a:lvl1pPr marL="269875" indent="-269875" algn="l" defTabSz="914400" rtl="0" eaLnBrk="1" latinLnBrk="0" hangingPunct="1">
        <a:lnSpc>
          <a:spcPct val="110000"/>
        </a:lnSpc>
        <a:spcBef>
          <a:spcPts val="300"/>
        </a:spcBef>
        <a:spcAft>
          <a:spcPts val="200"/>
        </a:spcAft>
        <a:buClr>
          <a:schemeClr val="accent2"/>
        </a:buClr>
        <a:buFont typeface="Wingdings" pitchFamily="2" charset="2"/>
        <a:buChar char=""/>
        <a:defRPr sz="2200" b="0" kern="1200">
          <a:solidFill>
            <a:schemeClr val="tx1"/>
          </a:solidFill>
          <a:latin typeface="Fujitsu Sans" panose="020B0404060202020204" pitchFamily="34" charset="0"/>
          <a:ea typeface="+mn-ea"/>
          <a:cs typeface="+mn-cs"/>
        </a:defRPr>
      </a:lvl1pPr>
      <a:lvl2pPr marL="539750" indent="-269875" algn="l" defTabSz="914400" rtl="0" eaLnBrk="1" latinLnBrk="0" hangingPunct="1">
        <a:lnSpc>
          <a:spcPct val="110000"/>
        </a:lnSpc>
        <a:spcBef>
          <a:spcPts val="300"/>
        </a:spcBef>
        <a:spcAft>
          <a:spcPts val="200"/>
        </a:spcAft>
        <a:buClr>
          <a:schemeClr val="tx2"/>
        </a:buClr>
        <a:buFont typeface="Wingdings" pitchFamily="2" charset="2"/>
        <a:buChar char=""/>
        <a:defRPr sz="1800" kern="1200">
          <a:solidFill>
            <a:schemeClr val="tx1"/>
          </a:solidFill>
          <a:latin typeface="Fujitsu Sans" panose="020B0404060202020204" pitchFamily="34" charset="0"/>
          <a:ea typeface="+mn-ea"/>
          <a:cs typeface="+mn-cs"/>
        </a:defRPr>
      </a:lvl2pPr>
      <a:lvl3pPr marL="714375" indent="-174625" algn="l" defTabSz="914400" rtl="0" eaLnBrk="1" latinLnBrk="0" hangingPunct="1">
        <a:lnSpc>
          <a:spcPct val="110000"/>
        </a:lnSpc>
        <a:spcBef>
          <a:spcPts val="300"/>
        </a:spcBef>
        <a:spcAft>
          <a:spcPts val="200"/>
        </a:spcAft>
        <a:buClr>
          <a:schemeClr val="tx2"/>
        </a:buClr>
        <a:buFont typeface="Arial" pitchFamily="34" charset="0"/>
        <a:buChar char="•"/>
        <a:tabLst/>
        <a:defRPr sz="1600" kern="1200">
          <a:solidFill>
            <a:schemeClr val="tx1"/>
          </a:solidFill>
          <a:latin typeface="Fujitsu Sans" panose="020B0404060202020204" pitchFamily="34" charset="0"/>
          <a:ea typeface="+mn-ea"/>
          <a:cs typeface="+mn-cs"/>
        </a:defRPr>
      </a:lvl3pPr>
      <a:lvl4pPr marL="896938" indent="-182563" algn="l" defTabSz="896938" rtl="0" eaLnBrk="1" latinLnBrk="0" hangingPunct="1">
        <a:lnSpc>
          <a:spcPct val="110000"/>
        </a:lnSpc>
        <a:spcBef>
          <a:spcPts val="300"/>
        </a:spcBef>
        <a:spcAft>
          <a:spcPts val="200"/>
        </a:spcAft>
        <a:buClr>
          <a:schemeClr val="tx2"/>
        </a:buClr>
        <a:buFont typeface="Arial" pitchFamily="34" charset="0"/>
        <a:buChar char="•"/>
        <a:defRPr sz="1400" kern="1200">
          <a:solidFill>
            <a:schemeClr val="tx1"/>
          </a:solidFill>
          <a:latin typeface="Fujitsu Sans" panose="020B0404060202020204" pitchFamily="34" charset="0"/>
          <a:ea typeface="+mn-ea"/>
          <a:cs typeface="+mn-cs"/>
        </a:defRPr>
      </a:lvl4pPr>
      <a:lvl5pPr marL="1079500" indent="-182563" algn="l" defTabSz="914400" rtl="0" eaLnBrk="1" latinLnBrk="0" hangingPunct="1">
        <a:lnSpc>
          <a:spcPct val="110000"/>
        </a:lnSpc>
        <a:spcBef>
          <a:spcPts val="300"/>
        </a:spcBef>
        <a:spcAft>
          <a:spcPts val="200"/>
        </a:spcAft>
        <a:buClr>
          <a:schemeClr val="tx2"/>
        </a:buClr>
        <a:buFont typeface="Arial" pitchFamily="34" charset="0"/>
        <a:buChar char="•"/>
        <a:defRPr sz="1200" kern="1200">
          <a:solidFill>
            <a:schemeClr val="tx1"/>
          </a:solidFill>
          <a:latin typeface="Fujitsu Sans" panose="020B040406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6" name="Bild 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elplatzhalter 1"/>
          <p:cNvSpPr>
            <a:spLocks noGrp="1"/>
          </p:cNvSpPr>
          <p:nvPr>
            <p:ph type="title"/>
          </p:nvPr>
        </p:nvSpPr>
        <p:spPr bwMode="gray">
          <a:xfrm>
            <a:off x="250825" y="72557"/>
            <a:ext cx="7561264" cy="77095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lgn="l" rtl="0" fontAlgn="base">
              <a:spcBef>
                <a:spcPct val="0"/>
              </a:spcBef>
              <a:spcAft>
                <a:spcPct val="0"/>
              </a:spcAft>
              <a:tabLst>
                <a:tab pos="3676650" algn="l"/>
              </a:tabLst>
            </a:pPr>
            <a:endParaRPr lang="en-US" noProof="0" dirty="0"/>
          </a:p>
        </p:txBody>
      </p:sp>
      <p:sp>
        <p:nvSpPr>
          <p:cNvPr id="7" name="VCT_Marker_ID_7" hidden="1"/>
          <p:cNvSpPr/>
          <p:nvPr>
            <p:custDataLst>
              <p:tags r:id="rId9"/>
            </p:custDataLst>
          </p:nvPr>
        </p:nvSpPr>
        <p:spPr>
          <a:xfrm>
            <a:off x="1270000" y="95250"/>
            <a:ext cx="127000" cy="95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nvSpPr>
        <p:spPr bwMode="gray">
          <a:xfrm>
            <a:off x="4302000" y="4937125"/>
            <a:ext cx="540000" cy="201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ctr" fontAlgn="base">
              <a:spcBef>
                <a:spcPct val="0"/>
              </a:spcBef>
              <a:spcAft>
                <a:spcPct val="0"/>
              </a:spcAft>
            </a:pPr>
            <a:fld id="{AC746033-9F45-4508-8446-72AA2BBAAD2A}" type="slidenum">
              <a:rPr lang="en-US" altLang="ja-JP" sz="800" smtClean="0">
                <a:solidFill>
                  <a:srgbClr val="000000"/>
                </a:solidFill>
                <a:ea typeface="ＭＳ Ｐゴシック" charset="-128"/>
              </a:rPr>
              <a:pPr algn="ctr" fontAlgn="base">
                <a:spcBef>
                  <a:spcPct val="0"/>
                </a:spcBef>
                <a:spcAft>
                  <a:spcPct val="0"/>
                </a:spcAft>
              </a:pPr>
              <a:t>‹#›</a:t>
            </a:fld>
            <a:endParaRPr lang="en-US" altLang="ja-JP" sz="800" dirty="0" smtClean="0">
              <a:solidFill>
                <a:srgbClr val="000000"/>
              </a:solidFill>
              <a:ea typeface="ＭＳ Ｐゴシック" charset="-128"/>
            </a:endParaRPr>
          </a:p>
        </p:txBody>
      </p:sp>
      <p:sp>
        <p:nvSpPr>
          <p:cNvPr id="40" name="Text Placeholder 39"/>
          <p:cNvSpPr>
            <a:spLocks noGrp="1"/>
          </p:cNvSpPr>
          <p:nvPr>
            <p:ph type="body" idx="1"/>
            <p:custDataLst>
              <p:tags r:id="rId10"/>
            </p:custDataLst>
          </p:nvPr>
        </p:nvSpPr>
        <p:spPr bwMode="gray">
          <a:xfrm>
            <a:off x="250825" y="987425"/>
            <a:ext cx="8642350" cy="3816350"/>
          </a:xfrm>
          <a:prstGeom prst="rect">
            <a:avLst/>
          </a:prstGeom>
        </p:spPr>
        <p:txBody>
          <a:bodyPr vert="horz" lIns="0" tIns="0" rIns="0" bIns="0" rtlCol="0">
            <a:noAutofit/>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en-US" noProof="0"/>
          </a:p>
        </p:txBody>
      </p:sp>
      <p:sp>
        <p:nvSpPr>
          <p:cNvPr id="19" name="Line 4"/>
          <p:cNvSpPr>
            <a:spLocks noChangeShapeType="1"/>
          </p:cNvSpPr>
          <p:nvPr/>
        </p:nvSpPr>
        <p:spPr bwMode="gray">
          <a:xfrm>
            <a:off x="0" y="4948080"/>
            <a:ext cx="9144000" cy="0"/>
          </a:xfrm>
          <a:prstGeom prst="line">
            <a:avLst/>
          </a:prstGeom>
          <a:noFill/>
          <a:ln w="12700">
            <a:solidFill>
              <a:srgbClr val="87867E"/>
            </a:solidFill>
            <a:round/>
            <a:headEnd/>
            <a:tailEnd/>
          </a:ln>
          <a:effectLst/>
        </p:spPr>
        <p:txBody>
          <a:bodyPr/>
          <a:lstStyle/>
          <a:p>
            <a:endParaRPr lang="en-GB" dirty="0">
              <a:solidFill>
                <a:srgbClr val="000000"/>
              </a:solidFill>
            </a:endParaRPr>
          </a:p>
        </p:txBody>
      </p:sp>
      <p:sp>
        <p:nvSpPr>
          <p:cNvPr id="11" name="Rectangle 21"/>
          <p:cNvSpPr/>
          <p:nvPr/>
        </p:nvSpPr>
        <p:spPr bwMode="gray">
          <a:xfrm>
            <a:off x="4928400" y="4935600"/>
            <a:ext cx="3963600" cy="2016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algn="r" fontAlgn="base">
              <a:spcBef>
                <a:spcPct val="0"/>
              </a:spcBef>
              <a:spcAft>
                <a:spcPct val="0"/>
              </a:spcAft>
            </a:pPr>
            <a:r>
              <a:rPr lang="en-US" altLang="ja-JP" sz="600" dirty="0" smtClean="0">
                <a:solidFill>
                  <a:srgbClr val="000000"/>
                </a:solidFill>
                <a:latin typeface="Fujitsu Sans" panose="020B0404060202020204" pitchFamily="34" charset="0"/>
                <a:ea typeface="ＭＳ Ｐゴシック" charset="-128"/>
              </a:rPr>
              <a:t>Copyright 2016 FUJITSU</a:t>
            </a:r>
          </a:p>
        </p:txBody>
      </p:sp>
      <p:pic>
        <p:nvPicPr>
          <p:cNvPr id="13" name="Picture 3" descr="Fujitsu_Logo"/>
          <p:cNvPicPr>
            <a:picLocks noChangeAspect="1" noChangeArrowheads="1"/>
          </p:cNvPicPr>
          <p:nvPr userDrawn="1"/>
        </p:nvPicPr>
        <p:blipFill>
          <a:blip r:embed="rId12" cstate="print">
            <a:extLst>
              <a:ext uri="{28A0092B-C50C-407E-A947-70E740481C1C}">
                <a14:useLocalDpi xmlns:a14="http://schemas.microsoft.com/office/drawing/2010/main"/>
              </a:ext>
            </a:extLst>
          </a:blip>
          <a:srcRect/>
          <a:stretch>
            <a:fillRect/>
          </a:stretch>
        </p:blipFill>
        <p:spPr bwMode="auto">
          <a:xfrm>
            <a:off x="7664790" y="243040"/>
            <a:ext cx="1252195" cy="499082"/>
          </a:xfrm>
          <a:prstGeom prst="rect">
            <a:avLst/>
          </a:prstGeom>
          <a:noFill/>
        </p:spPr>
      </p:pic>
    </p:spTree>
    <p:extLst>
      <p:ext uri="{BB962C8B-B14F-4D97-AF65-F5344CB8AC3E}">
        <p14:creationId xmlns:p14="http://schemas.microsoft.com/office/powerpoint/2010/main" val="209552264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701" r:id="rId7"/>
  </p:sldLayoutIdLst>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tabLst>
          <a:tab pos="2871788" algn="l"/>
          <a:tab pos="3676650" algn="l"/>
        </a:tabLst>
        <a:defRPr kumimoji="1" lang="de-DE" altLang="ja-JP" sz="2800" kern="1200" dirty="0" smtClean="0">
          <a:solidFill>
            <a:schemeClr val="tx1"/>
          </a:solidFill>
          <a:latin typeface="Fujitsu Sans"/>
          <a:ea typeface="+mj-ea"/>
          <a:cs typeface="Fujitsu Sans"/>
        </a:defRPr>
      </a:lvl1pPr>
    </p:titleStyle>
    <p:bodyStyle>
      <a:lvl1pPr marL="269875" indent="-269875" algn="l" defTabSz="914400" rtl="0" eaLnBrk="1" latinLnBrk="0" hangingPunct="1">
        <a:lnSpc>
          <a:spcPct val="110000"/>
        </a:lnSpc>
        <a:spcBef>
          <a:spcPts val="300"/>
        </a:spcBef>
        <a:spcAft>
          <a:spcPts val="200"/>
        </a:spcAft>
        <a:buClr>
          <a:schemeClr val="accent2"/>
        </a:buClr>
        <a:buFont typeface="Wingdings" pitchFamily="2" charset="2"/>
        <a:buChar char=""/>
        <a:defRPr sz="2200" b="0" kern="1200">
          <a:solidFill>
            <a:schemeClr val="tx1"/>
          </a:solidFill>
          <a:latin typeface="Fujitsu Sans"/>
          <a:ea typeface="+mn-ea"/>
          <a:cs typeface="Fujitsu Sans"/>
        </a:defRPr>
      </a:lvl1pPr>
      <a:lvl2pPr marL="539750" indent="-269875" algn="l" defTabSz="914400" rtl="0" eaLnBrk="1" latinLnBrk="0" hangingPunct="1">
        <a:lnSpc>
          <a:spcPct val="110000"/>
        </a:lnSpc>
        <a:spcBef>
          <a:spcPts val="300"/>
        </a:spcBef>
        <a:spcAft>
          <a:spcPts val="200"/>
        </a:spcAft>
        <a:buClr>
          <a:schemeClr val="tx2"/>
        </a:buClr>
        <a:buFont typeface="Wingdings" pitchFamily="2" charset="2"/>
        <a:buChar char=""/>
        <a:defRPr sz="1800" kern="1200">
          <a:solidFill>
            <a:schemeClr val="tx1"/>
          </a:solidFill>
          <a:latin typeface="Fujitsu Sans"/>
          <a:ea typeface="+mn-ea"/>
          <a:cs typeface="Fujitsu Sans"/>
        </a:defRPr>
      </a:lvl2pPr>
      <a:lvl3pPr marL="714375" indent="-174625" algn="l" defTabSz="914400" rtl="0" eaLnBrk="1" latinLnBrk="0" hangingPunct="1">
        <a:lnSpc>
          <a:spcPct val="110000"/>
        </a:lnSpc>
        <a:spcBef>
          <a:spcPts val="300"/>
        </a:spcBef>
        <a:spcAft>
          <a:spcPts val="200"/>
        </a:spcAft>
        <a:buClr>
          <a:schemeClr val="tx2"/>
        </a:buClr>
        <a:buFont typeface="Arial" pitchFamily="34" charset="0"/>
        <a:buChar char="•"/>
        <a:tabLst/>
        <a:defRPr sz="1600" kern="1200">
          <a:solidFill>
            <a:schemeClr val="tx1"/>
          </a:solidFill>
          <a:latin typeface="Fujitsu Sans"/>
          <a:ea typeface="+mn-ea"/>
          <a:cs typeface="Fujitsu Sans"/>
        </a:defRPr>
      </a:lvl3pPr>
      <a:lvl4pPr marL="896938" indent="-182563" algn="l" defTabSz="896938" rtl="0" eaLnBrk="1" latinLnBrk="0" hangingPunct="1">
        <a:lnSpc>
          <a:spcPct val="110000"/>
        </a:lnSpc>
        <a:spcBef>
          <a:spcPts val="300"/>
        </a:spcBef>
        <a:spcAft>
          <a:spcPts val="200"/>
        </a:spcAft>
        <a:buClr>
          <a:schemeClr val="tx2"/>
        </a:buClr>
        <a:buFont typeface="Arial" pitchFamily="34" charset="0"/>
        <a:buChar char="•"/>
        <a:defRPr sz="1400" kern="1200">
          <a:solidFill>
            <a:schemeClr val="tx1"/>
          </a:solidFill>
          <a:latin typeface="Fujitsu Sans"/>
          <a:ea typeface="+mn-ea"/>
          <a:cs typeface="Fujitsu Sans"/>
        </a:defRPr>
      </a:lvl4pPr>
      <a:lvl5pPr marL="1079500" indent="-182563" algn="l" defTabSz="914400" rtl="0" eaLnBrk="1" latinLnBrk="0" hangingPunct="1">
        <a:lnSpc>
          <a:spcPct val="110000"/>
        </a:lnSpc>
        <a:spcBef>
          <a:spcPts val="300"/>
        </a:spcBef>
        <a:spcAft>
          <a:spcPts val="200"/>
        </a:spcAft>
        <a:buClr>
          <a:schemeClr val="tx2"/>
        </a:buClr>
        <a:buFont typeface="Arial" pitchFamily="34" charset="0"/>
        <a:buChar char="•"/>
        <a:defRPr sz="1200" kern="1200">
          <a:solidFill>
            <a:schemeClr val="tx1"/>
          </a:solidFill>
          <a:latin typeface="Fujitsu Sans"/>
          <a:ea typeface="+mn-ea"/>
          <a:cs typeface="Fujitsu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12" Type="http://schemas.openxmlformats.org/officeDocument/2006/relationships/image" Target="../media/image32.emf"/><Relationship Id="rId2" Type="http://schemas.openxmlformats.org/officeDocument/2006/relationships/image" Target="../media/image22.emf"/><Relationship Id="rId1" Type="http://schemas.openxmlformats.org/officeDocument/2006/relationships/slideLayout" Target="../slideLayouts/slideLayout3.xml"/><Relationship Id="rId6" Type="http://schemas.openxmlformats.org/officeDocument/2006/relationships/image" Target="../media/image26.emf"/><Relationship Id="rId11" Type="http://schemas.openxmlformats.org/officeDocument/2006/relationships/image" Target="../media/image31.emf"/><Relationship Id="rId5" Type="http://schemas.openxmlformats.org/officeDocument/2006/relationships/image" Target="../media/image25.emf"/><Relationship Id="rId10" Type="http://schemas.openxmlformats.org/officeDocument/2006/relationships/image" Target="../media/image30.emf"/><Relationship Id="rId4" Type="http://schemas.openxmlformats.org/officeDocument/2006/relationships/image" Target="../media/image24.emf"/><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12" Type="http://schemas.openxmlformats.org/officeDocument/2006/relationships/image" Target="../media/image32.emf"/><Relationship Id="rId2" Type="http://schemas.openxmlformats.org/officeDocument/2006/relationships/image" Target="../media/image22.emf"/><Relationship Id="rId1" Type="http://schemas.openxmlformats.org/officeDocument/2006/relationships/slideLayout" Target="../slideLayouts/slideLayout3.xml"/><Relationship Id="rId6" Type="http://schemas.openxmlformats.org/officeDocument/2006/relationships/image" Target="../media/image26.emf"/><Relationship Id="rId11" Type="http://schemas.openxmlformats.org/officeDocument/2006/relationships/image" Target="../media/image31.emf"/><Relationship Id="rId5" Type="http://schemas.openxmlformats.org/officeDocument/2006/relationships/image" Target="../media/image25.emf"/><Relationship Id="rId10" Type="http://schemas.openxmlformats.org/officeDocument/2006/relationships/image" Target="../media/image30.emf"/><Relationship Id="rId4" Type="http://schemas.openxmlformats.org/officeDocument/2006/relationships/image" Target="../media/image24.emf"/><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12.png"/><Relationship Id="rId7" Type="http://schemas.openxmlformats.org/officeDocument/2006/relationships/image" Target="../media/image39.em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2.png"/><Relationship Id="rId7" Type="http://schemas.openxmlformats.org/officeDocument/2006/relationships/image" Target="../media/image20.e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5.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12" Type="http://schemas.openxmlformats.org/officeDocument/2006/relationships/image" Target="../media/image32.emf"/><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26.emf"/><Relationship Id="rId11" Type="http://schemas.openxmlformats.org/officeDocument/2006/relationships/image" Target="../media/image31.emf"/><Relationship Id="rId5" Type="http://schemas.openxmlformats.org/officeDocument/2006/relationships/image" Target="../media/image25.emf"/><Relationship Id="rId10" Type="http://schemas.openxmlformats.org/officeDocument/2006/relationships/image" Target="../media/image30.emf"/><Relationship Id="rId4" Type="http://schemas.openxmlformats.org/officeDocument/2006/relationships/image" Target="../media/image24.emf"/><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12" Type="http://schemas.openxmlformats.org/officeDocument/2006/relationships/image" Target="../media/image32.emf"/><Relationship Id="rId2" Type="http://schemas.openxmlformats.org/officeDocument/2006/relationships/image" Target="../media/image22.emf"/><Relationship Id="rId1" Type="http://schemas.openxmlformats.org/officeDocument/2006/relationships/slideLayout" Target="../slideLayouts/slideLayout3.xml"/><Relationship Id="rId6" Type="http://schemas.openxmlformats.org/officeDocument/2006/relationships/image" Target="../media/image26.emf"/><Relationship Id="rId11" Type="http://schemas.openxmlformats.org/officeDocument/2006/relationships/image" Target="../media/image31.emf"/><Relationship Id="rId5" Type="http://schemas.openxmlformats.org/officeDocument/2006/relationships/image" Target="../media/image25.emf"/><Relationship Id="rId10" Type="http://schemas.openxmlformats.org/officeDocument/2006/relationships/image" Target="../media/image30.emf"/><Relationship Id="rId4" Type="http://schemas.openxmlformats.org/officeDocument/2006/relationships/image" Target="../media/image24.emf"/><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12" Type="http://schemas.openxmlformats.org/officeDocument/2006/relationships/image" Target="../media/image32.emf"/><Relationship Id="rId2" Type="http://schemas.openxmlformats.org/officeDocument/2006/relationships/image" Target="../media/image22.emf"/><Relationship Id="rId1" Type="http://schemas.openxmlformats.org/officeDocument/2006/relationships/slideLayout" Target="../slideLayouts/slideLayout3.xml"/><Relationship Id="rId6" Type="http://schemas.openxmlformats.org/officeDocument/2006/relationships/image" Target="../media/image26.emf"/><Relationship Id="rId11" Type="http://schemas.openxmlformats.org/officeDocument/2006/relationships/image" Target="../media/image31.emf"/><Relationship Id="rId5" Type="http://schemas.openxmlformats.org/officeDocument/2006/relationships/image" Target="../media/image25.emf"/><Relationship Id="rId10" Type="http://schemas.openxmlformats.org/officeDocument/2006/relationships/image" Target="../media/image30.emf"/><Relationship Id="rId4" Type="http://schemas.openxmlformats.org/officeDocument/2006/relationships/image" Target="../media/image24.emf"/><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12" Type="http://schemas.openxmlformats.org/officeDocument/2006/relationships/image" Target="../media/image32.emf"/><Relationship Id="rId2" Type="http://schemas.openxmlformats.org/officeDocument/2006/relationships/image" Target="../media/image22.emf"/><Relationship Id="rId1" Type="http://schemas.openxmlformats.org/officeDocument/2006/relationships/slideLayout" Target="../slideLayouts/slideLayout3.xml"/><Relationship Id="rId6" Type="http://schemas.openxmlformats.org/officeDocument/2006/relationships/image" Target="../media/image26.emf"/><Relationship Id="rId11" Type="http://schemas.openxmlformats.org/officeDocument/2006/relationships/image" Target="../media/image31.emf"/><Relationship Id="rId5" Type="http://schemas.openxmlformats.org/officeDocument/2006/relationships/image" Target="../media/image25.emf"/><Relationship Id="rId10" Type="http://schemas.openxmlformats.org/officeDocument/2006/relationships/image" Target="../media/image30.emf"/><Relationship Id="rId4" Type="http://schemas.openxmlformats.org/officeDocument/2006/relationships/image" Target="../media/image24.emf"/><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12" Type="http://schemas.openxmlformats.org/officeDocument/2006/relationships/image" Target="../media/image32.emf"/><Relationship Id="rId2" Type="http://schemas.openxmlformats.org/officeDocument/2006/relationships/image" Target="../media/image22.emf"/><Relationship Id="rId1" Type="http://schemas.openxmlformats.org/officeDocument/2006/relationships/slideLayout" Target="../slideLayouts/slideLayout3.xml"/><Relationship Id="rId6" Type="http://schemas.openxmlformats.org/officeDocument/2006/relationships/image" Target="../media/image26.emf"/><Relationship Id="rId11" Type="http://schemas.openxmlformats.org/officeDocument/2006/relationships/image" Target="../media/image31.emf"/><Relationship Id="rId5" Type="http://schemas.openxmlformats.org/officeDocument/2006/relationships/image" Target="../media/image25.emf"/><Relationship Id="rId10" Type="http://schemas.openxmlformats.org/officeDocument/2006/relationships/image" Target="../media/image30.emf"/><Relationship Id="rId4" Type="http://schemas.openxmlformats.org/officeDocument/2006/relationships/image" Target="../media/image24.emf"/><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450" y="483518"/>
            <a:ext cx="2664370" cy="1368190"/>
          </a:xfrm>
        </p:spPr>
        <p:txBody>
          <a:bodyPr/>
          <a:lstStyle/>
          <a:p>
            <a:r>
              <a:rPr lang="en-US" altLang="ja-JP" dirty="0"/>
              <a:t>FUJITSU Cloud Services </a:t>
            </a:r>
            <a:r>
              <a:rPr lang="en-US" altLang="ja-JP" dirty="0" smtClean="0"/>
              <a:t>K5</a:t>
            </a:r>
            <a:br>
              <a:rPr lang="en-US" altLang="ja-JP" dirty="0" smtClean="0"/>
            </a:br>
            <a:r>
              <a:rPr lang="en-US" altLang="ja-JP" dirty="0" smtClean="0"/>
              <a:t> </a:t>
            </a:r>
            <a:br>
              <a:rPr lang="en-US" altLang="ja-JP" dirty="0" smtClean="0"/>
            </a:br>
            <a:r>
              <a:rPr lang="en-US" altLang="ja-JP" sz="3600" dirty="0" err="1" smtClean="0"/>
              <a:t>IoT</a:t>
            </a:r>
            <a:r>
              <a:rPr lang="en-US" altLang="ja-JP" sz="3600" dirty="0" smtClean="0"/>
              <a:t> </a:t>
            </a:r>
            <a:r>
              <a:rPr lang="en-US" altLang="ja-JP" sz="3600" dirty="0"/>
              <a:t>Platform</a:t>
            </a:r>
            <a:endParaRPr lang="en-GB" sz="3600" dirty="0"/>
          </a:p>
        </p:txBody>
      </p:sp>
      <p:sp>
        <p:nvSpPr>
          <p:cNvPr id="5" name="Subtitle 4"/>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4117926326"/>
      </p:ext>
    </p:extLst>
  </p:cSld>
  <p:clrMapOvr>
    <a:masterClrMapping/>
  </p:clrMapOvr>
  <p:transition spd="slow" advClick="0" advTm="3000">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a:t>Platform Overview</a:t>
            </a:r>
            <a:endParaRPr lang="en-US" dirty="0"/>
          </a:p>
        </p:txBody>
      </p:sp>
      <p:sp>
        <p:nvSpPr>
          <p:cNvPr id="24" name="Rectangle 23"/>
          <p:cNvSpPr/>
          <p:nvPr/>
        </p:nvSpPr>
        <p:spPr>
          <a:xfrm>
            <a:off x="2691214" y="1170041"/>
            <a:ext cx="1571796" cy="1962076"/>
          </a:xfrm>
          <a:prstGeom prst="rect">
            <a:avLst/>
          </a:prstGeom>
          <a:noFill/>
          <a:ln w="3175">
            <a:noFill/>
            <a:prstDash val="dash"/>
          </a:ln>
        </p:spPr>
        <p:txBody>
          <a:bodyPr wrap="square">
            <a:spAutoFit/>
          </a:bodyPr>
          <a:lstStyle/>
          <a:p>
            <a:r>
              <a:rPr lang="en-GB" sz="1200" dirty="0">
                <a:latin typeface="Fujitsu Sans Medium" panose="020B0504060202020204" pitchFamily="34" charset="0"/>
              </a:rPr>
              <a:t>Allows the flexible and secure storage </a:t>
            </a:r>
            <a:r>
              <a:rPr lang="en-GB" sz="1200" dirty="0" smtClean="0">
                <a:latin typeface="Fujitsu Sans Medium" panose="020B0504060202020204" pitchFamily="34" charset="0"/>
              </a:rPr>
              <a:t/>
            </a:r>
            <a:br>
              <a:rPr lang="en-GB" sz="1200" dirty="0" smtClean="0">
                <a:latin typeface="Fujitsu Sans Medium" panose="020B0504060202020204" pitchFamily="34" charset="0"/>
              </a:rPr>
            </a:br>
            <a:r>
              <a:rPr lang="en-GB" sz="1200" dirty="0" smtClean="0">
                <a:latin typeface="Fujitsu Sans Medium" panose="020B0504060202020204" pitchFamily="34" charset="0"/>
              </a:rPr>
              <a:t>of </a:t>
            </a:r>
            <a:r>
              <a:rPr lang="en-GB" sz="1200" dirty="0">
                <a:latin typeface="Fujitsu Sans Medium" panose="020B0504060202020204" pitchFamily="34" charset="0"/>
              </a:rPr>
              <a:t>data in any form gathered from multiple sources – with the scalability to accommodate rapidly expanding data volumes.</a:t>
            </a:r>
          </a:p>
          <a:p>
            <a:endParaRPr lang="en-GB" sz="1350" dirty="0">
              <a:solidFill>
                <a:srgbClr val="A30B1A"/>
              </a:solidFill>
            </a:endParaRPr>
          </a:p>
        </p:txBody>
      </p:sp>
      <p:sp>
        <p:nvSpPr>
          <p:cNvPr id="25" name="Snip Single Corner Rectangle 24"/>
          <p:cNvSpPr/>
          <p:nvPr/>
        </p:nvSpPr>
        <p:spPr>
          <a:xfrm>
            <a:off x="2690389" y="1180035"/>
            <a:ext cx="1708357" cy="2607448"/>
          </a:xfrm>
          <a:prstGeom prst="snip1Rect">
            <a:avLst>
              <a:gd name="adj" fmla="val 8576"/>
            </a:avLst>
          </a:prstGeom>
          <a:noFill/>
          <a:ln w="9525">
            <a:solidFill>
              <a:srgbClr val="A30B1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chemeClr val="tx1"/>
              </a:solidFill>
            </a:endParaRPr>
          </a:p>
        </p:txBody>
      </p:sp>
      <p:grpSp>
        <p:nvGrpSpPr>
          <p:cNvPr id="20" name="Group 19"/>
          <p:cNvGrpSpPr/>
          <p:nvPr/>
        </p:nvGrpSpPr>
        <p:grpSpPr>
          <a:xfrm>
            <a:off x="5264820" y="2190402"/>
            <a:ext cx="1119615" cy="1223901"/>
            <a:chOff x="5264820" y="2279744"/>
            <a:chExt cx="1119615" cy="1223901"/>
          </a:xfrm>
        </p:grpSpPr>
        <p:sp>
          <p:nvSpPr>
            <p:cNvPr id="33" name="Rectangle 32"/>
            <p:cNvSpPr/>
            <p:nvPr/>
          </p:nvSpPr>
          <p:spPr>
            <a:xfrm>
              <a:off x="5806216" y="2373371"/>
              <a:ext cx="85504" cy="6999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34" name="Rectangle 33"/>
            <p:cNvSpPr/>
            <p:nvPr/>
          </p:nvSpPr>
          <p:spPr>
            <a:xfrm>
              <a:off x="5806216" y="2279744"/>
              <a:ext cx="85504" cy="6999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35" name="Rectangle 34"/>
            <p:cNvSpPr/>
            <p:nvPr/>
          </p:nvSpPr>
          <p:spPr>
            <a:xfrm>
              <a:off x="6298931" y="2373371"/>
              <a:ext cx="85504" cy="6999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36" name="Rectangle 35"/>
            <p:cNvSpPr/>
            <p:nvPr/>
          </p:nvSpPr>
          <p:spPr>
            <a:xfrm>
              <a:off x="6298931" y="2279744"/>
              <a:ext cx="85504" cy="6999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37" name="Rectangle 36"/>
            <p:cNvSpPr/>
            <p:nvPr/>
          </p:nvSpPr>
          <p:spPr>
            <a:xfrm>
              <a:off x="5264820" y="3436684"/>
              <a:ext cx="143745" cy="669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grpSp>
      <p:grpSp>
        <p:nvGrpSpPr>
          <p:cNvPr id="38" name="Group 37"/>
          <p:cNvGrpSpPr/>
          <p:nvPr/>
        </p:nvGrpSpPr>
        <p:grpSpPr>
          <a:xfrm>
            <a:off x="7128566" y="2420069"/>
            <a:ext cx="1290890" cy="1130941"/>
            <a:chOff x="7128566" y="2509411"/>
            <a:chExt cx="1290890" cy="1130941"/>
          </a:xfrm>
        </p:grpSpPr>
        <p:sp>
          <p:nvSpPr>
            <p:cNvPr id="39" name="Rectangle 38"/>
            <p:cNvSpPr/>
            <p:nvPr/>
          </p:nvSpPr>
          <p:spPr>
            <a:xfrm>
              <a:off x="7140864" y="2509411"/>
              <a:ext cx="143745" cy="669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40" name="Rectangle 39"/>
            <p:cNvSpPr/>
            <p:nvPr/>
          </p:nvSpPr>
          <p:spPr>
            <a:xfrm>
              <a:off x="7140864" y="3573391"/>
              <a:ext cx="143745" cy="669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41" name="Rectangle 40"/>
            <p:cNvSpPr/>
            <p:nvPr/>
          </p:nvSpPr>
          <p:spPr>
            <a:xfrm>
              <a:off x="7128566" y="3416677"/>
              <a:ext cx="45719" cy="10697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42" name="Rectangle 41"/>
            <p:cNvSpPr/>
            <p:nvPr/>
          </p:nvSpPr>
          <p:spPr>
            <a:xfrm>
              <a:off x="8360046" y="2620100"/>
              <a:ext cx="59410" cy="4982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43" name="Rectangle 42"/>
            <p:cNvSpPr/>
            <p:nvPr/>
          </p:nvSpPr>
          <p:spPr>
            <a:xfrm>
              <a:off x="8360046" y="2896904"/>
              <a:ext cx="59410" cy="4982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44" name="Rectangle 43"/>
            <p:cNvSpPr/>
            <p:nvPr/>
          </p:nvSpPr>
          <p:spPr>
            <a:xfrm>
              <a:off x="7720091" y="3572143"/>
              <a:ext cx="143745" cy="669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45" name="Rectangle 44"/>
            <p:cNvSpPr/>
            <p:nvPr/>
          </p:nvSpPr>
          <p:spPr>
            <a:xfrm>
              <a:off x="7640798" y="3572143"/>
              <a:ext cx="143745" cy="669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grpSp>
      <p:grpSp>
        <p:nvGrpSpPr>
          <p:cNvPr id="46" name="Group 45"/>
          <p:cNvGrpSpPr/>
          <p:nvPr/>
        </p:nvGrpSpPr>
        <p:grpSpPr>
          <a:xfrm>
            <a:off x="8241613" y="1138501"/>
            <a:ext cx="651561" cy="2580425"/>
            <a:chOff x="8241613" y="1220931"/>
            <a:chExt cx="651561" cy="2580425"/>
          </a:xfrm>
        </p:grpSpPr>
        <p:sp>
          <p:nvSpPr>
            <p:cNvPr id="47" name="Rectangle 46"/>
            <p:cNvSpPr/>
            <p:nvPr/>
          </p:nvSpPr>
          <p:spPr>
            <a:xfrm>
              <a:off x="8241613" y="1696381"/>
              <a:ext cx="651560" cy="2104975"/>
            </a:xfrm>
            <a:prstGeom prst="rect">
              <a:avLst/>
            </a:prstGeom>
            <a:solidFill>
              <a:srgbClr val="EEEEEE"/>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gn="ctr"/>
              <a:endParaRPr lang="en-GB" sz="1000" dirty="0" smtClean="0">
                <a:solidFill>
                  <a:schemeClr val="tx1"/>
                </a:solidFill>
                <a:latin typeface="Fujitsu Sans Medium" panose="020B0504060202020204" pitchFamily="34" charset="0"/>
              </a:endParaRPr>
            </a:p>
          </p:txBody>
        </p:sp>
        <p:sp>
          <p:nvSpPr>
            <p:cNvPr id="48" name="Rectangle 47"/>
            <p:cNvSpPr/>
            <p:nvPr/>
          </p:nvSpPr>
          <p:spPr>
            <a:xfrm>
              <a:off x="8245186" y="1220931"/>
              <a:ext cx="647988" cy="483513"/>
            </a:xfrm>
            <a:prstGeom prst="rect">
              <a:avLst/>
            </a:prstGeom>
            <a:solidFill>
              <a:srgbClr val="C6C6C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825"/>
                </a:lnSpc>
              </a:pPr>
              <a:r>
                <a:rPr lang="en-GB" sz="750" dirty="0" smtClean="0">
                  <a:solidFill>
                    <a:schemeClr val="tx1"/>
                  </a:solidFill>
                  <a:latin typeface="Fujitsu Sans Medium" panose="020B0504060202020204" pitchFamily="34" charset="0"/>
                </a:rPr>
                <a:t>Suite of</a:t>
              </a:r>
              <a:br>
                <a:rPr lang="en-GB" sz="750" dirty="0" smtClean="0">
                  <a:solidFill>
                    <a:schemeClr val="tx1"/>
                  </a:solidFill>
                  <a:latin typeface="Fujitsu Sans Medium" panose="020B0504060202020204" pitchFamily="34" charset="0"/>
                </a:rPr>
              </a:br>
              <a:r>
                <a:rPr lang="en-GB" sz="750" dirty="0" smtClean="0">
                  <a:solidFill>
                    <a:schemeClr val="tx1"/>
                  </a:solidFill>
                  <a:latin typeface="Fujitsu Sans Medium" panose="020B0504060202020204" pitchFamily="34" charset="0"/>
                </a:rPr>
                <a:t>Applications</a:t>
              </a:r>
              <a:br>
                <a:rPr lang="en-GB" sz="750" dirty="0" smtClean="0">
                  <a:solidFill>
                    <a:schemeClr val="tx1"/>
                  </a:solidFill>
                  <a:latin typeface="Fujitsu Sans Medium" panose="020B0504060202020204" pitchFamily="34" charset="0"/>
                </a:rPr>
              </a:br>
              <a:r>
                <a:rPr lang="en-GB" sz="750" dirty="0" smtClean="0">
                  <a:solidFill>
                    <a:schemeClr val="tx1"/>
                  </a:solidFill>
                  <a:latin typeface="Fujitsu Sans Medium" panose="020B0504060202020204" pitchFamily="34" charset="0"/>
                </a:rPr>
                <a:t>(Big Data</a:t>
              </a:r>
              <a:br>
                <a:rPr lang="en-GB" sz="750" dirty="0" smtClean="0">
                  <a:solidFill>
                    <a:schemeClr val="tx1"/>
                  </a:solidFill>
                  <a:latin typeface="Fujitsu Sans Medium" panose="020B0504060202020204" pitchFamily="34" charset="0"/>
                </a:rPr>
              </a:br>
              <a:r>
                <a:rPr lang="en-GB" sz="750" dirty="0" smtClean="0">
                  <a:solidFill>
                    <a:schemeClr val="tx1"/>
                  </a:solidFill>
                  <a:latin typeface="Fujitsu Sans Medium" panose="020B0504060202020204" pitchFamily="34" charset="0"/>
                </a:rPr>
                <a:t>Analysis etc.)</a:t>
              </a:r>
            </a:p>
          </p:txBody>
        </p:sp>
      </p:grpSp>
      <p:grpSp>
        <p:nvGrpSpPr>
          <p:cNvPr id="49" name="Group 48"/>
          <p:cNvGrpSpPr/>
          <p:nvPr/>
        </p:nvGrpSpPr>
        <p:grpSpPr>
          <a:xfrm>
            <a:off x="8361608" y="2511787"/>
            <a:ext cx="432048" cy="918932"/>
            <a:chOff x="8028385" y="1969037"/>
            <a:chExt cx="432048" cy="918932"/>
          </a:xfrm>
        </p:grpSpPr>
        <p:grpSp>
          <p:nvGrpSpPr>
            <p:cNvPr id="50" name="Group 49"/>
            <p:cNvGrpSpPr/>
            <p:nvPr/>
          </p:nvGrpSpPr>
          <p:grpSpPr>
            <a:xfrm>
              <a:off x="8028385" y="1969037"/>
              <a:ext cx="432048" cy="375733"/>
              <a:chOff x="2154531" y="1554760"/>
              <a:chExt cx="2328510" cy="2025000"/>
            </a:xfrm>
          </p:grpSpPr>
          <p:pic>
            <p:nvPicPr>
              <p:cNvPr id="54" name="Picture 53"/>
              <p:cNvPicPr>
                <a:picLocks noChangeAspect="1"/>
              </p:cNvPicPr>
              <p:nvPr/>
            </p:nvPicPr>
            <p:blipFill>
              <a:blip r:embed="rId2"/>
              <a:stretch>
                <a:fillRect/>
              </a:stretch>
            </p:blipFill>
            <p:spPr>
              <a:xfrm>
                <a:off x="2154531" y="1554760"/>
                <a:ext cx="1034999" cy="2025000"/>
              </a:xfrm>
              <a:prstGeom prst="rect">
                <a:avLst/>
              </a:prstGeom>
            </p:spPr>
          </p:pic>
          <p:pic>
            <p:nvPicPr>
              <p:cNvPr id="55" name="Picture 54"/>
              <p:cNvPicPr>
                <a:picLocks noChangeAspect="1"/>
              </p:cNvPicPr>
              <p:nvPr/>
            </p:nvPicPr>
            <p:blipFill>
              <a:blip r:embed="rId3"/>
              <a:stretch>
                <a:fillRect/>
              </a:stretch>
            </p:blipFill>
            <p:spPr>
              <a:xfrm>
                <a:off x="3293547" y="2185225"/>
                <a:ext cx="1189494" cy="837340"/>
              </a:xfrm>
              <a:prstGeom prst="rect">
                <a:avLst/>
              </a:prstGeom>
            </p:spPr>
          </p:pic>
        </p:grpSp>
        <p:grpSp>
          <p:nvGrpSpPr>
            <p:cNvPr id="51" name="Group 50"/>
            <p:cNvGrpSpPr/>
            <p:nvPr/>
          </p:nvGrpSpPr>
          <p:grpSpPr>
            <a:xfrm>
              <a:off x="8028385" y="2512236"/>
              <a:ext cx="432048" cy="375733"/>
              <a:chOff x="2154531" y="1082605"/>
              <a:chExt cx="2328510" cy="2025000"/>
            </a:xfrm>
          </p:grpSpPr>
          <p:pic>
            <p:nvPicPr>
              <p:cNvPr id="52" name="Picture 51"/>
              <p:cNvPicPr>
                <a:picLocks noChangeAspect="1"/>
              </p:cNvPicPr>
              <p:nvPr/>
            </p:nvPicPr>
            <p:blipFill>
              <a:blip r:embed="rId2"/>
              <a:stretch>
                <a:fillRect/>
              </a:stretch>
            </p:blipFill>
            <p:spPr>
              <a:xfrm>
                <a:off x="2154531" y="1082605"/>
                <a:ext cx="1035000" cy="2025000"/>
              </a:xfrm>
              <a:prstGeom prst="rect">
                <a:avLst/>
              </a:prstGeom>
            </p:spPr>
          </p:pic>
          <p:pic>
            <p:nvPicPr>
              <p:cNvPr id="53" name="Picture 52"/>
              <p:cNvPicPr>
                <a:picLocks noChangeAspect="1"/>
              </p:cNvPicPr>
              <p:nvPr/>
            </p:nvPicPr>
            <p:blipFill>
              <a:blip r:embed="rId3"/>
              <a:stretch>
                <a:fillRect/>
              </a:stretch>
            </p:blipFill>
            <p:spPr>
              <a:xfrm>
                <a:off x="3293549" y="1713073"/>
                <a:ext cx="1189492" cy="837340"/>
              </a:xfrm>
              <a:prstGeom prst="rect">
                <a:avLst/>
              </a:prstGeom>
            </p:spPr>
          </p:pic>
        </p:grpSp>
      </p:grpSp>
      <p:sp>
        <p:nvSpPr>
          <p:cNvPr id="56" name="Rectangle 55"/>
          <p:cNvSpPr/>
          <p:nvPr/>
        </p:nvSpPr>
        <p:spPr>
          <a:xfrm>
            <a:off x="6881389" y="1613952"/>
            <a:ext cx="1219824" cy="2104974"/>
          </a:xfrm>
          <a:prstGeom prst="rect">
            <a:avLst/>
          </a:prstGeom>
          <a:solidFill>
            <a:srgbClr val="FCE4E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gn="ctr"/>
            <a:r>
              <a:rPr lang="en-GB" sz="1000" dirty="0" smtClean="0">
                <a:solidFill>
                  <a:schemeClr val="tx1"/>
                </a:solidFill>
                <a:latin typeface="Fujitsu Sans Medium" panose="020B0504060202020204" pitchFamily="34" charset="0"/>
              </a:rPr>
              <a:t>IoT Platform</a:t>
            </a:r>
          </a:p>
        </p:txBody>
      </p:sp>
      <p:sp>
        <p:nvSpPr>
          <p:cNvPr id="57" name="Rectangle 56"/>
          <p:cNvSpPr/>
          <p:nvPr/>
        </p:nvSpPr>
        <p:spPr>
          <a:xfrm>
            <a:off x="6881389" y="1131590"/>
            <a:ext cx="1219824" cy="490424"/>
          </a:xfrm>
          <a:prstGeom prst="rect">
            <a:avLst/>
          </a:prstGeom>
          <a:solidFill>
            <a:srgbClr val="C6C6C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800"/>
              </a:lnSpc>
            </a:pPr>
            <a:r>
              <a:rPr lang="en-GB" sz="1100" dirty="0" smtClean="0">
                <a:solidFill>
                  <a:schemeClr val="tx1"/>
                </a:solidFill>
                <a:latin typeface="Fujitsu Sans Medium" panose="020B0504060202020204" pitchFamily="34" charset="0"/>
              </a:rPr>
              <a:t>Cloud</a:t>
            </a:r>
          </a:p>
        </p:txBody>
      </p:sp>
      <p:grpSp>
        <p:nvGrpSpPr>
          <p:cNvPr id="58" name="Group 57"/>
          <p:cNvGrpSpPr/>
          <p:nvPr/>
        </p:nvGrpSpPr>
        <p:grpSpPr>
          <a:xfrm>
            <a:off x="6944431" y="1934109"/>
            <a:ext cx="1090348" cy="1713652"/>
            <a:chOff x="6967802" y="2202873"/>
            <a:chExt cx="1090348" cy="1713652"/>
          </a:xfrm>
        </p:grpSpPr>
        <p:grpSp>
          <p:nvGrpSpPr>
            <p:cNvPr id="59" name="Group 58"/>
            <p:cNvGrpSpPr/>
            <p:nvPr/>
          </p:nvGrpSpPr>
          <p:grpSpPr>
            <a:xfrm>
              <a:off x="7152126" y="2202873"/>
              <a:ext cx="724184" cy="1713652"/>
              <a:chOff x="7152126" y="2202873"/>
              <a:chExt cx="724184" cy="1713652"/>
            </a:xfrm>
          </p:grpSpPr>
          <p:sp>
            <p:nvSpPr>
              <p:cNvPr id="62" name="Rectangle 61"/>
              <p:cNvSpPr/>
              <p:nvPr/>
            </p:nvSpPr>
            <p:spPr>
              <a:xfrm>
                <a:off x="7152126" y="2202873"/>
                <a:ext cx="724182" cy="270440"/>
              </a:xfrm>
              <a:prstGeom prst="rect">
                <a:avLst/>
              </a:prstGeom>
              <a:solidFill>
                <a:srgbClr val="A30B1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Service</a:t>
                </a:r>
              </a:p>
              <a:p>
                <a:pPr algn="ctr">
                  <a:lnSpc>
                    <a:spcPts val="765"/>
                  </a:lnSpc>
                </a:pPr>
                <a:r>
                  <a:rPr lang="en-GB" sz="750" dirty="0" smtClean="0">
                    <a:solidFill>
                      <a:schemeClr val="bg1"/>
                    </a:solidFill>
                    <a:latin typeface="Fujitsu Sans" panose="020B0404060202020204" pitchFamily="34" charset="0"/>
                  </a:rPr>
                  <a:t>Portal</a:t>
                </a:r>
              </a:p>
            </p:txBody>
          </p:sp>
          <p:sp>
            <p:nvSpPr>
              <p:cNvPr id="63" name="Rectangle 62"/>
              <p:cNvSpPr/>
              <p:nvPr/>
            </p:nvSpPr>
            <p:spPr>
              <a:xfrm>
                <a:off x="7152126" y="2487400"/>
                <a:ext cx="724182" cy="268394"/>
              </a:xfrm>
              <a:prstGeom prst="rect">
                <a:avLst/>
              </a:prstGeom>
              <a:solidFill>
                <a:srgbClr val="861718"/>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Access</a:t>
                </a:r>
                <a:br>
                  <a:rPr lang="en-GB" sz="750" dirty="0" smtClean="0">
                    <a:solidFill>
                      <a:schemeClr val="bg1"/>
                    </a:solidFill>
                    <a:latin typeface="Fujitsu Sans" panose="020B0404060202020204" pitchFamily="34" charset="0"/>
                  </a:rPr>
                </a:br>
                <a:r>
                  <a:rPr lang="en-GB" sz="750" dirty="0" smtClean="0">
                    <a:solidFill>
                      <a:schemeClr val="bg1"/>
                    </a:solidFill>
                    <a:latin typeface="Fujitsu Sans" panose="020B0404060202020204" pitchFamily="34" charset="0"/>
                  </a:rPr>
                  <a:t>Control</a:t>
                </a:r>
              </a:p>
            </p:txBody>
          </p:sp>
          <p:sp>
            <p:nvSpPr>
              <p:cNvPr id="64" name="Rectangle 63"/>
              <p:cNvSpPr/>
              <p:nvPr/>
            </p:nvSpPr>
            <p:spPr>
              <a:xfrm>
                <a:off x="7152127" y="2769881"/>
                <a:ext cx="724182" cy="268394"/>
              </a:xfrm>
              <a:prstGeom prst="rect">
                <a:avLst/>
              </a:prstGeom>
              <a:solidFill>
                <a:srgbClr val="861718"/>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Data</a:t>
                </a:r>
                <a:br>
                  <a:rPr lang="en-GB" sz="750" dirty="0" smtClean="0">
                    <a:solidFill>
                      <a:schemeClr val="bg1"/>
                    </a:solidFill>
                    <a:latin typeface="Fujitsu Sans" panose="020B0404060202020204" pitchFamily="34" charset="0"/>
                  </a:rPr>
                </a:br>
                <a:r>
                  <a:rPr lang="en-GB" sz="750" dirty="0" smtClean="0">
                    <a:solidFill>
                      <a:schemeClr val="bg1"/>
                    </a:solidFill>
                    <a:latin typeface="Fujitsu Sans" panose="020B0404060202020204" pitchFamily="34" charset="0"/>
                  </a:rPr>
                  <a:t>Management</a:t>
                </a:r>
              </a:p>
            </p:txBody>
          </p:sp>
          <p:sp>
            <p:nvSpPr>
              <p:cNvPr id="65" name="Rectangle 64"/>
              <p:cNvSpPr/>
              <p:nvPr/>
            </p:nvSpPr>
            <p:spPr>
              <a:xfrm>
                <a:off x="7152128" y="3052362"/>
                <a:ext cx="724182" cy="268394"/>
              </a:xfrm>
              <a:prstGeom prst="rect">
                <a:avLst/>
              </a:prstGeom>
              <a:solidFill>
                <a:srgbClr val="861718"/>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Event</a:t>
                </a:r>
                <a:br>
                  <a:rPr lang="en-GB" sz="750" dirty="0" smtClean="0">
                    <a:solidFill>
                      <a:schemeClr val="bg1"/>
                    </a:solidFill>
                    <a:latin typeface="Fujitsu Sans" panose="020B0404060202020204" pitchFamily="34" charset="0"/>
                  </a:rPr>
                </a:br>
                <a:r>
                  <a:rPr lang="en-GB" sz="750" dirty="0" smtClean="0">
                    <a:solidFill>
                      <a:schemeClr val="bg1"/>
                    </a:solidFill>
                    <a:latin typeface="Fujitsu Sans" panose="020B0404060202020204" pitchFamily="34" charset="0"/>
                  </a:rPr>
                  <a:t>Function</a:t>
                </a:r>
              </a:p>
            </p:txBody>
          </p:sp>
          <p:sp>
            <p:nvSpPr>
              <p:cNvPr id="66" name="Rectangle 65"/>
              <p:cNvSpPr/>
              <p:nvPr/>
            </p:nvSpPr>
            <p:spPr>
              <a:xfrm>
                <a:off x="7152126" y="3334843"/>
                <a:ext cx="724184" cy="402038"/>
              </a:xfrm>
              <a:prstGeom prst="rect">
                <a:avLst/>
              </a:prstGeom>
              <a:solidFill>
                <a:srgbClr val="681A14"/>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Dynamic</a:t>
                </a:r>
              </a:p>
              <a:p>
                <a:pPr algn="ctr">
                  <a:lnSpc>
                    <a:spcPts val="765"/>
                  </a:lnSpc>
                </a:pPr>
                <a:r>
                  <a:rPr lang="en-GB" sz="750" dirty="0" smtClean="0">
                    <a:solidFill>
                      <a:schemeClr val="bg1"/>
                    </a:solidFill>
                    <a:latin typeface="Fujitsu Sans" panose="020B0404060202020204" pitchFamily="34" charset="0"/>
                  </a:rPr>
                  <a:t>Resource</a:t>
                </a:r>
                <a:br>
                  <a:rPr lang="en-GB" sz="750" dirty="0" smtClean="0">
                    <a:solidFill>
                      <a:schemeClr val="bg1"/>
                    </a:solidFill>
                    <a:latin typeface="Fujitsu Sans" panose="020B0404060202020204" pitchFamily="34" charset="0"/>
                  </a:rPr>
                </a:br>
                <a:r>
                  <a:rPr lang="en-GB" sz="750" dirty="0" smtClean="0">
                    <a:solidFill>
                      <a:schemeClr val="bg1"/>
                    </a:solidFill>
                    <a:latin typeface="Fujitsu Sans" panose="020B0404060202020204" pitchFamily="34" charset="0"/>
                  </a:rPr>
                  <a:t>Controller</a:t>
                </a:r>
              </a:p>
            </p:txBody>
          </p:sp>
          <p:sp>
            <p:nvSpPr>
              <p:cNvPr id="67" name="Rectangle 66"/>
              <p:cNvSpPr/>
              <p:nvPr/>
            </p:nvSpPr>
            <p:spPr>
              <a:xfrm>
                <a:off x="7152127" y="3750967"/>
                <a:ext cx="724182" cy="165558"/>
              </a:xfrm>
              <a:prstGeom prst="rect">
                <a:avLst/>
              </a:prstGeom>
              <a:solidFill>
                <a:srgbClr val="48190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Database</a:t>
                </a:r>
              </a:p>
            </p:txBody>
          </p:sp>
        </p:grpSp>
        <p:sp>
          <p:nvSpPr>
            <p:cNvPr id="60" name="Rectangle 59"/>
            <p:cNvSpPr/>
            <p:nvPr/>
          </p:nvSpPr>
          <p:spPr>
            <a:xfrm>
              <a:off x="7894626" y="2487400"/>
              <a:ext cx="163524" cy="1429125"/>
            </a:xfrm>
            <a:prstGeom prst="rect">
              <a:avLst/>
            </a:prstGeom>
            <a:solidFill>
              <a:srgbClr val="A30B1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API</a:t>
              </a:r>
            </a:p>
          </p:txBody>
        </p:sp>
        <p:sp>
          <p:nvSpPr>
            <p:cNvPr id="61" name="Rectangle 60"/>
            <p:cNvSpPr/>
            <p:nvPr/>
          </p:nvSpPr>
          <p:spPr>
            <a:xfrm>
              <a:off x="6967802" y="2487400"/>
              <a:ext cx="163524" cy="1429125"/>
            </a:xfrm>
            <a:prstGeom prst="rect">
              <a:avLst/>
            </a:prstGeom>
            <a:solidFill>
              <a:srgbClr val="A30B1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API</a:t>
              </a:r>
            </a:p>
          </p:txBody>
        </p:sp>
      </p:grpSp>
      <p:sp>
        <p:nvSpPr>
          <p:cNvPr id="68" name="Rectangle 67"/>
          <p:cNvSpPr/>
          <p:nvPr/>
        </p:nvSpPr>
        <p:spPr>
          <a:xfrm>
            <a:off x="5749870" y="1613951"/>
            <a:ext cx="705562" cy="2104975"/>
          </a:xfrm>
          <a:prstGeom prst="rect">
            <a:avLst/>
          </a:prstGeom>
          <a:solidFill>
            <a:srgbClr val="EEEEEE"/>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gn="ctr"/>
            <a:endParaRPr lang="en-GB" sz="1000" dirty="0" smtClean="0">
              <a:solidFill>
                <a:schemeClr val="tx1"/>
              </a:solidFill>
              <a:latin typeface="Fujitsu Sans Medium" panose="020B0504060202020204" pitchFamily="34" charset="0"/>
            </a:endParaRPr>
          </a:p>
        </p:txBody>
      </p:sp>
      <p:grpSp>
        <p:nvGrpSpPr>
          <p:cNvPr id="69" name="Group 68"/>
          <p:cNvGrpSpPr/>
          <p:nvPr/>
        </p:nvGrpSpPr>
        <p:grpSpPr>
          <a:xfrm>
            <a:off x="5808409" y="1856562"/>
            <a:ext cx="589360" cy="904145"/>
            <a:chOff x="5730005" y="1938992"/>
            <a:chExt cx="589360" cy="904145"/>
          </a:xfrm>
        </p:grpSpPr>
        <p:sp>
          <p:nvSpPr>
            <p:cNvPr id="70" name="Rectangle 69"/>
            <p:cNvSpPr/>
            <p:nvPr/>
          </p:nvSpPr>
          <p:spPr>
            <a:xfrm>
              <a:off x="5730005" y="2541067"/>
              <a:ext cx="589360" cy="302070"/>
            </a:xfrm>
            <a:prstGeom prst="rect">
              <a:avLst/>
            </a:prstGeom>
            <a:solidFill>
              <a:srgbClr val="C6C6C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800"/>
                </a:lnSpc>
              </a:pPr>
              <a:r>
                <a:rPr lang="en-GB" sz="750" dirty="0" smtClean="0">
                  <a:solidFill>
                    <a:schemeClr val="tx1"/>
                  </a:solidFill>
                  <a:latin typeface="Fujitsu Sans" panose="020B0404060202020204" pitchFamily="34" charset="0"/>
                </a:rPr>
                <a:t>Embedded</a:t>
              </a:r>
              <a:br>
                <a:rPr lang="en-GB" sz="750" dirty="0" smtClean="0">
                  <a:solidFill>
                    <a:schemeClr val="tx1"/>
                  </a:solidFill>
                  <a:latin typeface="Fujitsu Sans" panose="020B0404060202020204" pitchFamily="34" charset="0"/>
                </a:rPr>
              </a:br>
              <a:r>
                <a:rPr lang="en-GB" sz="750" dirty="0" smtClean="0">
                  <a:solidFill>
                    <a:schemeClr val="tx1"/>
                  </a:solidFill>
                  <a:latin typeface="Fujitsu Sans" panose="020B0404060202020204" pitchFamily="34" charset="0"/>
                </a:rPr>
                <a:t>Applications</a:t>
              </a:r>
            </a:p>
          </p:txBody>
        </p:sp>
        <p:grpSp>
          <p:nvGrpSpPr>
            <p:cNvPr id="71" name="Group 70"/>
            <p:cNvGrpSpPr/>
            <p:nvPr/>
          </p:nvGrpSpPr>
          <p:grpSpPr>
            <a:xfrm>
              <a:off x="5734586" y="1938992"/>
              <a:ext cx="573098" cy="522763"/>
              <a:chOff x="3921465" y="2452383"/>
              <a:chExt cx="609564" cy="556026"/>
            </a:xfrm>
          </p:grpSpPr>
          <p:pic>
            <p:nvPicPr>
              <p:cNvPr id="72" name="Picture 71"/>
              <p:cNvPicPr>
                <a:picLocks noChangeAspect="1"/>
              </p:cNvPicPr>
              <p:nvPr/>
            </p:nvPicPr>
            <p:blipFill>
              <a:blip r:embed="rId4"/>
              <a:stretch>
                <a:fillRect/>
              </a:stretch>
            </p:blipFill>
            <p:spPr>
              <a:xfrm>
                <a:off x="3921465" y="2776870"/>
                <a:ext cx="609564" cy="231539"/>
              </a:xfrm>
              <a:prstGeom prst="rect">
                <a:avLst/>
              </a:prstGeom>
            </p:spPr>
          </p:pic>
          <p:pic>
            <p:nvPicPr>
              <p:cNvPr id="73" name="Picture 72"/>
              <p:cNvPicPr>
                <a:picLocks noChangeAspect="1"/>
              </p:cNvPicPr>
              <p:nvPr/>
            </p:nvPicPr>
            <p:blipFill>
              <a:blip r:embed="rId5"/>
              <a:stretch>
                <a:fillRect/>
              </a:stretch>
            </p:blipFill>
            <p:spPr>
              <a:xfrm rot="16200000">
                <a:off x="4094397" y="2359036"/>
                <a:ext cx="263705" cy="450400"/>
              </a:xfrm>
              <a:prstGeom prst="rect">
                <a:avLst/>
              </a:prstGeom>
            </p:spPr>
          </p:pic>
        </p:grpSp>
      </p:grpSp>
      <p:sp>
        <p:nvSpPr>
          <p:cNvPr id="74" name="Rectangle 73"/>
          <p:cNvSpPr/>
          <p:nvPr/>
        </p:nvSpPr>
        <p:spPr>
          <a:xfrm>
            <a:off x="5749091" y="1137279"/>
            <a:ext cx="707994" cy="484735"/>
          </a:xfrm>
          <a:prstGeom prst="rect">
            <a:avLst/>
          </a:prstGeom>
          <a:solidFill>
            <a:srgbClr val="C6C6C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800"/>
              </a:lnSpc>
            </a:pPr>
            <a:r>
              <a:rPr lang="en-GB" sz="1100" dirty="0" smtClean="0">
                <a:solidFill>
                  <a:schemeClr val="tx1"/>
                </a:solidFill>
                <a:latin typeface="Fujitsu Sans Medium" panose="020B0504060202020204" pitchFamily="34" charset="0"/>
              </a:rPr>
              <a:t>Gateway</a:t>
            </a:r>
          </a:p>
        </p:txBody>
      </p:sp>
      <p:sp>
        <p:nvSpPr>
          <p:cNvPr id="75" name="Rectangle 74"/>
          <p:cNvSpPr/>
          <p:nvPr/>
        </p:nvSpPr>
        <p:spPr>
          <a:xfrm>
            <a:off x="4567297" y="1618313"/>
            <a:ext cx="1039602" cy="2100614"/>
          </a:xfrm>
          <a:prstGeom prst="rect">
            <a:avLst/>
          </a:prstGeom>
          <a:solidFill>
            <a:srgbClr val="EEEEEE"/>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gn="ctr"/>
            <a:endParaRPr lang="en-GB" sz="1000" dirty="0" smtClean="0">
              <a:solidFill>
                <a:schemeClr val="tx1"/>
              </a:solidFill>
              <a:latin typeface="Fujitsu Sans Medium" panose="020B0504060202020204" pitchFamily="34" charset="0"/>
            </a:endParaRPr>
          </a:p>
        </p:txBody>
      </p:sp>
      <p:sp>
        <p:nvSpPr>
          <p:cNvPr id="76" name="Rectangle 75"/>
          <p:cNvSpPr/>
          <p:nvPr/>
        </p:nvSpPr>
        <p:spPr>
          <a:xfrm>
            <a:off x="4565506" y="1137279"/>
            <a:ext cx="1043184" cy="484735"/>
          </a:xfrm>
          <a:prstGeom prst="rect">
            <a:avLst/>
          </a:prstGeom>
          <a:solidFill>
            <a:srgbClr val="C6C6C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800"/>
              </a:lnSpc>
            </a:pPr>
            <a:r>
              <a:rPr lang="en-GB" sz="750" dirty="0">
                <a:solidFill>
                  <a:schemeClr val="tx1"/>
                </a:solidFill>
                <a:latin typeface="Fujitsu Sans Medium" panose="020B0504060202020204" pitchFamily="34" charset="0"/>
              </a:rPr>
              <a:t>Sensors </a:t>
            </a:r>
            <a:r>
              <a:rPr lang="en-GB" sz="750" dirty="0" smtClean="0">
                <a:solidFill>
                  <a:schemeClr val="tx1"/>
                </a:solidFill>
                <a:latin typeface="Fujitsu Sans Medium" panose="020B0504060202020204" pitchFamily="34" charset="0"/>
              </a:rPr>
              <a:t>and</a:t>
            </a:r>
            <a:br>
              <a:rPr lang="en-GB" sz="750" dirty="0" smtClean="0">
                <a:solidFill>
                  <a:schemeClr val="tx1"/>
                </a:solidFill>
                <a:latin typeface="Fujitsu Sans Medium" panose="020B0504060202020204" pitchFamily="34" charset="0"/>
              </a:rPr>
            </a:br>
            <a:r>
              <a:rPr lang="en-GB" sz="750" dirty="0" smtClean="0">
                <a:solidFill>
                  <a:schemeClr val="tx1"/>
                </a:solidFill>
                <a:latin typeface="Fujitsu Sans Medium" panose="020B0504060202020204" pitchFamily="34" charset="0"/>
              </a:rPr>
              <a:t>Devices (People,</a:t>
            </a:r>
            <a:br>
              <a:rPr lang="en-GB" sz="750" dirty="0" smtClean="0">
                <a:solidFill>
                  <a:schemeClr val="tx1"/>
                </a:solidFill>
                <a:latin typeface="Fujitsu Sans Medium" panose="020B0504060202020204" pitchFamily="34" charset="0"/>
              </a:rPr>
            </a:br>
            <a:r>
              <a:rPr lang="en-GB" sz="750" dirty="0" smtClean="0">
                <a:solidFill>
                  <a:schemeClr val="tx1"/>
                </a:solidFill>
                <a:latin typeface="Fujitsu Sans Medium" panose="020B0504060202020204" pitchFamily="34" charset="0"/>
              </a:rPr>
              <a:t>things, Environment</a:t>
            </a:r>
            <a:r>
              <a:rPr lang="en-GB" sz="750" dirty="0">
                <a:solidFill>
                  <a:schemeClr val="tx1"/>
                </a:solidFill>
                <a:latin typeface="Fujitsu Sans Medium" panose="020B0504060202020204" pitchFamily="34" charset="0"/>
              </a:rPr>
              <a:t>)</a:t>
            </a:r>
          </a:p>
        </p:txBody>
      </p:sp>
      <p:grpSp>
        <p:nvGrpSpPr>
          <p:cNvPr id="77" name="Group 76"/>
          <p:cNvGrpSpPr/>
          <p:nvPr/>
        </p:nvGrpSpPr>
        <p:grpSpPr>
          <a:xfrm>
            <a:off x="4627207" y="1742163"/>
            <a:ext cx="919784" cy="1833008"/>
            <a:chOff x="4627207" y="1831505"/>
            <a:chExt cx="919784" cy="1833008"/>
          </a:xfrm>
        </p:grpSpPr>
        <p:grpSp>
          <p:nvGrpSpPr>
            <p:cNvPr id="78" name="Group 77"/>
            <p:cNvGrpSpPr/>
            <p:nvPr/>
          </p:nvGrpSpPr>
          <p:grpSpPr>
            <a:xfrm>
              <a:off x="4833626" y="2930631"/>
              <a:ext cx="506945" cy="367858"/>
              <a:chOff x="4207188" y="3153220"/>
              <a:chExt cx="522722" cy="379306"/>
            </a:xfrm>
          </p:grpSpPr>
          <p:grpSp>
            <p:nvGrpSpPr>
              <p:cNvPr id="94" name="Group 93"/>
              <p:cNvGrpSpPr/>
              <p:nvPr/>
            </p:nvGrpSpPr>
            <p:grpSpPr>
              <a:xfrm>
                <a:off x="4207188" y="3275692"/>
                <a:ext cx="522722" cy="256834"/>
                <a:chOff x="1948673" y="1654748"/>
                <a:chExt cx="1129956" cy="555192"/>
              </a:xfrm>
            </p:grpSpPr>
            <p:pic>
              <p:nvPicPr>
                <p:cNvPr id="96" name="Picture 95"/>
                <p:cNvPicPr>
                  <a:picLocks noChangeAspect="1"/>
                </p:cNvPicPr>
                <p:nvPr/>
              </p:nvPicPr>
              <p:blipFill>
                <a:blip r:embed="rId6"/>
                <a:stretch>
                  <a:fillRect/>
                </a:stretch>
              </p:blipFill>
              <p:spPr>
                <a:xfrm>
                  <a:off x="1948673" y="1720361"/>
                  <a:ext cx="423989" cy="489579"/>
                </a:xfrm>
                <a:prstGeom prst="rect">
                  <a:avLst/>
                </a:prstGeom>
              </p:spPr>
            </p:pic>
            <p:pic>
              <p:nvPicPr>
                <p:cNvPr id="97" name="Picture 96"/>
                <p:cNvPicPr>
                  <a:picLocks noChangeAspect="1"/>
                </p:cNvPicPr>
                <p:nvPr/>
              </p:nvPicPr>
              <p:blipFill>
                <a:blip r:embed="rId6"/>
                <a:stretch>
                  <a:fillRect/>
                </a:stretch>
              </p:blipFill>
              <p:spPr>
                <a:xfrm>
                  <a:off x="2301656" y="1654748"/>
                  <a:ext cx="423989" cy="489579"/>
                </a:xfrm>
                <a:prstGeom prst="rect">
                  <a:avLst/>
                </a:prstGeom>
              </p:spPr>
            </p:pic>
            <p:pic>
              <p:nvPicPr>
                <p:cNvPr id="98" name="Picture 97"/>
                <p:cNvPicPr>
                  <a:picLocks noChangeAspect="1"/>
                </p:cNvPicPr>
                <p:nvPr/>
              </p:nvPicPr>
              <p:blipFill>
                <a:blip r:embed="rId6"/>
                <a:stretch>
                  <a:fillRect/>
                </a:stretch>
              </p:blipFill>
              <p:spPr>
                <a:xfrm>
                  <a:off x="2654640" y="1720361"/>
                  <a:ext cx="423989" cy="489579"/>
                </a:xfrm>
                <a:prstGeom prst="rect">
                  <a:avLst/>
                </a:prstGeom>
              </p:spPr>
            </p:pic>
          </p:grpSp>
          <p:pic>
            <p:nvPicPr>
              <p:cNvPr id="95" name="Picture 94"/>
              <p:cNvPicPr>
                <a:picLocks noChangeAspect="1"/>
              </p:cNvPicPr>
              <p:nvPr/>
            </p:nvPicPr>
            <p:blipFill rotWithShape="1">
              <a:blip r:embed="rId7"/>
              <a:srcRect b="68839"/>
              <a:stretch/>
            </p:blipFill>
            <p:spPr>
              <a:xfrm>
                <a:off x="4377828" y="3153220"/>
                <a:ext cx="181442" cy="104510"/>
              </a:xfrm>
              <a:prstGeom prst="rect">
                <a:avLst/>
              </a:prstGeom>
            </p:spPr>
          </p:pic>
        </p:grpSp>
        <p:grpSp>
          <p:nvGrpSpPr>
            <p:cNvPr id="79" name="Group 78"/>
            <p:cNvGrpSpPr/>
            <p:nvPr/>
          </p:nvGrpSpPr>
          <p:grpSpPr>
            <a:xfrm>
              <a:off x="4627207" y="1831505"/>
              <a:ext cx="919784" cy="512442"/>
              <a:chOff x="4242319" y="1796069"/>
              <a:chExt cx="948409" cy="528390"/>
            </a:xfrm>
          </p:grpSpPr>
          <p:grpSp>
            <p:nvGrpSpPr>
              <p:cNvPr id="88" name="Group 87"/>
              <p:cNvGrpSpPr/>
              <p:nvPr/>
            </p:nvGrpSpPr>
            <p:grpSpPr>
              <a:xfrm>
                <a:off x="4242319" y="1800579"/>
                <a:ext cx="553463" cy="489102"/>
                <a:chOff x="4039700" y="1828766"/>
                <a:chExt cx="598450" cy="528857"/>
              </a:xfrm>
            </p:grpSpPr>
            <p:pic>
              <p:nvPicPr>
                <p:cNvPr id="92" name="Picture 91"/>
                <p:cNvPicPr>
                  <a:picLocks noChangeAspect="1"/>
                </p:cNvPicPr>
                <p:nvPr/>
              </p:nvPicPr>
              <p:blipFill>
                <a:blip r:embed="rId7"/>
                <a:stretch>
                  <a:fillRect/>
                </a:stretch>
              </p:blipFill>
              <p:spPr>
                <a:xfrm>
                  <a:off x="4392372" y="1828768"/>
                  <a:ext cx="245778" cy="454318"/>
                </a:xfrm>
                <a:prstGeom prst="rect">
                  <a:avLst/>
                </a:prstGeom>
              </p:spPr>
            </p:pic>
            <p:pic>
              <p:nvPicPr>
                <p:cNvPr id="93" name="Picture 92"/>
                <p:cNvPicPr>
                  <a:picLocks noChangeAspect="1"/>
                </p:cNvPicPr>
                <p:nvPr/>
              </p:nvPicPr>
              <p:blipFill>
                <a:blip r:embed="rId8"/>
                <a:stretch>
                  <a:fillRect/>
                </a:stretch>
              </p:blipFill>
              <p:spPr>
                <a:xfrm>
                  <a:off x="4039700" y="1828766"/>
                  <a:ext cx="251716" cy="528857"/>
                </a:xfrm>
                <a:prstGeom prst="rect">
                  <a:avLst/>
                </a:prstGeom>
              </p:spPr>
            </p:pic>
          </p:grpSp>
          <p:grpSp>
            <p:nvGrpSpPr>
              <p:cNvPr id="89" name="Group 88"/>
              <p:cNvGrpSpPr/>
              <p:nvPr/>
            </p:nvGrpSpPr>
            <p:grpSpPr>
              <a:xfrm>
                <a:off x="4857472" y="1796069"/>
                <a:ext cx="333256" cy="528390"/>
                <a:chOff x="4309359" y="2354853"/>
                <a:chExt cx="333256" cy="528390"/>
              </a:xfrm>
            </p:grpSpPr>
            <p:pic>
              <p:nvPicPr>
                <p:cNvPr id="90" name="Picture 8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09359" y="2519903"/>
                  <a:ext cx="333256" cy="363340"/>
                </a:xfrm>
                <a:prstGeom prst="rect">
                  <a:avLst/>
                </a:prstGeom>
              </p:spPr>
            </p:pic>
            <p:pic>
              <p:nvPicPr>
                <p:cNvPr id="91" name="Picture 90"/>
                <p:cNvPicPr>
                  <a:picLocks noChangeAspect="1"/>
                </p:cNvPicPr>
                <p:nvPr/>
              </p:nvPicPr>
              <p:blipFill rotWithShape="1">
                <a:blip r:embed="rId7"/>
                <a:srcRect b="68839"/>
                <a:stretch/>
              </p:blipFill>
              <p:spPr>
                <a:xfrm>
                  <a:off x="4351037" y="2354853"/>
                  <a:ext cx="249900" cy="143942"/>
                </a:xfrm>
                <a:prstGeom prst="rect">
                  <a:avLst/>
                </a:prstGeom>
              </p:spPr>
            </p:pic>
          </p:grpSp>
        </p:grpSp>
        <p:grpSp>
          <p:nvGrpSpPr>
            <p:cNvPr id="80" name="Group 79"/>
            <p:cNvGrpSpPr/>
            <p:nvPr/>
          </p:nvGrpSpPr>
          <p:grpSpPr>
            <a:xfrm>
              <a:off x="4897778" y="2357740"/>
              <a:ext cx="378640" cy="438269"/>
              <a:chOff x="4708241" y="2363316"/>
              <a:chExt cx="390424" cy="451909"/>
            </a:xfrm>
          </p:grpSpPr>
          <p:pic>
            <p:nvPicPr>
              <p:cNvPr id="86" name="Picture 85"/>
              <p:cNvPicPr>
                <a:picLocks noChangeAspect="1"/>
              </p:cNvPicPr>
              <p:nvPr/>
            </p:nvPicPr>
            <p:blipFill>
              <a:blip r:embed="rId10"/>
              <a:stretch>
                <a:fillRect/>
              </a:stretch>
            </p:blipFill>
            <p:spPr>
              <a:xfrm>
                <a:off x="4708241" y="2531281"/>
                <a:ext cx="390424" cy="283944"/>
              </a:xfrm>
              <a:prstGeom prst="rect">
                <a:avLst/>
              </a:prstGeom>
            </p:spPr>
          </p:pic>
          <p:pic>
            <p:nvPicPr>
              <p:cNvPr id="87" name="Picture 86"/>
              <p:cNvPicPr>
                <a:picLocks noChangeAspect="1"/>
              </p:cNvPicPr>
              <p:nvPr/>
            </p:nvPicPr>
            <p:blipFill rotWithShape="1">
              <a:blip r:embed="rId7"/>
              <a:srcRect b="68839"/>
              <a:stretch/>
            </p:blipFill>
            <p:spPr>
              <a:xfrm>
                <a:off x="4800438" y="2363316"/>
                <a:ext cx="220514" cy="127016"/>
              </a:xfrm>
              <a:prstGeom prst="rect">
                <a:avLst/>
              </a:prstGeom>
            </p:spPr>
          </p:pic>
        </p:grpSp>
        <p:grpSp>
          <p:nvGrpSpPr>
            <p:cNvPr id="81" name="Group 80"/>
            <p:cNvGrpSpPr/>
            <p:nvPr/>
          </p:nvGrpSpPr>
          <p:grpSpPr>
            <a:xfrm>
              <a:off x="4717547" y="3353965"/>
              <a:ext cx="739104" cy="310548"/>
              <a:chOff x="4330264" y="3337078"/>
              <a:chExt cx="762106" cy="320213"/>
            </a:xfrm>
          </p:grpSpPr>
          <p:grpSp>
            <p:nvGrpSpPr>
              <p:cNvPr id="82" name="Group 81"/>
              <p:cNvGrpSpPr/>
              <p:nvPr/>
            </p:nvGrpSpPr>
            <p:grpSpPr>
              <a:xfrm>
                <a:off x="4330264" y="3431753"/>
                <a:ext cx="762106" cy="225538"/>
                <a:chOff x="3684232" y="3379800"/>
                <a:chExt cx="1049693" cy="310646"/>
              </a:xfrm>
            </p:grpSpPr>
            <p:pic>
              <p:nvPicPr>
                <p:cNvPr id="84" name="Picture 83"/>
                <p:cNvPicPr>
                  <a:picLocks noChangeAspect="1"/>
                </p:cNvPicPr>
                <p:nvPr/>
              </p:nvPicPr>
              <p:blipFill>
                <a:blip r:embed="rId11"/>
                <a:stretch>
                  <a:fillRect/>
                </a:stretch>
              </p:blipFill>
              <p:spPr>
                <a:xfrm>
                  <a:off x="3684232" y="3379800"/>
                  <a:ext cx="665320" cy="310646"/>
                </a:xfrm>
                <a:prstGeom prst="rect">
                  <a:avLst/>
                </a:prstGeom>
              </p:spPr>
            </p:pic>
            <p:pic>
              <p:nvPicPr>
                <p:cNvPr id="85" name="Picture 84"/>
                <p:cNvPicPr>
                  <a:picLocks noChangeAspect="1"/>
                </p:cNvPicPr>
                <p:nvPr/>
              </p:nvPicPr>
              <p:blipFill>
                <a:blip r:embed="rId12"/>
                <a:stretch>
                  <a:fillRect/>
                </a:stretch>
              </p:blipFill>
              <p:spPr>
                <a:xfrm>
                  <a:off x="4431335" y="3446610"/>
                  <a:ext cx="302590" cy="243835"/>
                </a:xfrm>
                <a:prstGeom prst="rect">
                  <a:avLst/>
                </a:prstGeom>
              </p:spPr>
            </p:pic>
          </p:grpSp>
          <p:pic>
            <p:nvPicPr>
              <p:cNvPr id="83" name="Picture 82"/>
              <p:cNvPicPr>
                <a:picLocks noChangeAspect="1"/>
              </p:cNvPicPr>
              <p:nvPr/>
            </p:nvPicPr>
            <p:blipFill rotWithShape="1">
              <a:blip r:embed="rId7"/>
              <a:srcRect b="68839"/>
              <a:stretch/>
            </p:blipFill>
            <p:spPr>
              <a:xfrm>
                <a:off x="4869081" y="3337078"/>
                <a:ext cx="181442" cy="104510"/>
              </a:xfrm>
              <a:prstGeom prst="rect">
                <a:avLst/>
              </a:prstGeom>
            </p:spPr>
          </p:pic>
        </p:grpSp>
      </p:grpSp>
      <p:sp>
        <p:nvSpPr>
          <p:cNvPr id="99" name="Left-Right Arrow 98"/>
          <p:cNvSpPr/>
          <p:nvPr/>
        </p:nvSpPr>
        <p:spPr>
          <a:xfrm>
            <a:off x="5523160" y="2539870"/>
            <a:ext cx="279149" cy="150748"/>
          </a:xfrm>
          <a:prstGeom prst="leftRightArrow">
            <a:avLst>
              <a:gd name="adj1" fmla="val 35196"/>
              <a:gd name="adj2" fmla="val 58131"/>
            </a:avLst>
          </a:prstGeom>
          <a:solidFill>
            <a:srgbClr val="3C3C3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100" name="Left-Right Arrow 99"/>
          <p:cNvSpPr/>
          <p:nvPr/>
        </p:nvSpPr>
        <p:spPr>
          <a:xfrm>
            <a:off x="6396558" y="2539870"/>
            <a:ext cx="547872" cy="150748"/>
          </a:xfrm>
          <a:prstGeom prst="leftRightArrow">
            <a:avLst>
              <a:gd name="adj1" fmla="val 35196"/>
              <a:gd name="adj2" fmla="val 58131"/>
            </a:avLst>
          </a:prstGeom>
          <a:solidFill>
            <a:srgbClr val="3C3C3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101" name="Left-Right Arrow 100"/>
          <p:cNvSpPr/>
          <p:nvPr/>
        </p:nvSpPr>
        <p:spPr>
          <a:xfrm>
            <a:off x="5403613" y="3103815"/>
            <a:ext cx="1540817" cy="150748"/>
          </a:xfrm>
          <a:prstGeom prst="leftRightArrow">
            <a:avLst>
              <a:gd name="adj1" fmla="val 35196"/>
              <a:gd name="adj2" fmla="val 58131"/>
            </a:avLst>
          </a:prstGeom>
          <a:solidFill>
            <a:srgbClr val="3C3C3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102" name="Rectangle 101"/>
          <p:cNvSpPr/>
          <p:nvPr/>
        </p:nvSpPr>
        <p:spPr>
          <a:xfrm rot="16200000">
            <a:off x="5616750" y="2594688"/>
            <a:ext cx="2104974" cy="143502"/>
          </a:xfrm>
          <a:prstGeom prst="rect">
            <a:avLst/>
          </a:prstGeom>
          <a:solidFill>
            <a:srgbClr val="9D9C9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18000" rIns="0" bIns="0" rtlCol="0" anchor="ctr" anchorCtr="0"/>
          <a:lstStyle/>
          <a:p>
            <a:pPr algn="ctr">
              <a:lnSpc>
                <a:spcPts val="800"/>
              </a:lnSpc>
            </a:pPr>
            <a:r>
              <a:rPr lang="en-GB" sz="750" dirty="0" smtClean="0">
                <a:solidFill>
                  <a:schemeClr val="tx1"/>
                </a:solidFill>
                <a:latin typeface="Fujitsu Sans Medium" panose="020B0504060202020204" pitchFamily="34" charset="0"/>
              </a:rPr>
              <a:t>Network</a:t>
            </a:r>
          </a:p>
        </p:txBody>
      </p:sp>
      <p:sp>
        <p:nvSpPr>
          <p:cNvPr id="103" name="Left-Right Arrow 102"/>
          <p:cNvSpPr/>
          <p:nvPr/>
        </p:nvSpPr>
        <p:spPr>
          <a:xfrm>
            <a:off x="8035604" y="2623653"/>
            <a:ext cx="331845" cy="150748"/>
          </a:xfrm>
          <a:prstGeom prst="leftRightArrow">
            <a:avLst>
              <a:gd name="adj1" fmla="val 35196"/>
              <a:gd name="adj2" fmla="val 58131"/>
            </a:avLst>
          </a:prstGeom>
          <a:solidFill>
            <a:srgbClr val="3C3C3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104" name="Left-Right Arrow 103"/>
          <p:cNvSpPr/>
          <p:nvPr/>
        </p:nvSpPr>
        <p:spPr>
          <a:xfrm>
            <a:off x="8035604" y="3174277"/>
            <a:ext cx="331845" cy="150748"/>
          </a:xfrm>
          <a:prstGeom prst="leftRightArrow">
            <a:avLst>
              <a:gd name="adj1" fmla="val 35196"/>
              <a:gd name="adj2" fmla="val 58131"/>
            </a:avLst>
          </a:prstGeom>
          <a:solidFill>
            <a:srgbClr val="3C3C3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105" name="Rectangle 104"/>
          <p:cNvSpPr/>
          <p:nvPr/>
        </p:nvSpPr>
        <p:spPr>
          <a:xfrm>
            <a:off x="4493943" y="1622013"/>
            <a:ext cx="4470545" cy="2177533"/>
          </a:xfrm>
          <a:prstGeom prst="rect">
            <a:avLst/>
          </a:prstGeom>
          <a:solidFill>
            <a:schemeClr val="bg1">
              <a:alpha val="47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cxnSp>
        <p:nvCxnSpPr>
          <p:cNvPr id="106" name="Elbow Connector 105"/>
          <p:cNvCxnSpPr>
            <a:endCxn id="33" idx="1"/>
          </p:cNvCxnSpPr>
          <p:nvPr/>
        </p:nvCxnSpPr>
        <p:spPr>
          <a:xfrm rot="16200000" flipH="1">
            <a:off x="5347889" y="1860699"/>
            <a:ext cx="164182" cy="752472"/>
          </a:xfrm>
          <a:prstGeom prst="bentConnector2">
            <a:avLst/>
          </a:prstGeom>
          <a:ln w="19050">
            <a:solidFill>
              <a:srgbClr val="F0A62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Elbow Connector 106"/>
          <p:cNvCxnSpPr>
            <a:stCxn id="35" idx="3"/>
          </p:cNvCxnSpPr>
          <p:nvPr/>
        </p:nvCxnSpPr>
        <p:spPr>
          <a:xfrm>
            <a:off x="6384435" y="2319026"/>
            <a:ext cx="744321" cy="1246776"/>
          </a:xfrm>
          <a:prstGeom prst="bentConnector3">
            <a:avLst>
              <a:gd name="adj1" fmla="val 53963"/>
            </a:avLst>
          </a:prstGeom>
          <a:ln w="19050">
            <a:solidFill>
              <a:srgbClr val="F0A620"/>
            </a:solidFill>
            <a:tailEnd type="none"/>
          </a:ln>
        </p:spPr>
        <p:style>
          <a:lnRef idx="1">
            <a:schemeClr val="accent1"/>
          </a:lnRef>
          <a:fillRef idx="0">
            <a:schemeClr val="accent1"/>
          </a:fillRef>
          <a:effectRef idx="0">
            <a:schemeClr val="accent1"/>
          </a:effectRef>
          <a:fontRef idx="minor">
            <a:schemeClr val="tx1"/>
          </a:fontRef>
        </p:style>
      </p:cxnSp>
      <p:cxnSp>
        <p:nvCxnSpPr>
          <p:cNvPr id="108" name="Elbow Connector 107"/>
          <p:cNvCxnSpPr>
            <a:stCxn id="45" idx="0"/>
            <a:endCxn id="42" idx="1"/>
          </p:cNvCxnSpPr>
          <p:nvPr/>
        </p:nvCxnSpPr>
        <p:spPr>
          <a:xfrm rot="5400000" flipH="1" flipV="1">
            <a:off x="7572794" y="2695550"/>
            <a:ext cx="927129" cy="647375"/>
          </a:xfrm>
          <a:prstGeom prst="bentConnector2">
            <a:avLst/>
          </a:prstGeom>
          <a:ln w="19050">
            <a:solidFill>
              <a:srgbClr val="F0A620"/>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34" idx="1"/>
          </p:cNvCxnSpPr>
          <p:nvPr/>
        </p:nvCxnSpPr>
        <p:spPr>
          <a:xfrm>
            <a:off x="5488308" y="2074222"/>
            <a:ext cx="317908" cy="151177"/>
          </a:xfrm>
          <a:prstGeom prst="bentConnector3">
            <a:avLst>
              <a:gd name="adj1" fmla="val 59400"/>
            </a:avLst>
          </a:prstGeom>
          <a:ln w="19050">
            <a:solidFill>
              <a:srgbClr val="1BA12B"/>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39" idx="2"/>
            <a:endCxn id="40" idx="0"/>
          </p:cNvCxnSpPr>
          <p:nvPr/>
        </p:nvCxnSpPr>
        <p:spPr>
          <a:xfrm>
            <a:off x="7212737" y="2487030"/>
            <a:ext cx="0" cy="997019"/>
          </a:xfrm>
          <a:prstGeom prst="line">
            <a:avLst/>
          </a:prstGeom>
          <a:ln w="19050">
            <a:solidFill>
              <a:srgbClr val="1BA12B"/>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41" idx="1"/>
            <a:endCxn id="37" idx="3"/>
          </p:cNvCxnSpPr>
          <p:nvPr/>
        </p:nvCxnSpPr>
        <p:spPr>
          <a:xfrm flipH="1">
            <a:off x="5408565" y="3380822"/>
            <a:ext cx="1720001" cy="1"/>
          </a:xfrm>
          <a:prstGeom prst="line">
            <a:avLst/>
          </a:prstGeom>
          <a:ln w="19050">
            <a:solidFill>
              <a:srgbClr val="1782DB"/>
            </a:solidFill>
          </a:ln>
        </p:spPr>
        <p:style>
          <a:lnRef idx="1">
            <a:schemeClr val="accent1"/>
          </a:lnRef>
          <a:fillRef idx="0">
            <a:schemeClr val="accent1"/>
          </a:fillRef>
          <a:effectRef idx="0">
            <a:schemeClr val="accent1"/>
          </a:effectRef>
          <a:fontRef idx="minor">
            <a:schemeClr val="tx1"/>
          </a:fontRef>
        </p:style>
      </p:cxnSp>
      <p:cxnSp>
        <p:nvCxnSpPr>
          <p:cNvPr id="112" name="Elbow Connector 111"/>
          <p:cNvCxnSpPr>
            <a:endCxn id="43" idx="1"/>
          </p:cNvCxnSpPr>
          <p:nvPr/>
        </p:nvCxnSpPr>
        <p:spPr>
          <a:xfrm flipV="1">
            <a:off x="7781624" y="2832476"/>
            <a:ext cx="578422" cy="233602"/>
          </a:xfrm>
          <a:prstGeom prst="bentConnector3">
            <a:avLst>
              <a:gd name="adj1" fmla="val 711"/>
            </a:avLst>
          </a:prstGeom>
          <a:ln w="19050">
            <a:solidFill>
              <a:srgbClr val="1782DB"/>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Elbow Connector 112"/>
          <p:cNvCxnSpPr/>
          <p:nvPr/>
        </p:nvCxnSpPr>
        <p:spPr>
          <a:xfrm flipV="1">
            <a:off x="7852937" y="3365979"/>
            <a:ext cx="514512" cy="183783"/>
          </a:xfrm>
          <a:prstGeom prst="bentConnector3">
            <a:avLst/>
          </a:prstGeom>
          <a:ln w="19050">
            <a:solidFill>
              <a:srgbClr val="1BA12B"/>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Elbow Connector 113"/>
          <p:cNvCxnSpPr/>
          <p:nvPr/>
        </p:nvCxnSpPr>
        <p:spPr>
          <a:xfrm>
            <a:off x="6381956" y="2615244"/>
            <a:ext cx="746610" cy="593903"/>
          </a:xfrm>
          <a:prstGeom prst="bentConnector3">
            <a:avLst>
              <a:gd name="adj1" fmla="val 27823"/>
            </a:avLst>
          </a:prstGeom>
          <a:ln w="19050">
            <a:solidFill>
              <a:srgbClr val="4B4595"/>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384434" y="2259399"/>
            <a:ext cx="744132" cy="0"/>
          </a:xfrm>
          <a:prstGeom prst="line">
            <a:avLst/>
          </a:prstGeom>
          <a:ln w="19050">
            <a:solidFill>
              <a:srgbClr val="1BA12B"/>
            </a:solidFill>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262923" y="1180035"/>
            <a:ext cx="2407065" cy="347692"/>
          </a:xfrm>
          <a:prstGeom prst="rect">
            <a:avLst/>
          </a:prstGeom>
          <a:solidFill>
            <a:srgbClr val="B1B1AC">
              <a:alpha val="2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0" rIns="72000" bIns="0" rtlCol="0" anchor="ctr"/>
          <a:lstStyle/>
          <a:p>
            <a:pPr>
              <a:lnSpc>
                <a:spcPct val="150000"/>
              </a:lnSpc>
            </a:pPr>
            <a:r>
              <a:rPr lang="en-GB" sz="1400" dirty="0">
                <a:solidFill>
                  <a:schemeClr val="tx1"/>
                </a:solidFill>
                <a:latin typeface="Fujitsu Sans" panose="020B0404060202020204" pitchFamily="34" charset="0"/>
              </a:rPr>
              <a:t>Service Portal </a:t>
            </a:r>
            <a:endParaRPr lang="en-US" sz="1400" dirty="0">
              <a:solidFill>
                <a:schemeClr val="tx1"/>
              </a:solidFill>
              <a:latin typeface="Fujitsu Sans" panose="020B0404060202020204" pitchFamily="34" charset="0"/>
            </a:endParaRPr>
          </a:p>
        </p:txBody>
      </p:sp>
      <p:sp>
        <p:nvSpPr>
          <p:cNvPr id="118" name="Rectangle 117"/>
          <p:cNvSpPr/>
          <p:nvPr/>
        </p:nvSpPr>
        <p:spPr>
          <a:xfrm>
            <a:off x="262923" y="1556661"/>
            <a:ext cx="2407065" cy="347692"/>
          </a:xfrm>
          <a:prstGeom prst="rect">
            <a:avLst/>
          </a:prstGeom>
          <a:solidFill>
            <a:srgbClr val="B1B1AC">
              <a:alpha val="2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0" rIns="72000" bIns="0" rtlCol="0" anchor="ctr"/>
          <a:lstStyle/>
          <a:p>
            <a:pPr>
              <a:lnSpc>
                <a:spcPct val="150000"/>
              </a:lnSpc>
            </a:pPr>
            <a:r>
              <a:rPr lang="en-GB" sz="1400" dirty="0">
                <a:solidFill>
                  <a:schemeClr val="tx1"/>
                </a:solidFill>
                <a:latin typeface="Fujitsu Sans" panose="020B0404060202020204" pitchFamily="34" charset="0"/>
              </a:rPr>
              <a:t>Access Control</a:t>
            </a:r>
          </a:p>
        </p:txBody>
      </p:sp>
      <p:sp>
        <p:nvSpPr>
          <p:cNvPr id="119" name="Rectangle 118"/>
          <p:cNvSpPr/>
          <p:nvPr/>
        </p:nvSpPr>
        <p:spPr>
          <a:xfrm>
            <a:off x="262923" y="1933287"/>
            <a:ext cx="2407065" cy="347692"/>
          </a:xfrm>
          <a:prstGeom prst="rect">
            <a:avLst/>
          </a:prstGeom>
          <a:solidFill>
            <a:srgbClr val="B1B1AC">
              <a:alpha val="2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0" rIns="72000" bIns="0" rtlCol="0" anchor="ctr"/>
          <a:lstStyle/>
          <a:p>
            <a:pPr>
              <a:lnSpc>
                <a:spcPct val="150000"/>
              </a:lnSpc>
            </a:pPr>
            <a:r>
              <a:rPr lang="en-GB" sz="1400" dirty="0">
                <a:solidFill>
                  <a:schemeClr val="tx1"/>
                </a:solidFill>
                <a:latin typeface="Fujitsu Sans" panose="020B0404060202020204" pitchFamily="34" charset="0"/>
              </a:rPr>
              <a:t>Data Management</a:t>
            </a:r>
          </a:p>
        </p:txBody>
      </p:sp>
      <p:sp>
        <p:nvSpPr>
          <p:cNvPr id="120" name="Rectangle 119"/>
          <p:cNvSpPr/>
          <p:nvPr/>
        </p:nvSpPr>
        <p:spPr>
          <a:xfrm>
            <a:off x="262923" y="2309913"/>
            <a:ext cx="2407065" cy="347692"/>
          </a:xfrm>
          <a:prstGeom prst="rect">
            <a:avLst/>
          </a:prstGeom>
          <a:solidFill>
            <a:srgbClr val="B1B1AC">
              <a:alpha val="2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0" rIns="72000" bIns="0" rtlCol="0" anchor="ctr"/>
          <a:lstStyle/>
          <a:p>
            <a:pPr>
              <a:lnSpc>
                <a:spcPct val="150000"/>
              </a:lnSpc>
            </a:pPr>
            <a:r>
              <a:rPr lang="en-GB" sz="1400" dirty="0">
                <a:solidFill>
                  <a:schemeClr val="tx1"/>
                </a:solidFill>
                <a:latin typeface="Fujitsu Sans" panose="020B0404060202020204" pitchFamily="34" charset="0"/>
              </a:rPr>
              <a:t>Event Function</a:t>
            </a:r>
          </a:p>
        </p:txBody>
      </p:sp>
      <p:sp>
        <p:nvSpPr>
          <p:cNvPr id="121" name="Rectangle 120"/>
          <p:cNvSpPr/>
          <p:nvPr/>
        </p:nvSpPr>
        <p:spPr>
          <a:xfrm>
            <a:off x="262923" y="2686539"/>
            <a:ext cx="2407065" cy="347692"/>
          </a:xfrm>
          <a:prstGeom prst="rect">
            <a:avLst/>
          </a:prstGeom>
          <a:solidFill>
            <a:srgbClr val="B1B1AC">
              <a:alpha val="2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0" rIns="72000" bIns="0" rtlCol="0" anchor="ctr"/>
          <a:lstStyle/>
          <a:p>
            <a:pPr>
              <a:lnSpc>
                <a:spcPct val="150000"/>
              </a:lnSpc>
            </a:pPr>
            <a:r>
              <a:rPr lang="en-GB" sz="1400" dirty="0">
                <a:solidFill>
                  <a:schemeClr val="tx1"/>
                </a:solidFill>
                <a:latin typeface="Fujitsu Sans" panose="020B0404060202020204" pitchFamily="34" charset="0"/>
              </a:rPr>
              <a:t>Dynamic Resource Controller</a:t>
            </a:r>
          </a:p>
        </p:txBody>
      </p:sp>
      <p:sp>
        <p:nvSpPr>
          <p:cNvPr id="122" name="Rectangle 121"/>
          <p:cNvSpPr/>
          <p:nvPr/>
        </p:nvSpPr>
        <p:spPr>
          <a:xfrm>
            <a:off x="262923" y="3063165"/>
            <a:ext cx="2407065" cy="347692"/>
          </a:xfrm>
          <a:prstGeom prst="rect">
            <a:avLst/>
          </a:prstGeom>
          <a:solidFill>
            <a:srgbClr val="A30B1A"/>
          </a:solidFill>
          <a:ln>
            <a:noFill/>
          </a:ln>
        </p:spPr>
        <p:style>
          <a:lnRef idx="2">
            <a:schemeClr val="accent4">
              <a:shade val="50000"/>
            </a:schemeClr>
          </a:lnRef>
          <a:fillRef idx="1">
            <a:schemeClr val="accent4"/>
          </a:fillRef>
          <a:effectRef idx="0">
            <a:schemeClr val="accent4"/>
          </a:effectRef>
          <a:fontRef idx="minor">
            <a:schemeClr val="lt1"/>
          </a:fontRef>
        </p:style>
        <p:txBody>
          <a:bodyPr lIns="108000" tIns="0" rIns="108000" bIns="0" rtlCol="0" anchor="ctr"/>
          <a:lstStyle/>
          <a:p>
            <a:pPr>
              <a:lnSpc>
                <a:spcPct val="150000"/>
              </a:lnSpc>
              <a:spcBef>
                <a:spcPts val="300"/>
              </a:spcBef>
              <a:spcAft>
                <a:spcPts val="200"/>
              </a:spcAft>
              <a:buClr>
                <a:schemeClr val="accent2"/>
              </a:buClr>
            </a:pPr>
            <a:r>
              <a:rPr lang="en-GB" sz="1400" dirty="0">
                <a:solidFill>
                  <a:schemeClr val="bg1"/>
                </a:solidFill>
                <a:latin typeface="Fujitsu Sans Medium" panose="020B0504060202020204" pitchFamily="34" charset="0"/>
              </a:rPr>
              <a:t>Database</a:t>
            </a:r>
          </a:p>
        </p:txBody>
      </p:sp>
      <p:sp>
        <p:nvSpPr>
          <p:cNvPr id="123" name="Rectangle 122"/>
          <p:cNvSpPr/>
          <p:nvPr/>
        </p:nvSpPr>
        <p:spPr>
          <a:xfrm>
            <a:off x="262923" y="3439791"/>
            <a:ext cx="2407065" cy="347692"/>
          </a:xfrm>
          <a:prstGeom prst="rect">
            <a:avLst/>
          </a:prstGeom>
          <a:solidFill>
            <a:srgbClr val="B1B1AC">
              <a:alpha val="2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0" rIns="72000" bIns="0" rtlCol="0" anchor="ctr"/>
          <a:lstStyle/>
          <a:p>
            <a:pPr>
              <a:lnSpc>
                <a:spcPct val="150000"/>
              </a:lnSpc>
            </a:pPr>
            <a:r>
              <a:rPr lang="en-GB" sz="1400" dirty="0">
                <a:solidFill>
                  <a:schemeClr val="tx1"/>
                </a:solidFill>
                <a:latin typeface="Fujitsu Sans" panose="020B0404060202020204" pitchFamily="34" charset="0"/>
              </a:rPr>
              <a:t>APIs</a:t>
            </a:r>
          </a:p>
        </p:txBody>
      </p:sp>
      <p:sp>
        <p:nvSpPr>
          <p:cNvPr id="125" name="TextBox 124"/>
          <p:cNvSpPr txBox="1"/>
          <p:nvPr/>
        </p:nvSpPr>
        <p:spPr>
          <a:xfrm>
            <a:off x="4681774" y="3737946"/>
            <a:ext cx="4399229" cy="584775"/>
          </a:xfrm>
          <a:prstGeom prst="rect">
            <a:avLst/>
          </a:prstGeom>
          <a:noFill/>
        </p:spPr>
        <p:txBody>
          <a:bodyPr wrap="square" rtlCol="0">
            <a:spAutoFit/>
          </a:bodyPr>
          <a:lstStyle/>
          <a:p>
            <a:pPr algn="ctr"/>
            <a:r>
              <a:rPr lang="en-GB" dirty="0" smtClean="0">
                <a:solidFill>
                  <a:srgbClr val="FF0000"/>
                </a:solidFill>
                <a:latin typeface="Fujitsu Sans Medium" panose="020B0504060202020204" pitchFamily="34" charset="0"/>
              </a:rPr>
              <a:t>Fujitsu Cloud Services K5 IoT Platform</a:t>
            </a:r>
          </a:p>
          <a:p>
            <a:pPr algn="ctr"/>
            <a:r>
              <a:rPr lang="en-GB" sz="1400" dirty="0" smtClean="0">
                <a:latin typeface="Fujitsu Sans" panose="020B0404060202020204" pitchFamily="34" charset="0"/>
              </a:rPr>
              <a:t>Realising IoT Solutions faster, with confidence</a:t>
            </a:r>
            <a:endParaRPr lang="en-US" sz="1400" dirty="0">
              <a:latin typeface="Fujitsu Sans" panose="020B0404060202020204" pitchFamily="34" charset="0"/>
            </a:endParaRPr>
          </a:p>
        </p:txBody>
      </p:sp>
    </p:spTree>
    <p:extLst>
      <p:ext uri="{BB962C8B-B14F-4D97-AF65-F5344CB8AC3E}">
        <p14:creationId xmlns:p14="http://schemas.microsoft.com/office/powerpoint/2010/main" val="268740632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750"/>
                                        <p:tgtEl>
                                          <p:spTgt spid="105"/>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109"/>
                                        </p:tgtEl>
                                        <p:attrNameLst>
                                          <p:attrName>style.visibility</p:attrName>
                                        </p:attrNameLst>
                                      </p:cBhvr>
                                      <p:to>
                                        <p:strVal val="visible"/>
                                      </p:to>
                                    </p:set>
                                    <p:animEffect transition="in" filter="wipe(left)">
                                      <p:cBhvr>
                                        <p:cTn id="11" dur="750"/>
                                        <p:tgtEl>
                                          <p:spTgt spid="109"/>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15"/>
                                        </p:tgtEl>
                                        <p:attrNameLst>
                                          <p:attrName>style.visibility</p:attrName>
                                        </p:attrNameLst>
                                      </p:cBhvr>
                                      <p:to>
                                        <p:strVal val="visible"/>
                                      </p:to>
                                    </p:set>
                                    <p:animEffect transition="in" filter="wipe(left)">
                                      <p:cBhvr>
                                        <p:cTn id="15" dur="400"/>
                                        <p:tgtEl>
                                          <p:spTgt spid="115"/>
                                        </p:tgtEl>
                                      </p:cBhvr>
                                    </p:animEffect>
                                  </p:childTnLst>
                                </p:cTn>
                              </p:par>
                            </p:childTnLst>
                          </p:cTn>
                        </p:par>
                        <p:par>
                          <p:cTn id="16" fill="hold">
                            <p:stCondLst>
                              <p:cond delay="1900"/>
                            </p:stCondLst>
                            <p:childTnLst>
                              <p:par>
                                <p:cTn id="17" presetID="22" presetClass="entr" presetSubtype="1" fill="hold" nodeType="after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wipe(up)">
                                      <p:cBhvr>
                                        <p:cTn id="19" dur="500"/>
                                        <p:tgtEl>
                                          <p:spTgt spid="110"/>
                                        </p:tgtEl>
                                      </p:cBhvr>
                                    </p:animEffect>
                                  </p:childTnLst>
                                </p:cTn>
                              </p:par>
                            </p:childTnLst>
                          </p:cTn>
                        </p:par>
                        <p:par>
                          <p:cTn id="20" fill="hold">
                            <p:stCondLst>
                              <p:cond delay="2400"/>
                            </p:stCondLst>
                            <p:childTnLst>
                              <p:par>
                                <p:cTn id="21" presetID="22" presetClass="entr" presetSubtype="8" fill="hold" nodeType="afterEffect">
                                  <p:stCondLst>
                                    <p:cond delay="0"/>
                                  </p:stCondLst>
                                  <p:childTnLst>
                                    <p:set>
                                      <p:cBhvr>
                                        <p:cTn id="22" dur="1" fill="hold">
                                          <p:stCondLst>
                                            <p:cond delay="0"/>
                                          </p:stCondLst>
                                        </p:cTn>
                                        <p:tgtEl>
                                          <p:spTgt spid="113"/>
                                        </p:tgtEl>
                                        <p:attrNameLst>
                                          <p:attrName>style.visibility</p:attrName>
                                        </p:attrNameLst>
                                      </p:cBhvr>
                                      <p:to>
                                        <p:strVal val="visible"/>
                                      </p:to>
                                    </p:set>
                                    <p:animEffect transition="in" filter="wipe(left)">
                                      <p:cBhvr>
                                        <p:cTn id="23" dur="400"/>
                                        <p:tgtEl>
                                          <p:spTgt spid="113"/>
                                        </p:tgtEl>
                                      </p:cBhvr>
                                    </p:animEffect>
                                  </p:childTnLst>
                                </p:cTn>
                              </p:par>
                            </p:childTnLst>
                          </p:cTn>
                        </p:par>
                        <p:par>
                          <p:cTn id="24" fill="hold">
                            <p:stCondLst>
                              <p:cond delay="2800"/>
                            </p:stCondLst>
                            <p:childTnLst>
                              <p:par>
                                <p:cTn id="25" presetID="22" presetClass="entr" presetSubtype="8" fill="hold" nodeType="after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wipe(left)">
                                      <p:cBhvr>
                                        <p:cTn id="27" dur="400"/>
                                        <p:tgtEl>
                                          <p:spTgt spid="106"/>
                                        </p:tgtEl>
                                      </p:cBhvr>
                                    </p:animEffect>
                                  </p:childTnLst>
                                </p:cTn>
                              </p:par>
                            </p:childTnLst>
                          </p:cTn>
                        </p:par>
                        <p:par>
                          <p:cTn id="28" fill="hold">
                            <p:stCondLst>
                              <p:cond delay="3200"/>
                            </p:stCondLst>
                            <p:childTnLst>
                              <p:par>
                                <p:cTn id="29" presetID="22" presetClass="entr" presetSubtype="1"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up)">
                                      <p:cBhvr>
                                        <p:cTn id="31" dur="800"/>
                                        <p:tgtEl>
                                          <p:spTgt spid="107"/>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108"/>
                                        </p:tgtEl>
                                        <p:attrNameLst>
                                          <p:attrName>style.visibility</p:attrName>
                                        </p:attrNameLst>
                                      </p:cBhvr>
                                      <p:to>
                                        <p:strVal val="visible"/>
                                      </p:to>
                                    </p:set>
                                    <p:animEffect transition="in" filter="wipe(left)">
                                      <p:cBhvr>
                                        <p:cTn id="35" dur="750"/>
                                        <p:tgtEl>
                                          <p:spTgt spid="108"/>
                                        </p:tgtEl>
                                      </p:cBhvr>
                                    </p:animEffect>
                                  </p:childTnLst>
                                </p:cTn>
                              </p:par>
                            </p:childTnLst>
                          </p:cTn>
                        </p:par>
                        <p:par>
                          <p:cTn id="36" fill="hold">
                            <p:stCondLst>
                              <p:cond delay="4750"/>
                            </p:stCondLst>
                            <p:childTnLst>
                              <p:par>
                                <p:cTn id="37" presetID="22" presetClass="entr" presetSubtype="2" fill="hold" nodeType="after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right)">
                                      <p:cBhvr>
                                        <p:cTn id="39" dur="750"/>
                                        <p:tgtEl>
                                          <p:spTgt spid="114"/>
                                        </p:tgtEl>
                                      </p:cBhvr>
                                    </p:animEffect>
                                  </p:childTnLst>
                                </p:cTn>
                              </p:par>
                            </p:childTnLst>
                          </p:cTn>
                        </p:par>
                        <p:par>
                          <p:cTn id="40" fill="hold">
                            <p:stCondLst>
                              <p:cond delay="5500"/>
                            </p:stCondLst>
                            <p:childTnLst>
                              <p:par>
                                <p:cTn id="41" presetID="22" presetClass="entr" presetSubtype="8" fill="hold" nodeType="afterEffect">
                                  <p:stCondLst>
                                    <p:cond delay="0"/>
                                  </p:stCondLst>
                                  <p:childTnLst>
                                    <p:set>
                                      <p:cBhvr>
                                        <p:cTn id="42" dur="1" fill="hold">
                                          <p:stCondLst>
                                            <p:cond delay="0"/>
                                          </p:stCondLst>
                                        </p:cTn>
                                        <p:tgtEl>
                                          <p:spTgt spid="111"/>
                                        </p:tgtEl>
                                        <p:attrNameLst>
                                          <p:attrName>style.visibility</p:attrName>
                                        </p:attrNameLst>
                                      </p:cBhvr>
                                      <p:to>
                                        <p:strVal val="visible"/>
                                      </p:to>
                                    </p:set>
                                    <p:animEffect transition="in" filter="wipe(left)">
                                      <p:cBhvr>
                                        <p:cTn id="43" dur="750"/>
                                        <p:tgtEl>
                                          <p:spTgt spid="111"/>
                                        </p:tgtEl>
                                      </p:cBhvr>
                                    </p:animEffect>
                                  </p:childTnLst>
                                </p:cTn>
                              </p:par>
                            </p:childTnLst>
                          </p:cTn>
                        </p:par>
                        <p:par>
                          <p:cTn id="44" fill="hold">
                            <p:stCondLst>
                              <p:cond delay="6250"/>
                            </p:stCondLst>
                            <p:childTnLst>
                              <p:par>
                                <p:cTn id="45" presetID="22" presetClass="entr" presetSubtype="8" fill="hold"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a:t>Platform Overview</a:t>
            </a:r>
            <a:endParaRPr lang="en-US" dirty="0"/>
          </a:p>
        </p:txBody>
      </p:sp>
      <p:sp>
        <p:nvSpPr>
          <p:cNvPr id="24" name="Rectangle 23"/>
          <p:cNvSpPr/>
          <p:nvPr/>
        </p:nvSpPr>
        <p:spPr>
          <a:xfrm>
            <a:off x="2691214" y="1164639"/>
            <a:ext cx="1664762" cy="2331407"/>
          </a:xfrm>
          <a:prstGeom prst="rect">
            <a:avLst/>
          </a:prstGeom>
          <a:noFill/>
          <a:ln w="3175">
            <a:noFill/>
            <a:prstDash val="dash"/>
          </a:ln>
        </p:spPr>
        <p:txBody>
          <a:bodyPr wrap="square">
            <a:spAutoFit/>
          </a:bodyPr>
          <a:lstStyle/>
          <a:p>
            <a:r>
              <a:rPr lang="en-GB" sz="1200" dirty="0">
                <a:latin typeface="Fujitsu Sans Medium" panose="020B0504060202020204" pitchFamily="34" charset="0"/>
              </a:rPr>
              <a:t>Offers both inbound and outbound APIs – using standard IoT </a:t>
            </a:r>
            <a:r>
              <a:rPr lang="en-GB" sz="1200" dirty="0" smtClean="0">
                <a:latin typeface="Fujitsu Sans Medium" panose="020B0504060202020204" pitchFamily="34" charset="0"/>
              </a:rPr>
              <a:t>protocols (HTTP/HTTPS </a:t>
            </a:r>
            <a:r>
              <a:rPr lang="en-GB" sz="1200" dirty="0">
                <a:latin typeface="Fujitsu Sans Medium" panose="020B0504060202020204" pitchFamily="34" charset="0"/>
              </a:rPr>
              <a:t>and MQTT/MQTTS) and simplifying integration with a wide range of heterogeneous devices and applications.</a:t>
            </a:r>
          </a:p>
          <a:p>
            <a:endParaRPr lang="en-GB" sz="1350" dirty="0">
              <a:solidFill>
                <a:srgbClr val="A30B1A"/>
              </a:solidFill>
            </a:endParaRPr>
          </a:p>
        </p:txBody>
      </p:sp>
      <p:sp>
        <p:nvSpPr>
          <p:cNvPr id="25" name="Snip Single Corner Rectangle 24"/>
          <p:cNvSpPr/>
          <p:nvPr/>
        </p:nvSpPr>
        <p:spPr>
          <a:xfrm>
            <a:off x="2690389" y="1180035"/>
            <a:ext cx="1708357" cy="2607448"/>
          </a:xfrm>
          <a:prstGeom prst="snip1Rect">
            <a:avLst>
              <a:gd name="adj" fmla="val 8576"/>
            </a:avLst>
          </a:prstGeom>
          <a:noFill/>
          <a:ln w="9525">
            <a:solidFill>
              <a:srgbClr val="A30B1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chemeClr val="tx1"/>
              </a:solidFill>
            </a:endParaRPr>
          </a:p>
        </p:txBody>
      </p:sp>
      <p:grpSp>
        <p:nvGrpSpPr>
          <p:cNvPr id="35" name="Group 34"/>
          <p:cNvGrpSpPr/>
          <p:nvPr/>
        </p:nvGrpSpPr>
        <p:grpSpPr>
          <a:xfrm>
            <a:off x="5264820" y="2190402"/>
            <a:ext cx="1119615" cy="1223901"/>
            <a:chOff x="5264820" y="2279744"/>
            <a:chExt cx="1119615" cy="1223901"/>
          </a:xfrm>
        </p:grpSpPr>
        <p:sp>
          <p:nvSpPr>
            <p:cNvPr id="36" name="Rectangle 35"/>
            <p:cNvSpPr/>
            <p:nvPr/>
          </p:nvSpPr>
          <p:spPr>
            <a:xfrm>
              <a:off x="5806216" y="2373371"/>
              <a:ext cx="85504" cy="6999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37" name="Rectangle 36"/>
            <p:cNvSpPr/>
            <p:nvPr/>
          </p:nvSpPr>
          <p:spPr>
            <a:xfrm>
              <a:off x="5806216" y="2279744"/>
              <a:ext cx="85504" cy="6999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38" name="Rectangle 37"/>
            <p:cNvSpPr/>
            <p:nvPr/>
          </p:nvSpPr>
          <p:spPr>
            <a:xfrm>
              <a:off x="6298931" y="2373371"/>
              <a:ext cx="85504" cy="6999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39" name="Rectangle 38"/>
            <p:cNvSpPr/>
            <p:nvPr/>
          </p:nvSpPr>
          <p:spPr>
            <a:xfrm>
              <a:off x="6298931" y="2279744"/>
              <a:ext cx="85504" cy="6999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40" name="Rectangle 39"/>
            <p:cNvSpPr/>
            <p:nvPr/>
          </p:nvSpPr>
          <p:spPr>
            <a:xfrm>
              <a:off x="5264820" y="3436684"/>
              <a:ext cx="143745" cy="669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grpSp>
      <p:grpSp>
        <p:nvGrpSpPr>
          <p:cNvPr id="41" name="Group 40"/>
          <p:cNvGrpSpPr/>
          <p:nvPr/>
        </p:nvGrpSpPr>
        <p:grpSpPr>
          <a:xfrm>
            <a:off x="7128566" y="2420069"/>
            <a:ext cx="1290890" cy="1130941"/>
            <a:chOff x="7128566" y="2509411"/>
            <a:chExt cx="1290890" cy="1130941"/>
          </a:xfrm>
        </p:grpSpPr>
        <p:sp>
          <p:nvSpPr>
            <p:cNvPr id="42" name="Rectangle 41"/>
            <p:cNvSpPr/>
            <p:nvPr/>
          </p:nvSpPr>
          <p:spPr>
            <a:xfrm>
              <a:off x="7140864" y="2509411"/>
              <a:ext cx="143745" cy="669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43" name="Rectangle 42"/>
            <p:cNvSpPr/>
            <p:nvPr/>
          </p:nvSpPr>
          <p:spPr>
            <a:xfrm>
              <a:off x="7140864" y="3573391"/>
              <a:ext cx="143745" cy="669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44" name="Rectangle 43"/>
            <p:cNvSpPr/>
            <p:nvPr/>
          </p:nvSpPr>
          <p:spPr>
            <a:xfrm>
              <a:off x="7128566" y="3416677"/>
              <a:ext cx="45719" cy="10697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45" name="Rectangle 44"/>
            <p:cNvSpPr/>
            <p:nvPr/>
          </p:nvSpPr>
          <p:spPr>
            <a:xfrm>
              <a:off x="8360046" y="2620100"/>
              <a:ext cx="59410" cy="4982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46" name="Rectangle 45"/>
            <p:cNvSpPr/>
            <p:nvPr/>
          </p:nvSpPr>
          <p:spPr>
            <a:xfrm>
              <a:off x="8360046" y="2896904"/>
              <a:ext cx="59410" cy="4982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47" name="Rectangle 46"/>
            <p:cNvSpPr/>
            <p:nvPr/>
          </p:nvSpPr>
          <p:spPr>
            <a:xfrm>
              <a:off x="7720091" y="3572143"/>
              <a:ext cx="143745" cy="669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48" name="Rectangle 47"/>
            <p:cNvSpPr/>
            <p:nvPr/>
          </p:nvSpPr>
          <p:spPr>
            <a:xfrm>
              <a:off x="7640798" y="3572143"/>
              <a:ext cx="143745" cy="669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grpSp>
      <p:grpSp>
        <p:nvGrpSpPr>
          <p:cNvPr id="49" name="Group 48"/>
          <p:cNvGrpSpPr/>
          <p:nvPr/>
        </p:nvGrpSpPr>
        <p:grpSpPr>
          <a:xfrm>
            <a:off x="8241613" y="1138501"/>
            <a:ext cx="651561" cy="2580425"/>
            <a:chOff x="8241613" y="1220931"/>
            <a:chExt cx="651561" cy="2580425"/>
          </a:xfrm>
        </p:grpSpPr>
        <p:sp>
          <p:nvSpPr>
            <p:cNvPr id="50" name="Rectangle 49"/>
            <p:cNvSpPr/>
            <p:nvPr/>
          </p:nvSpPr>
          <p:spPr>
            <a:xfrm>
              <a:off x="8241613" y="1696381"/>
              <a:ext cx="651560" cy="2104975"/>
            </a:xfrm>
            <a:prstGeom prst="rect">
              <a:avLst/>
            </a:prstGeom>
            <a:solidFill>
              <a:srgbClr val="EEEEEE"/>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gn="ctr"/>
              <a:endParaRPr lang="en-GB" sz="1000" dirty="0" smtClean="0">
                <a:solidFill>
                  <a:schemeClr val="tx1"/>
                </a:solidFill>
                <a:latin typeface="Fujitsu Sans Medium" panose="020B0504060202020204" pitchFamily="34" charset="0"/>
              </a:endParaRPr>
            </a:p>
          </p:txBody>
        </p:sp>
        <p:sp>
          <p:nvSpPr>
            <p:cNvPr id="51" name="Rectangle 50"/>
            <p:cNvSpPr/>
            <p:nvPr/>
          </p:nvSpPr>
          <p:spPr>
            <a:xfrm>
              <a:off x="8245186" y="1220931"/>
              <a:ext cx="647988" cy="483513"/>
            </a:xfrm>
            <a:prstGeom prst="rect">
              <a:avLst/>
            </a:prstGeom>
            <a:solidFill>
              <a:srgbClr val="C6C6C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825"/>
                </a:lnSpc>
              </a:pPr>
              <a:r>
                <a:rPr lang="en-GB" sz="750" dirty="0" smtClean="0">
                  <a:solidFill>
                    <a:schemeClr val="tx1"/>
                  </a:solidFill>
                  <a:latin typeface="Fujitsu Sans Medium" panose="020B0504060202020204" pitchFamily="34" charset="0"/>
                </a:rPr>
                <a:t>Suite of</a:t>
              </a:r>
              <a:br>
                <a:rPr lang="en-GB" sz="750" dirty="0" smtClean="0">
                  <a:solidFill>
                    <a:schemeClr val="tx1"/>
                  </a:solidFill>
                  <a:latin typeface="Fujitsu Sans Medium" panose="020B0504060202020204" pitchFamily="34" charset="0"/>
                </a:rPr>
              </a:br>
              <a:r>
                <a:rPr lang="en-GB" sz="750" dirty="0" smtClean="0">
                  <a:solidFill>
                    <a:schemeClr val="tx1"/>
                  </a:solidFill>
                  <a:latin typeface="Fujitsu Sans Medium" panose="020B0504060202020204" pitchFamily="34" charset="0"/>
                </a:rPr>
                <a:t>Applications</a:t>
              </a:r>
              <a:br>
                <a:rPr lang="en-GB" sz="750" dirty="0" smtClean="0">
                  <a:solidFill>
                    <a:schemeClr val="tx1"/>
                  </a:solidFill>
                  <a:latin typeface="Fujitsu Sans Medium" panose="020B0504060202020204" pitchFamily="34" charset="0"/>
                </a:rPr>
              </a:br>
              <a:r>
                <a:rPr lang="en-GB" sz="750" dirty="0" smtClean="0">
                  <a:solidFill>
                    <a:schemeClr val="tx1"/>
                  </a:solidFill>
                  <a:latin typeface="Fujitsu Sans Medium" panose="020B0504060202020204" pitchFamily="34" charset="0"/>
                </a:rPr>
                <a:t>(Big Data</a:t>
              </a:r>
              <a:br>
                <a:rPr lang="en-GB" sz="750" dirty="0" smtClean="0">
                  <a:solidFill>
                    <a:schemeClr val="tx1"/>
                  </a:solidFill>
                  <a:latin typeface="Fujitsu Sans Medium" panose="020B0504060202020204" pitchFamily="34" charset="0"/>
                </a:rPr>
              </a:br>
              <a:r>
                <a:rPr lang="en-GB" sz="750" dirty="0" smtClean="0">
                  <a:solidFill>
                    <a:schemeClr val="tx1"/>
                  </a:solidFill>
                  <a:latin typeface="Fujitsu Sans Medium" panose="020B0504060202020204" pitchFamily="34" charset="0"/>
                </a:rPr>
                <a:t>Analysis etc.)</a:t>
              </a:r>
            </a:p>
          </p:txBody>
        </p:sp>
      </p:grpSp>
      <p:grpSp>
        <p:nvGrpSpPr>
          <p:cNvPr id="52" name="Group 51"/>
          <p:cNvGrpSpPr/>
          <p:nvPr/>
        </p:nvGrpSpPr>
        <p:grpSpPr>
          <a:xfrm>
            <a:off x="8361608" y="2511787"/>
            <a:ext cx="432048" cy="918932"/>
            <a:chOff x="8028385" y="1969037"/>
            <a:chExt cx="432048" cy="918932"/>
          </a:xfrm>
        </p:grpSpPr>
        <p:grpSp>
          <p:nvGrpSpPr>
            <p:cNvPr id="53" name="Group 52"/>
            <p:cNvGrpSpPr/>
            <p:nvPr/>
          </p:nvGrpSpPr>
          <p:grpSpPr>
            <a:xfrm>
              <a:off x="8028385" y="1969037"/>
              <a:ext cx="432048" cy="375733"/>
              <a:chOff x="2154531" y="1554760"/>
              <a:chExt cx="2328510" cy="2025000"/>
            </a:xfrm>
          </p:grpSpPr>
          <p:pic>
            <p:nvPicPr>
              <p:cNvPr id="57" name="Picture 56"/>
              <p:cNvPicPr>
                <a:picLocks noChangeAspect="1"/>
              </p:cNvPicPr>
              <p:nvPr/>
            </p:nvPicPr>
            <p:blipFill>
              <a:blip r:embed="rId2"/>
              <a:stretch>
                <a:fillRect/>
              </a:stretch>
            </p:blipFill>
            <p:spPr>
              <a:xfrm>
                <a:off x="2154531" y="1554760"/>
                <a:ext cx="1034999" cy="2025000"/>
              </a:xfrm>
              <a:prstGeom prst="rect">
                <a:avLst/>
              </a:prstGeom>
            </p:spPr>
          </p:pic>
          <p:pic>
            <p:nvPicPr>
              <p:cNvPr id="58" name="Picture 57"/>
              <p:cNvPicPr>
                <a:picLocks noChangeAspect="1"/>
              </p:cNvPicPr>
              <p:nvPr/>
            </p:nvPicPr>
            <p:blipFill>
              <a:blip r:embed="rId3"/>
              <a:stretch>
                <a:fillRect/>
              </a:stretch>
            </p:blipFill>
            <p:spPr>
              <a:xfrm>
                <a:off x="3293547" y="2185225"/>
                <a:ext cx="1189494" cy="837340"/>
              </a:xfrm>
              <a:prstGeom prst="rect">
                <a:avLst/>
              </a:prstGeom>
            </p:spPr>
          </p:pic>
        </p:grpSp>
        <p:grpSp>
          <p:nvGrpSpPr>
            <p:cNvPr id="54" name="Group 53"/>
            <p:cNvGrpSpPr/>
            <p:nvPr/>
          </p:nvGrpSpPr>
          <p:grpSpPr>
            <a:xfrm>
              <a:off x="8028385" y="2512236"/>
              <a:ext cx="432048" cy="375733"/>
              <a:chOff x="2154531" y="1082605"/>
              <a:chExt cx="2328510" cy="2025000"/>
            </a:xfrm>
          </p:grpSpPr>
          <p:pic>
            <p:nvPicPr>
              <p:cNvPr id="55" name="Picture 54"/>
              <p:cNvPicPr>
                <a:picLocks noChangeAspect="1"/>
              </p:cNvPicPr>
              <p:nvPr/>
            </p:nvPicPr>
            <p:blipFill>
              <a:blip r:embed="rId2"/>
              <a:stretch>
                <a:fillRect/>
              </a:stretch>
            </p:blipFill>
            <p:spPr>
              <a:xfrm>
                <a:off x="2154531" y="1082605"/>
                <a:ext cx="1035000" cy="2025000"/>
              </a:xfrm>
              <a:prstGeom prst="rect">
                <a:avLst/>
              </a:prstGeom>
            </p:spPr>
          </p:pic>
          <p:pic>
            <p:nvPicPr>
              <p:cNvPr id="56" name="Picture 55"/>
              <p:cNvPicPr>
                <a:picLocks noChangeAspect="1"/>
              </p:cNvPicPr>
              <p:nvPr/>
            </p:nvPicPr>
            <p:blipFill>
              <a:blip r:embed="rId3"/>
              <a:stretch>
                <a:fillRect/>
              </a:stretch>
            </p:blipFill>
            <p:spPr>
              <a:xfrm>
                <a:off x="3293549" y="1713073"/>
                <a:ext cx="1189492" cy="837340"/>
              </a:xfrm>
              <a:prstGeom prst="rect">
                <a:avLst/>
              </a:prstGeom>
            </p:spPr>
          </p:pic>
        </p:grpSp>
      </p:grpSp>
      <p:sp>
        <p:nvSpPr>
          <p:cNvPr id="59" name="Rectangle 58"/>
          <p:cNvSpPr/>
          <p:nvPr/>
        </p:nvSpPr>
        <p:spPr>
          <a:xfrm>
            <a:off x="6881389" y="1613952"/>
            <a:ext cx="1219824" cy="2104974"/>
          </a:xfrm>
          <a:prstGeom prst="rect">
            <a:avLst/>
          </a:prstGeom>
          <a:solidFill>
            <a:srgbClr val="FCE4E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gn="ctr"/>
            <a:r>
              <a:rPr lang="en-GB" sz="1000" dirty="0" smtClean="0">
                <a:solidFill>
                  <a:schemeClr val="tx1"/>
                </a:solidFill>
                <a:latin typeface="Fujitsu Sans Medium" panose="020B0504060202020204" pitchFamily="34" charset="0"/>
              </a:rPr>
              <a:t>IoT Platform</a:t>
            </a:r>
          </a:p>
        </p:txBody>
      </p:sp>
      <p:sp>
        <p:nvSpPr>
          <p:cNvPr id="60" name="Rectangle 59"/>
          <p:cNvSpPr/>
          <p:nvPr/>
        </p:nvSpPr>
        <p:spPr>
          <a:xfrm>
            <a:off x="6881389" y="1131590"/>
            <a:ext cx="1219824" cy="490424"/>
          </a:xfrm>
          <a:prstGeom prst="rect">
            <a:avLst/>
          </a:prstGeom>
          <a:solidFill>
            <a:srgbClr val="C6C6C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800"/>
              </a:lnSpc>
            </a:pPr>
            <a:r>
              <a:rPr lang="en-GB" sz="1100" dirty="0" smtClean="0">
                <a:solidFill>
                  <a:schemeClr val="tx1"/>
                </a:solidFill>
                <a:latin typeface="Fujitsu Sans Medium" panose="020B0504060202020204" pitchFamily="34" charset="0"/>
              </a:rPr>
              <a:t>Cloud</a:t>
            </a:r>
          </a:p>
        </p:txBody>
      </p:sp>
      <p:grpSp>
        <p:nvGrpSpPr>
          <p:cNvPr id="61" name="Group 60"/>
          <p:cNvGrpSpPr/>
          <p:nvPr/>
        </p:nvGrpSpPr>
        <p:grpSpPr>
          <a:xfrm>
            <a:off x="6944431" y="1934109"/>
            <a:ext cx="1090348" cy="1713652"/>
            <a:chOff x="6967802" y="2202873"/>
            <a:chExt cx="1090348" cy="1713652"/>
          </a:xfrm>
        </p:grpSpPr>
        <p:grpSp>
          <p:nvGrpSpPr>
            <p:cNvPr id="62" name="Group 61"/>
            <p:cNvGrpSpPr/>
            <p:nvPr/>
          </p:nvGrpSpPr>
          <p:grpSpPr>
            <a:xfrm>
              <a:off x="7152126" y="2202873"/>
              <a:ext cx="724184" cy="1713652"/>
              <a:chOff x="7152126" y="2202873"/>
              <a:chExt cx="724184" cy="1713652"/>
            </a:xfrm>
          </p:grpSpPr>
          <p:sp>
            <p:nvSpPr>
              <p:cNvPr id="65" name="Rectangle 64"/>
              <p:cNvSpPr/>
              <p:nvPr/>
            </p:nvSpPr>
            <p:spPr>
              <a:xfrm>
                <a:off x="7152126" y="2202873"/>
                <a:ext cx="724182" cy="270440"/>
              </a:xfrm>
              <a:prstGeom prst="rect">
                <a:avLst/>
              </a:prstGeom>
              <a:solidFill>
                <a:srgbClr val="A30B1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Service</a:t>
                </a:r>
              </a:p>
              <a:p>
                <a:pPr algn="ctr">
                  <a:lnSpc>
                    <a:spcPts val="765"/>
                  </a:lnSpc>
                </a:pPr>
                <a:r>
                  <a:rPr lang="en-GB" sz="750" dirty="0" smtClean="0">
                    <a:solidFill>
                      <a:schemeClr val="bg1"/>
                    </a:solidFill>
                    <a:latin typeface="Fujitsu Sans" panose="020B0404060202020204" pitchFamily="34" charset="0"/>
                  </a:rPr>
                  <a:t>Portal</a:t>
                </a:r>
              </a:p>
            </p:txBody>
          </p:sp>
          <p:sp>
            <p:nvSpPr>
              <p:cNvPr id="66" name="Rectangle 65"/>
              <p:cNvSpPr/>
              <p:nvPr/>
            </p:nvSpPr>
            <p:spPr>
              <a:xfrm>
                <a:off x="7152126" y="2487400"/>
                <a:ext cx="724182" cy="268394"/>
              </a:xfrm>
              <a:prstGeom prst="rect">
                <a:avLst/>
              </a:prstGeom>
              <a:solidFill>
                <a:srgbClr val="861718"/>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Access</a:t>
                </a:r>
                <a:br>
                  <a:rPr lang="en-GB" sz="750" dirty="0" smtClean="0">
                    <a:solidFill>
                      <a:schemeClr val="bg1"/>
                    </a:solidFill>
                    <a:latin typeface="Fujitsu Sans" panose="020B0404060202020204" pitchFamily="34" charset="0"/>
                  </a:rPr>
                </a:br>
                <a:r>
                  <a:rPr lang="en-GB" sz="750" dirty="0" smtClean="0">
                    <a:solidFill>
                      <a:schemeClr val="bg1"/>
                    </a:solidFill>
                    <a:latin typeface="Fujitsu Sans" panose="020B0404060202020204" pitchFamily="34" charset="0"/>
                  </a:rPr>
                  <a:t>Control</a:t>
                </a:r>
              </a:p>
            </p:txBody>
          </p:sp>
          <p:sp>
            <p:nvSpPr>
              <p:cNvPr id="67" name="Rectangle 66"/>
              <p:cNvSpPr/>
              <p:nvPr/>
            </p:nvSpPr>
            <p:spPr>
              <a:xfrm>
                <a:off x="7152127" y="2769881"/>
                <a:ext cx="724182" cy="268394"/>
              </a:xfrm>
              <a:prstGeom prst="rect">
                <a:avLst/>
              </a:prstGeom>
              <a:solidFill>
                <a:srgbClr val="861718"/>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Data</a:t>
                </a:r>
                <a:br>
                  <a:rPr lang="en-GB" sz="750" dirty="0" smtClean="0">
                    <a:solidFill>
                      <a:schemeClr val="bg1"/>
                    </a:solidFill>
                    <a:latin typeface="Fujitsu Sans" panose="020B0404060202020204" pitchFamily="34" charset="0"/>
                  </a:rPr>
                </a:br>
                <a:r>
                  <a:rPr lang="en-GB" sz="750" dirty="0" smtClean="0">
                    <a:solidFill>
                      <a:schemeClr val="bg1"/>
                    </a:solidFill>
                    <a:latin typeface="Fujitsu Sans" panose="020B0404060202020204" pitchFamily="34" charset="0"/>
                  </a:rPr>
                  <a:t>Management</a:t>
                </a:r>
              </a:p>
            </p:txBody>
          </p:sp>
          <p:sp>
            <p:nvSpPr>
              <p:cNvPr id="68" name="Rectangle 67"/>
              <p:cNvSpPr/>
              <p:nvPr/>
            </p:nvSpPr>
            <p:spPr>
              <a:xfrm>
                <a:off x="7152128" y="3052362"/>
                <a:ext cx="724182" cy="268394"/>
              </a:xfrm>
              <a:prstGeom prst="rect">
                <a:avLst/>
              </a:prstGeom>
              <a:solidFill>
                <a:srgbClr val="861718"/>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Event</a:t>
                </a:r>
                <a:br>
                  <a:rPr lang="en-GB" sz="750" dirty="0" smtClean="0">
                    <a:solidFill>
                      <a:schemeClr val="bg1"/>
                    </a:solidFill>
                    <a:latin typeface="Fujitsu Sans" panose="020B0404060202020204" pitchFamily="34" charset="0"/>
                  </a:rPr>
                </a:br>
                <a:r>
                  <a:rPr lang="en-GB" sz="750" dirty="0" smtClean="0">
                    <a:solidFill>
                      <a:schemeClr val="bg1"/>
                    </a:solidFill>
                    <a:latin typeface="Fujitsu Sans" panose="020B0404060202020204" pitchFamily="34" charset="0"/>
                  </a:rPr>
                  <a:t>Function</a:t>
                </a:r>
              </a:p>
            </p:txBody>
          </p:sp>
          <p:sp>
            <p:nvSpPr>
              <p:cNvPr id="69" name="Rectangle 68"/>
              <p:cNvSpPr/>
              <p:nvPr/>
            </p:nvSpPr>
            <p:spPr>
              <a:xfrm>
                <a:off x="7152126" y="3334843"/>
                <a:ext cx="724184" cy="402038"/>
              </a:xfrm>
              <a:prstGeom prst="rect">
                <a:avLst/>
              </a:prstGeom>
              <a:solidFill>
                <a:srgbClr val="681A14"/>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Dynamic</a:t>
                </a:r>
              </a:p>
              <a:p>
                <a:pPr algn="ctr">
                  <a:lnSpc>
                    <a:spcPts val="765"/>
                  </a:lnSpc>
                </a:pPr>
                <a:r>
                  <a:rPr lang="en-GB" sz="750" dirty="0" smtClean="0">
                    <a:solidFill>
                      <a:schemeClr val="bg1"/>
                    </a:solidFill>
                    <a:latin typeface="Fujitsu Sans" panose="020B0404060202020204" pitchFamily="34" charset="0"/>
                  </a:rPr>
                  <a:t>Resource</a:t>
                </a:r>
                <a:br>
                  <a:rPr lang="en-GB" sz="750" dirty="0" smtClean="0">
                    <a:solidFill>
                      <a:schemeClr val="bg1"/>
                    </a:solidFill>
                    <a:latin typeface="Fujitsu Sans" panose="020B0404060202020204" pitchFamily="34" charset="0"/>
                  </a:rPr>
                </a:br>
                <a:r>
                  <a:rPr lang="en-GB" sz="750" dirty="0" smtClean="0">
                    <a:solidFill>
                      <a:schemeClr val="bg1"/>
                    </a:solidFill>
                    <a:latin typeface="Fujitsu Sans" panose="020B0404060202020204" pitchFamily="34" charset="0"/>
                  </a:rPr>
                  <a:t>Controller</a:t>
                </a:r>
              </a:p>
            </p:txBody>
          </p:sp>
          <p:sp>
            <p:nvSpPr>
              <p:cNvPr id="70" name="Rectangle 69"/>
              <p:cNvSpPr/>
              <p:nvPr/>
            </p:nvSpPr>
            <p:spPr>
              <a:xfrm>
                <a:off x="7152127" y="3750967"/>
                <a:ext cx="724182" cy="165558"/>
              </a:xfrm>
              <a:prstGeom prst="rect">
                <a:avLst/>
              </a:prstGeom>
              <a:solidFill>
                <a:srgbClr val="48190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Database</a:t>
                </a:r>
              </a:p>
            </p:txBody>
          </p:sp>
        </p:grpSp>
        <p:sp>
          <p:nvSpPr>
            <p:cNvPr id="63" name="Rectangle 62"/>
            <p:cNvSpPr/>
            <p:nvPr/>
          </p:nvSpPr>
          <p:spPr>
            <a:xfrm>
              <a:off x="7894626" y="2487400"/>
              <a:ext cx="163524" cy="1429125"/>
            </a:xfrm>
            <a:prstGeom prst="rect">
              <a:avLst/>
            </a:prstGeom>
            <a:solidFill>
              <a:srgbClr val="A30B1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API</a:t>
              </a:r>
            </a:p>
          </p:txBody>
        </p:sp>
        <p:sp>
          <p:nvSpPr>
            <p:cNvPr id="64" name="Rectangle 63"/>
            <p:cNvSpPr/>
            <p:nvPr/>
          </p:nvSpPr>
          <p:spPr>
            <a:xfrm>
              <a:off x="6967802" y="2487400"/>
              <a:ext cx="163524" cy="1429125"/>
            </a:xfrm>
            <a:prstGeom prst="rect">
              <a:avLst/>
            </a:prstGeom>
            <a:solidFill>
              <a:srgbClr val="A30B1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API</a:t>
              </a:r>
            </a:p>
          </p:txBody>
        </p:sp>
      </p:grpSp>
      <p:sp>
        <p:nvSpPr>
          <p:cNvPr id="71" name="Rectangle 70"/>
          <p:cNvSpPr/>
          <p:nvPr/>
        </p:nvSpPr>
        <p:spPr>
          <a:xfrm>
            <a:off x="5749870" y="1613951"/>
            <a:ext cx="705562" cy="2104975"/>
          </a:xfrm>
          <a:prstGeom prst="rect">
            <a:avLst/>
          </a:prstGeom>
          <a:solidFill>
            <a:srgbClr val="EEEEEE"/>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gn="ctr"/>
            <a:endParaRPr lang="en-GB" sz="1000" dirty="0" smtClean="0">
              <a:solidFill>
                <a:schemeClr val="tx1"/>
              </a:solidFill>
              <a:latin typeface="Fujitsu Sans Medium" panose="020B0504060202020204" pitchFamily="34" charset="0"/>
            </a:endParaRPr>
          </a:p>
        </p:txBody>
      </p:sp>
      <p:grpSp>
        <p:nvGrpSpPr>
          <p:cNvPr id="72" name="Group 71"/>
          <p:cNvGrpSpPr/>
          <p:nvPr/>
        </p:nvGrpSpPr>
        <p:grpSpPr>
          <a:xfrm>
            <a:off x="5808409" y="1856562"/>
            <a:ext cx="589360" cy="904145"/>
            <a:chOff x="5730005" y="1938992"/>
            <a:chExt cx="589360" cy="904145"/>
          </a:xfrm>
        </p:grpSpPr>
        <p:sp>
          <p:nvSpPr>
            <p:cNvPr id="73" name="Rectangle 72"/>
            <p:cNvSpPr/>
            <p:nvPr/>
          </p:nvSpPr>
          <p:spPr>
            <a:xfrm>
              <a:off x="5730005" y="2541067"/>
              <a:ext cx="589360" cy="302070"/>
            </a:xfrm>
            <a:prstGeom prst="rect">
              <a:avLst/>
            </a:prstGeom>
            <a:solidFill>
              <a:srgbClr val="C6C6C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800"/>
                </a:lnSpc>
              </a:pPr>
              <a:r>
                <a:rPr lang="en-GB" sz="750" dirty="0" smtClean="0">
                  <a:solidFill>
                    <a:schemeClr val="tx1"/>
                  </a:solidFill>
                  <a:latin typeface="Fujitsu Sans" panose="020B0404060202020204" pitchFamily="34" charset="0"/>
                </a:rPr>
                <a:t>Embedded</a:t>
              </a:r>
              <a:br>
                <a:rPr lang="en-GB" sz="750" dirty="0" smtClean="0">
                  <a:solidFill>
                    <a:schemeClr val="tx1"/>
                  </a:solidFill>
                  <a:latin typeface="Fujitsu Sans" panose="020B0404060202020204" pitchFamily="34" charset="0"/>
                </a:rPr>
              </a:br>
              <a:r>
                <a:rPr lang="en-GB" sz="750" dirty="0" smtClean="0">
                  <a:solidFill>
                    <a:schemeClr val="tx1"/>
                  </a:solidFill>
                  <a:latin typeface="Fujitsu Sans" panose="020B0404060202020204" pitchFamily="34" charset="0"/>
                </a:rPr>
                <a:t>Applications</a:t>
              </a:r>
            </a:p>
          </p:txBody>
        </p:sp>
        <p:grpSp>
          <p:nvGrpSpPr>
            <p:cNvPr id="74" name="Group 73"/>
            <p:cNvGrpSpPr/>
            <p:nvPr/>
          </p:nvGrpSpPr>
          <p:grpSpPr>
            <a:xfrm>
              <a:off x="5734586" y="1938992"/>
              <a:ext cx="573098" cy="522763"/>
              <a:chOff x="3921465" y="2452383"/>
              <a:chExt cx="609564" cy="556026"/>
            </a:xfrm>
          </p:grpSpPr>
          <p:pic>
            <p:nvPicPr>
              <p:cNvPr id="75" name="Picture 74"/>
              <p:cNvPicPr>
                <a:picLocks noChangeAspect="1"/>
              </p:cNvPicPr>
              <p:nvPr/>
            </p:nvPicPr>
            <p:blipFill>
              <a:blip r:embed="rId4"/>
              <a:stretch>
                <a:fillRect/>
              </a:stretch>
            </p:blipFill>
            <p:spPr>
              <a:xfrm>
                <a:off x="3921465" y="2776870"/>
                <a:ext cx="609564" cy="231539"/>
              </a:xfrm>
              <a:prstGeom prst="rect">
                <a:avLst/>
              </a:prstGeom>
            </p:spPr>
          </p:pic>
          <p:pic>
            <p:nvPicPr>
              <p:cNvPr id="76" name="Picture 75"/>
              <p:cNvPicPr>
                <a:picLocks noChangeAspect="1"/>
              </p:cNvPicPr>
              <p:nvPr/>
            </p:nvPicPr>
            <p:blipFill>
              <a:blip r:embed="rId5"/>
              <a:stretch>
                <a:fillRect/>
              </a:stretch>
            </p:blipFill>
            <p:spPr>
              <a:xfrm rot="16200000">
                <a:off x="4094397" y="2359036"/>
                <a:ext cx="263705" cy="450400"/>
              </a:xfrm>
              <a:prstGeom prst="rect">
                <a:avLst/>
              </a:prstGeom>
            </p:spPr>
          </p:pic>
        </p:grpSp>
      </p:grpSp>
      <p:sp>
        <p:nvSpPr>
          <p:cNvPr id="77" name="Rectangle 76"/>
          <p:cNvSpPr/>
          <p:nvPr/>
        </p:nvSpPr>
        <p:spPr>
          <a:xfrm>
            <a:off x="5749091" y="1137279"/>
            <a:ext cx="707994" cy="484735"/>
          </a:xfrm>
          <a:prstGeom prst="rect">
            <a:avLst/>
          </a:prstGeom>
          <a:solidFill>
            <a:srgbClr val="C6C6C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800"/>
              </a:lnSpc>
            </a:pPr>
            <a:r>
              <a:rPr lang="en-GB" sz="1100" dirty="0" smtClean="0">
                <a:solidFill>
                  <a:schemeClr val="tx1"/>
                </a:solidFill>
                <a:latin typeface="Fujitsu Sans Medium" panose="020B0504060202020204" pitchFamily="34" charset="0"/>
              </a:rPr>
              <a:t>Gateway</a:t>
            </a:r>
          </a:p>
        </p:txBody>
      </p:sp>
      <p:sp>
        <p:nvSpPr>
          <p:cNvPr id="78" name="Rectangle 77"/>
          <p:cNvSpPr/>
          <p:nvPr/>
        </p:nvSpPr>
        <p:spPr>
          <a:xfrm>
            <a:off x="4567297" y="1618313"/>
            <a:ext cx="1039602" cy="2100614"/>
          </a:xfrm>
          <a:prstGeom prst="rect">
            <a:avLst/>
          </a:prstGeom>
          <a:solidFill>
            <a:srgbClr val="EEEEEE"/>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gn="ctr"/>
            <a:endParaRPr lang="en-GB" sz="1000" dirty="0" smtClean="0">
              <a:solidFill>
                <a:schemeClr val="tx1"/>
              </a:solidFill>
              <a:latin typeface="Fujitsu Sans Medium" panose="020B0504060202020204" pitchFamily="34" charset="0"/>
            </a:endParaRPr>
          </a:p>
        </p:txBody>
      </p:sp>
      <p:sp>
        <p:nvSpPr>
          <p:cNvPr id="79" name="Rectangle 78"/>
          <p:cNvSpPr/>
          <p:nvPr/>
        </p:nvSpPr>
        <p:spPr>
          <a:xfrm>
            <a:off x="4565506" y="1137279"/>
            <a:ext cx="1043184" cy="484735"/>
          </a:xfrm>
          <a:prstGeom prst="rect">
            <a:avLst/>
          </a:prstGeom>
          <a:solidFill>
            <a:srgbClr val="C6C6C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800"/>
              </a:lnSpc>
            </a:pPr>
            <a:r>
              <a:rPr lang="en-GB" sz="750" dirty="0">
                <a:solidFill>
                  <a:schemeClr val="tx1"/>
                </a:solidFill>
                <a:latin typeface="Fujitsu Sans Medium" panose="020B0504060202020204" pitchFamily="34" charset="0"/>
              </a:rPr>
              <a:t>Sensors </a:t>
            </a:r>
            <a:r>
              <a:rPr lang="en-GB" sz="750" dirty="0" smtClean="0">
                <a:solidFill>
                  <a:schemeClr val="tx1"/>
                </a:solidFill>
                <a:latin typeface="Fujitsu Sans Medium" panose="020B0504060202020204" pitchFamily="34" charset="0"/>
              </a:rPr>
              <a:t>and</a:t>
            </a:r>
            <a:br>
              <a:rPr lang="en-GB" sz="750" dirty="0" smtClean="0">
                <a:solidFill>
                  <a:schemeClr val="tx1"/>
                </a:solidFill>
                <a:latin typeface="Fujitsu Sans Medium" panose="020B0504060202020204" pitchFamily="34" charset="0"/>
              </a:rPr>
            </a:br>
            <a:r>
              <a:rPr lang="en-GB" sz="750" dirty="0" smtClean="0">
                <a:solidFill>
                  <a:schemeClr val="tx1"/>
                </a:solidFill>
                <a:latin typeface="Fujitsu Sans Medium" panose="020B0504060202020204" pitchFamily="34" charset="0"/>
              </a:rPr>
              <a:t>Devices (People,</a:t>
            </a:r>
            <a:br>
              <a:rPr lang="en-GB" sz="750" dirty="0" smtClean="0">
                <a:solidFill>
                  <a:schemeClr val="tx1"/>
                </a:solidFill>
                <a:latin typeface="Fujitsu Sans Medium" panose="020B0504060202020204" pitchFamily="34" charset="0"/>
              </a:rPr>
            </a:br>
            <a:r>
              <a:rPr lang="en-GB" sz="750" dirty="0" smtClean="0">
                <a:solidFill>
                  <a:schemeClr val="tx1"/>
                </a:solidFill>
                <a:latin typeface="Fujitsu Sans Medium" panose="020B0504060202020204" pitchFamily="34" charset="0"/>
              </a:rPr>
              <a:t>things, Environment</a:t>
            </a:r>
            <a:r>
              <a:rPr lang="en-GB" sz="750" dirty="0">
                <a:solidFill>
                  <a:schemeClr val="tx1"/>
                </a:solidFill>
                <a:latin typeface="Fujitsu Sans Medium" panose="020B0504060202020204" pitchFamily="34" charset="0"/>
              </a:rPr>
              <a:t>)</a:t>
            </a:r>
          </a:p>
        </p:txBody>
      </p:sp>
      <p:grpSp>
        <p:nvGrpSpPr>
          <p:cNvPr id="80" name="Group 79"/>
          <p:cNvGrpSpPr/>
          <p:nvPr/>
        </p:nvGrpSpPr>
        <p:grpSpPr>
          <a:xfrm>
            <a:off x="4627207" y="1742163"/>
            <a:ext cx="919784" cy="1833008"/>
            <a:chOff x="4627207" y="1831505"/>
            <a:chExt cx="919784" cy="1833008"/>
          </a:xfrm>
        </p:grpSpPr>
        <p:grpSp>
          <p:nvGrpSpPr>
            <p:cNvPr id="81" name="Group 80"/>
            <p:cNvGrpSpPr/>
            <p:nvPr/>
          </p:nvGrpSpPr>
          <p:grpSpPr>
            <a:xfrm>
              <a:off x="4833626" y="2930631"/>
              <a:ext cx="506945" cy="367858"/>
              <a:chOff x="4207188" y="3153220"/>
              <a:chExt cx="522722" cy="379306"/>
            </a:xfrm>
          </p:grpSpPr>
          <p:grpSp>
            <p:nvGrpSpPr>
              <p:cNvPr id="97" name="Group 96"/>
              <p:cNvGrpSpPr/>
              <p:nvPr/>
            </p:nvGrpSpPr>
            <p:grpSpPr>
              <a:xfrm>
                <a:off x="4207188" y="3275692"/>
                <a:ext cx="522722" cy="256834"/>
                <a:chOff x="1948673" y="1654748"/>
                <a:chExt cx="1129956" cy="555192"/>
              </a:xfrm>
            </p:grpSpPr>
            <p:pic>
              <p:nvPicPr>
                <p:cNvPr id="99" name="Picture 98"/>
                <p:cNvPicPr>
                  <a:picLocks noChangeAspect="1"/>
                </p:cNvPicPr>
                <p:nvPr/>
              </p:nvPicPr>
              <p:blipFill>
                <a:blip r:embed="rId6"/>
                <a:stretch>
                  <a:fillRect/>
                </a:stretch>
              </p:blipFill>
              <p:spPr>
                <a:xfrm>
                  <a:off x="1948673" y="1720361"/>
                  <a:ext cx="423989" cy="489579"/>
                </a:xfrm>
                <a:prstGeom prst="rect">
                  <a:avLst/>
                </a:prstGeom>
              </p:spPr>
            </p:pic>
            <p:pic>
              <p:nvPicPr>
                <p:cNvPr id="100" name="Picture 99"/>
                <p:cNvPicPr>
                  <a:picLocks noChangeAspect="1"/>
                </p:cNvPicPr>
                <p:nvPr/>
              </p:nvPicPr>
              <p:blipFill>
                <a:blip r:embed="rId6"/>
                <a:stretch>
                  <a:fillRect/>
                </a:stretch>
              </p:blipFill>
              <p:spPr>
                <a:xfrm>
                  <a:off x="2301656" y="1654748"/>
                  <a:ext cx="423989" cy="489579"/>
                </a:xfrm>
                <a:prstGeom prst="rect">
                  <a:avLst/>
                </a:prstGeom>
              </p:spPr>
            </p:pic>
            <p:pic>
              <p:nvPicPr>
                <p:cNvPr id="101" name="Picture 100"/>
                <p:cNvPicPr>
                  <a:picLocks noChangeAspect="1"/>
                </p:cNvPicPr>
                <p:nvPr/>
              </p:nvPicPr>
              <p:blipFill>
                <a:blip r:embed="rId6"/>
                <a:stretch>
                  <a:fillRect/>
                </a:stretch>
              </p:blipFill>
              <p:spPr>
                <a:xfrm>
                  <a:off x="2654640" y="1720361"/>
                  <a:ext cx="423989" cy="489579"/>
                </a:xfrm>
                <a:prstGeom prst="rect">
                  <a:avLst/>
                </a:prstGeom>
              </p:spPr>
            </p:pic>
          </p:grpSp>
          <p:pic>
            <p:nvPicPr>
              <p:cNvPr id="98" name="Picture 97"/>
              <p:cNvPicPr>
                <a:picLocks noChangeAspect="1"/>
              </p:cNvPicPr>
              <p:nvPr/>
            </p:nvPicPr>
            <p:blipFill rotWithShape="1">
              <a:blip r:embed="rId7"/>
              <a:srcRect b="68839"/>
              <a:stretch/>
            </p:blipFill>
            <p:spPr>
              <a:xfrm>
                <a:off x="4377828" y="3153220"/>
                <a:ext cx="181442" cy="104510"/>
              </a:xfrm>
              <a:prstGeom prst="rect">
                <a:avLst/>
              </a:prstGeom>
            </p:spPr>
          </p:pic>
        </p:grpSp>
        <p:grpSp>
          <p:nvGrpSpPr>
            <p:cNvPr id="82" name="Group 81"/>
            <p:cNvGrpSpPr/>
            <p:nvPr/>
          </p:nvGrpSpPr>
          <p:grpSpPr>
            <a:xfrm>
              <a:off x="4627207" y="1831505"/>
              <a:ext cx="919784" cy="512442"/>
              <a:chOff x="4242319" y="1796069"/>
              <a:chExt cx="948409" cy="528390"/>
            </a:xfrm>
          </p:grpSpPr>
          <p:grpSp>
            <p:nvGrpSpPr>
              <p:cNvPr id="91" name="Group 90"/>
              <p:cNvGrpSpPr/>
              <p:nvPr/>
            </p:nvGrpSpPr>
            <p:grpSpPr>
              <a:xfrm>
                <a:off x="4242319" y="1800579"/>
                <a:ext cx="553463" cy="489102"/>
                <a:chOff x="4039700" y="1828766"/>
                <a:chExt cx="598450" cy="528857"/>
              </a:xfrm>
            </p:grpSpPr>
            <p:pic>
              <p:nvPicPr>
                <p:cNvPr id="95" name="Picture 94"/>
                <p:cNvPicPr>
                  <a:picLocks noChangeAspect="1"/>
                </p:cNvPicPr>
                <p:nvPr/>
              </p:nvPicPr>
              <p:blipFill>
                <a:blip r:embed="rId7"/>
                <a:stretch>
                  <a:fillRect/>
                </a:stretch>
              </p:blipFill>
              <p:spPr>
                <a:xfrm>
                  <a:off x="4392372" y="1828768"/>
                  <a:ext cx="245778" cy="454318"/>
                </a:xfrm>
                <a:prstGeom prst="rect">
                  <a:avLst/>
                </a:prstGeom>
              </p:spPr>
            </p:pic>
            <p:pic>
              <p:nvPicPr>
                <p:cNvPr id="96" name="Picture 95"/>
                <p:cNvPicPr>
                  <a:picLocks noChangeAspect="1"/>
                </p:cNvPicPr>
                <p:nvPr/>
              </p:nvPicPr>
              <p:blipFill>
                <a:blip r:embed="rId8"/>
                <a:stretch>
                  <a:fillRect/>
                </a:stretch>
              </p:blipFill>
              <p:spPr>
                <a:xfrm>
                  <a:off x="4039700" y="1828766"/>
                  <a:ext cx="251716" cy="528857"/>
                </a:xfrm>
                <a:prstGeom prst="rect">
                  <a:avLst/>
                </a:prstGeom>
              </p:spPr>
            </p:pic>
          </p:grpSp>
          <p:grpSp>
            <p:nvGrpSpPr>
              <p:cNvPr id="92" name="Group 91"/>
              <p:cNvGrpSpPr/>
              <p:nvPr/>
            </p:nvGrpSpPr>
            <p:grpSpPr>
              <a:xfrm>
                <a:off x="4857472" y="1796069"/>
                <a:ext cx="333256" cy="528390"/>
                <a:chOff x="4309359" y="2354853"/>
                <a:chExt cx="333256" cy="528390"/>
              </a:xfrm>
            </p:grpSpPr>
            <p:pic>
              <p:nvPicPr>
                <p:cNvPr id="93" name="Picture 9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09359" y="2519903"/>
                  <a:ext cx="333256" cy="363340"/>
                </a:xfrm>
                <a:prstGeom prst="rect">
                  <a:avLst/>
                </a:prstGeom>
              </p:spPr>
            </p:pic>
            <p:pic>
              <p:nvPicPr>
                <p:cNvPr id="94" name="Picture 93"/>
                <p:cNvPicPr>
                  <a:picLocks noChangeAspect="1"/>
                </p:cNvPicPr>
                <p:nvPr/>
              </p:nvPicPr>
              <p:blipFill rotWithShape="1">
                <a:blip r:embed="rId7"/>
                <a:srcRect b="68839"/>
                <a:stretch/>
              </p:blipFill>
              <p:spPr>
                <a:xfrm>
                  <a:off x="4351037" y="2354853"/>
                  <a:ext cx="249900" cy="143942"/>
                </a:xfrm>
                <a:prstGeom prst="rect">
                  <a:avLst/>
                </a:prstGeom>
              </p:spPr>
            </p:pic>
          </p:grpSp>
        </p:grpSp>
        <p:grpSp>
          <p:nvGrpSpPr>
            <p:cNvPr id="83" name="Group 82"/>
            <p:cNvGrpSpPr/>
            <p:nvPr/>
          </p:nvGrpSpPr>
          <p:grpSpPr>
            <a:xfrm>
              <a:off x="4897778" y="2357740"/>
              <a:ext cx="378640" cy="438269"/>
              <a:chOff x="4708241" y="2363316"/>
              <a:chExt cx="390424" cy="451909"/>
            </a:xfrm>
          </p:grpSpPr>
          <p:pic>
            <p:nvPicPr>
              <p:cNvPr id="89" name="Picture 88"/>
              <p:cNvPicPr>
                <a:picLocks noChangeAspect="1"/>
              </p:cNvPicPr>
              <p:nvPr/>
            </p:nvPicPr>
            <p:blipFill>
              <a:blip r:embed="rId10"/>
              <a:stretch>
                <a:fillRect/>
              </a:stretch>
            </p:blipFill>
            <p:spPr>
              <a:xfrm>
                <a:off x="4708241" y="2531281"/>
                <a:ext cx="390424" cy="283944"/>
              </a:xfrm>
              <a:prstGeom prst="rect">
                <a:avLst/>
              </a:prstGeom>
            </p:spPr>
          </p:pic>
          <p:pic>
            <p:nvPicPr>
              <p:cNvPr id="90" name="Picture 89"/>
              <p:cNvPicPr>
                <a:picLocks noChangeAspect="1"/>
              </p:cNvPicPr>
              <p:nvPr/>
            </p:nvPicPr>
            <p:blipFill rotWithShape="1">
              <a:blip r:embed="rId7"/>
              <a:srcRect b="68839"/>
              <a:stretch/>
            </p:blipFill>
            <p:spPr>
              <a:xfrm>
                <a:off x="4800438" y="2363316"/>
                <a:ext cx="220514" cy="127016"/>
              </a:xfrm>
              <a:prstGeom prst="rect">
                <a:avLst/>
              </a:prstGeom>
            </p:spPr>
          </p:pic>
        </p:grpSp>
        <p:grpSp>
          <p:nvGrpSpPr>
            <p:cNvPr id="84" name="Group 83"/>
            <p:cNvGrpSpPr/>
            <p:nvPr/>
          </p:nvGrpSpPr>
          <p:grpSpPr>
            <a:xfrm>
              <a:off x="4717547" y="3353965"/>
              <a:ext cx="739104" cy="310548"/>
              <a:chOff x="4330264" y="3337078"/>
              <a:chExt cx="762106" cy="320213"/>
            </a:xfrm>
          </p:grpSpPr>
          <p:grpSp>
            <p:nvGrpSpPr>
              <p:cNvPr id="85" name="Group 84"/>
              <p:cNvGrpSpPr/>
              <p:nvPr/>
            </p:nvGrpSpPr>
            <p:grpSpPr>
              <a:xfrm>
                <a:off x="4330264" y="3431753"/>
                <a:ext cx="762106" cy="225538"/>
                <a:chOff x="3684232" y="3379800"/>
                <a:chExt cx="1049693" cy="310646"/>
              </a:xfrm>
            </p:grpSpPr>
            <p:pic>
              <p:nvPicPr>
                <p:cNvPr id="87" name="Picture 86"/>
                <p:cNvPicPr>
                  <a:picLocks noChangeAspect="1"/>
                </p:cNvPicPr>
                <p:nvPr/>
              </p:nvPicPr>
              <p:blipFill>
                <a:blip r:embed="rId11"/>
                <a:stretch>
                  <a:fillRect/>
                </a:stretch>
              </p:blipFill>
              <p:spPr>
                <a:xfrm>
                  <a:off x="3684232" y="3379800"/>
                  <a:ext cx="665320" cy="310646"/>
                </a:xfrm>
                <a:prstGeom prst="rect">
                  <a:avLst/>
                </a:prstGeom>
              </p:spPr>
            </p:pic>
            <p:pic>
              <p:nvPicPr>
                <p:cNvPr id="88" name="Picture 87"/>
                <p:cNvPicPr>
                  <a:picLocks noChangeAspect="1"/>
                </p:cNvPicPr>
                <p:nvPr/>
              </p:nvPicPr>
              <p:blipFill>
                <a:blip r:embed="rId12"/>
                <a:stretch>
                  <a:fillRect/>
                </a:stretch>
              </p:blipFill>
              <p:spPr>
                <a:xfrm>
                  <a:off x="4431335" y="3446610"/>
                  <a:ext cx="302590" cy="243835"/>
                </a:xfrm>
                <a:prstGeom prst="rect">
                  <a:avLst/>
                </a:prstGeom>
              </p:spPr>
            </p:pic>
          </p:grpSp>
          <p:pic>
            <p:nvPicPr>
              <p:cNvPr id="86" name="Picture 85"/>
              <p:cNvPicPr>
                <a:picLocks noChangeAspect="1"/>
              </p:cNvPicPr>
              <p:nvPr/>
            </p:nvPicPr>
            <p:blipFill rotWithShape="1">
              <a:blip r:embed="rId7"/>
              <a:srcRect b="68839"/>
              <a:stretch/>
            </p:blipFill>
            <p:spPr>
              <a:xfrm>
                <a:off x="4869081" y="3337078"/>
                <a:ext cx="181442" cy="104510"/>
              </a:xfrm>
              <a:prstGeom prst="rect">
                <a:avLst/>
              </a:prstGeom>
            </p:spPr>
          </p:pic>
        </p:grpSp>
      </p:grpSp>
      <p:sp>
        <p:nvSpPr>
          <p:cNvPr id="102" name="Left-Right Arrow 101"/>
          <p:cNvSpPr/>
          <p:nvPr/>
        </p:nvSpPr>
        <p:spPr>
          <a:xfrm>
            <a:off x="5523160" y="2539870"/>
            <a:ext cx="279149" cy="150748"/>
          </a:xfrm>
          <a:prstGeom prst="leftRightArrow">
            <a:avLst>
              <a:gd name="adj1" fmla="val 35196"/>
              <a:gd name="adj2" fmla="val 58131"/>
            </a:avLst>
          </a:prstGeom>
          <a:solidFill>
            <a:srgbClr val="3C3C3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103" name="Left-Right Arrow 102"/>
          <p:cNvSpPr/>
          <p:nvPr/>
        </p:nvSpPr>
        <p:spPr>
          <a:xfrm>
            <a:off x="6396558" y="2539870"/>
            <a:ext cx="547872" cy="150748"/>
          </a:xfrm>
          <a:prstGeom prst="leftRightArrow">
            <a:avLst>
              <a:gd name="adj1" fmla="val 35196"/>
              <a:gd name="adj2" fmla="val 58131"/>
            </a:avLst>
          </a:prstGeom>
          <a:solidFill>
            <a:srgbClr val="3C3C3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104" name="Left-Right Arrow 103"/>
          <p:cNvSpPr/>
          <p:nvPr/>
        </p:nvSpPr>
        <p:spPr>
          <a:xfrm>
            <a:off x="5403613" y="3103815"/>
            <a:ext cx="1540817" cy="150748"/>
          </a:xfrm>
          <a:prstGeom prst="leftRightArrow">
            <a:avLst>
              <a:gd name="adj1" fmla="val 35196"/>
              <a:gd name="adj2" fmla="val 58131"/>
            </a:avLst>
          </a:prstGeom>
          <a:solidFill>
            <a:srgbClr val="3C3C3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105" name="Rectangle 104"/>
          <p:cNvSpPr/>
          <p:nvPr/>
        </p:nvSpPr>
        <p:spPr>
          <a:xfrm rot="16200000">
            <a:off x="5616750" y="2594688"/>
            <a:ext cx="2104974" cy="143502"/>
          </a:xfrm>
          <a:prstGeom prst="rect">
            <a:avLst/>
          </a:prstGeom>
          <a:solidFill>
            <a:srgbClr val="9D9C9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18000" rIns="0" bIns="0" rtlCol="0" anchor="ctr" anchorCtr="0"/>
          <a:lstStyle/>
          <a:p>
            <a:pPr algn="ctr">
              <a:lnSpc>
                <a:spcPts val="800"/>
              </a:lnSpc>
            </a:pPr>
            <a:r>
              <a:rPr lang="en-GB" sz="750" dirty="0" smtClean="0">
                <a:solidFill>
                  <a:schemeClr val="tx1"/>
                </a:solidFill>
                <a:latin typeface="Fujitsu Sans Medium" panose="020B0504060202020204" pitchFamily="34" charset="0"/>
              </a:rPr>
              <a:t>Network</a:t>
            </a:r>
          </a:p>
        </p:txBody>
      </p:sp>
      <p:sp>
        <p:nvSpPr>
          <p:cNvPr id="106" name="Left-Right Arrow 105"/>
          <p:cNvSpPr/>
          <p:nvPr/>
        </p:nvSpPr>
        <p:spPr>
          <a:xfrm>
            <a:off x="8035604" y="2623653"/>
            <a:ext cx="331845" cy="150748"/>
          </a:xfrm>
          <a:prstGeom prst="leftRightArrow">
            <a:avLst>
              <a:gd name="adj1" fmla="val 35196"/>
              <a:gd name="adj2" fmla="val 58131"/>
            </a:avLst>
          </a:prstGeom>
          <a:solidFill>
            <a:srgbClr val="3C3C3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107" name="Left-Right Arrow 106"/>
          <p:cNvSpPr/>
          <p:nvPr/>
        </p:nvSpPr>
        <p:spPr>
          <a:xfrm>
            <a:off x="8035604" y="3174277"/>
            <a:ext cx="331845" cy="150748"/>
          </a:xfrm>
          <a:prstGeom prst="leftRightArrow">
            <a:avLst>
              <a:gd name="adj1" fmla="val 35196"/>
              <a:gd name="adj2" fmla="val 58131"/>
            </a:avLst>
          </a:prstGeom>
          <a:solidFill>
            <a:srgbClr val="3C3C3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108" name="Rectangle 107"/>
          <p:cNvSpPr/>
          <p:nvPr/>
        </p:nvSpPr>
        <p:spPr>
          <a:xfrm>
            <a:off x="4493943" y="1622013"/>
            <a:ext cx="4470545" cy="2177533"/>
          </a:xfrm>
          <a:prstGeom prst="rect">
            <a:avLst/>
          </a:prstGeom>
          <a:solidFill>
            <a:schemeClr val="bg1">
              <a:alpha val="47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cxnSp>
        <p:nvCxnSpPr>
          <p:cNvPr id="109" name="Elbow Connector 108"/>
          <p:cNvCxnSpPr>
            <a:endCxn id="36" idx="1"/>
          </p:cNvCxnSpPr>
          <p:nvPr/>
        </p:nvCxnSpPr>
        <p:spPr>
          <a:xfrm rot="16200000" flipH="1">
            <a:off x="5347889" y="1860699"/>
            <a:ext cx="164182" cy="752472"/>
          </a:xfrm>
          <a:prstGeom prst="bentConnector2">
            <a:avLst/>
          </a:prstGeom>
          <a:ln w="19050">
            <a:solidFill>
              <a:srgbClr val="F0A62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Elbow Connector 109"/>
          <p:cNvCxnSpPr>
            <a:stCxn id="38" idx="3"/>
          </p:cNvCxnSpPr>
          <p:nvPr/>
        </p:nvCxnSpPr>
        <p:spPr>
          <a:xfrm>
            <a:off x="6384435" y="2319026"/>
            <a:ext cx="744321" cy="1246776"/>
          </a:xfrm>
          <a:prstGeom prst="bentConnector3">
            <a:avLst>
              <a:gd name="adj1" fmla="val 53963"/>
            </a:avLst>
          </a:prstGeom>
          <a:ln w="19050">
            <a:solidFill>
              <a:srgbClr val="F0A620"/>
            </a:solidFill>
            <a:tailEnd type="none"/>
          </a:ln>
        </p:spPr>
        <p:style>
          <a:lnRef idx="1">
            <a:schemeClr val="accent1"/>
          </a:lnRef>
          <a:fillRef idx="0">
            <a:schemeClr val="accent1"/>
          </a:fillRef>
          <a:effectRef idx="0">
            <a:schemeClr val="accent1"/>
          </a:effectRef>
          <a:fontRef idx="minor">
            <a:schemeClr val="tx1"/>
          </a:fontRef>
        </p:style>
      </p:cxnSp>
      <p:cxnSp>
        <p:nvCxnSpPr>
          <p:cNvPr id="111" name="Elbow Connector 110"/>
          <p:cNvCxnSpPr>
            <a:stCxn id="48" idx="0"/>
            <a:endCxn id="45" idx="1"/>
          </p:cNvCxnSpPr>
          <p:nvPr/>
        </p:nvCxnSpPr>
        <p:spPr>
          <a:xfrm rot="5400000" flipH="1" flipV="1">
            <a:off x="7572794" y="2695550"/>
            <a:ext cx="927129" cy="647375"/>
          </a:xfrm>
          <a:prstGeom prst="bentConnector2">
            <a:avLst/>
          </a:prstGeom>
          <a:ln w="19050">
            <a:solidFill>
              <a:srgbClr val="F0A620"/>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Elbow Connector 111"/>
          <p:cNvCxnSpPr>
            <a:endCxn id="37" idx="1"/>
          </p:cNvCxnSpPr>
          <p:nvPr/>
        </p:nvCxnSpPr>
        <p:spPr>
          <a:xfrm>
            <a:off x="5488308" y="2074222"/>
            <a:ext cx="317908" cy="151177"/>
          </a:xfrm>
          <a:prstGeom prst="bentConnector3">
            <a:avLst>
              <a:gd name="adj1" fmla="val 59400"/>
            </a:avLst>
          </a:prstGeom>
          <a:ln w="19050">
            <a:solidFill>
              <a:srgbClr val="1BA12B"/>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42" idx="2"/>
            <a:endCxn id="43" idx="0"/>
          </p:cNvCxnSpPr>
          <p:nvPr/>
        </p:nvCxnSpPr>
        <p:spPr>
          <a:xfrm>
            <a:off x="7212737" y="2487030"/>
            <a:ext cx="0" cy="997019"/>
          </a:xfrm>
          <a:prstGeom prst="line">
            <a:avLst/>
          </a:prstGeom>
          <a:ln w="19050">
            <a:solidFill>
              <a:srgbClr val="1BA12B"/>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44" idx="1"/>
            <a:endCxn id="40" idx="3"/>
          </p:cNvCxnSpPr>
          <p:nvPr/>
        </p:nvCxnSpPr>
        <p:spPr>
          <a:xfrm flipH="1">
            <a:off x="5408565" y="3380822"/>
            <a:ext cx="1720001" cy="1"/>
          </a:xfrm>
          <a:prstGeom prst="line">
            <a:avLst/>
          </a:prstGeom>
          <a:ln w="19050">
            <a:solidFill>
              <a:srgbClr val="1782DB"/>
            </a:solidFill>
          </a:ln>
        </p:spPr>
        <p:style>
          <a:lnRef idx="1">
            <a:schemeClr val="accent1"/>
          </a:lnRef>
          <a:fillRef idx="0">
            <a:schemeClr val="accent1"/>
          </a:fillRef>
          <a:effectRef idx="0">
            <a:schemeClr val="accent1"/>
          </a:effectRef>
          <a:fontRef idx="minor">
            <a:schemeClr val="tx1"/>
          </a:fontRef>
        </p:style>
      </p:cxnSp>
      <p:cxnSp>
        <p:nvCxnSpPr>
          <p:cNvPr id="115" name="Elbow Connector 114"/>
          <p:cNvCxnSpPr>
            <a:endCxn id="46" idx="1"/>
          </p:cNvCxnSpPr>
          <p:nvPr/>
        </p:nvCxnSpPr>
        <p:spPr>
          <a:xfrm flipV="1">
            <a:off x="7781624" y="2832476"/>
            <a:ext cx="578422" cy="233602"/>
          </a:xfrm>
          <a:prstGeom prst="bentConnector3">
            <a:avLst>
              <a:gd name="adj1" fmla="val 711"/>
            </a:avLst>
          </a:prstGeom>
          <a:ln w="19050">
            <a:solidFill>
              <a:srgbClr val="1782DB"/>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Elbow Connector 115"/>
          <p:cNvCxnSpPr/>
          <p:nvPr/>
        </p:nvCxnSpPr>
        <p:spPr>
          <a:xfrm flipV="1">
            <a:off x="7852937" y="3365979"/>
            <a:ext cx="514512" cy="183783"/>
          </a:xfrm>
          <a:prstGeom prst="bentConnector3">
            <a:avLst/>
          </a:prstGeom>
          <a:ln w="19050">
            <a:solidFill>
              <a:srgbClr val="1BA12B"/>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Elbow Connector 116"/>
          <p:cNvCxnSpPr/>
          <p:nvPr/>
        </p:nvCxnSpPr>
        <p:spPr>
          <a:xfrm>
            <a:off x="6381956" y="2615244"/>
            <a:ext cx="746610" cy="593903"/>
          </a:xfrm>
          <a:prstGeom prst="bentConnector3">
            <a:avLst>
              <a:gd name="adj1" fmla="val 27823"/>
            </a:avLst>
          </a:prstGeom>
          <a:ln w="19050">
            <a:solidFill>
              <a:srgbClr val="4B4595"/>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6384434" y="2259399"/>
            <a:ext cx="744132" cy="0"/>
          </a:xfrm>
          <a:prstGeom prst="line">
            <a:avLst/>
          </a:prstGeom>
          <a:ln w="19050">
            <a:solidFill>
              <a:srgbClr val="1BA12B"/>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262923" y="1180035"/>
            <a:ext cx="2407065" cy="347692"/>
          </a:xfrm>
          <a:prstGeom prst="rect">
            <a:avLst/>
          </a:prstGeom>
          <a:solidFill>
            <a:srgbClr val="B1B1AC">
              <a:alpha val="2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0" rIns="72000" bIns="0" rtlCol="0" anchor="ctr"/>
          <a:lstStyle/>
          <a:p>
            <a:pPr>
              <a:lnSpc>
                <a:spcPct val="150000"/>
              </a:lnSpc>
            </a:pPr>
            <a:r>
              <a:rPr lang="en-GB" sz="1400" dirty="0">
                <a:solidFill>
                  <a:schemeClr val="tx1"/>
                </a:solidFill>
                <a:latin typeface="Fujitsu Sans" panose="020B0404060202020204" pitchFamily="34" charset="0"/>
              </a:rPr>
              <a:t>Service Portal </a:t>
            </a:r>
            <a:endParaRPr lang="en-US" sz="1400" dirty="0">
              <a:solidFill>
                <a:schemeClr val="tx1"/>
              </a:solidFill>
              <a:latin typeface="Fujitsu Sans" panose="020B0404060202020204" pitchFamily="34" charset="0"/>
            </a:endParaRPr>
          </a:p>
        </p:txBody>
      </p:sp>
      <p:sp>
        <p:nvSpPr>
          <p:cNvPr id="121" name="Rectangle 120"/>
          <p:cNvSpPr/>
          <p:nvPr/>
        </p:nvSpPr>
        <p:spPr>
          <a:xfrm>
            <a:off x="262923" y="1556661"/>
            <a:ext cx="2407065" cy="347692"/>
          </a:xfrm>
          <a:prstGeom prst="rect">
            <a:avLst/>
          </a:prstGeom>
          <a:solidFill>
            <a:srgbClr val="B1B1AC">
              <a:alpha val="2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0" rIns="72000" bIns="0" rtlCol="0" anchor="ctr"/>
          <a:lstStyle/>
          <a:p>
            <a:pPr>
              <a:lnSpc>
                <a:spcPct val="150000"/>
              </a:lnSpc>
            </a:pPr>
            <a:r>
              <a:rPr lang="en-GB" sz="1400" dirty="0">
                <a:solidFill>
                  <a:schemeClr val="tx1"/>
                </a:solidFill>
                <a:latin typeface="Fujitsu Sans" panose="020B0404060202020204" pitchFamily="34" charset="0"/>
              </a:rPr>
              <a:t>Access Control</a:t>
            </a:r>
          </a:p>
        </p:txBody>
      </p:sp>
      <p:sp>
        <p:nvSpPr>
          <p:cNvPr id="122" name="Rectangle 121"/>
          <p:cNvSpPr/>
          <p:nvPr/>
        </p:nvSpPr>
        <p:spPr>
          <a:xfrm>
            <a:off x="262923" y="1933287"/>
            <a:ext cx="2407065" cy="347692"/>
          </a:xfrm>
          <a:prstGeom prst="rect">
            <a:avLst/>
          </a:prstGeom>
          <a:solidFill>
            <a:srgbClr val="B1B1AC">
              <a:alpha val="2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0" rIns="72000" bIns="0" rtlCol="0" anchor="ctr"/>
          <a:lstStyle/>
          <a:p>
            <a:pPr>
              <a:lnSpc>
                <a:spcPct val="150000"/>
              </a:lnSpc>
            </a:pPr>
            <a:r>
              <a:rPr lang="en-GB" sz="1400" dirty="0">
                <a:solidFill>
                  <a:schemeClr val="tx1"/>
                </a:solidFill>
                <a:latin typeface="Fujitsu Sans" panose="020B0404060202020204" pitchFamily="34" charset="0"/>
              </a:rPr>
              <a:t>Data Management</a:t>
            </a:r>
          </a:p>
        </p:txBody>
      </p:sp>
      <p:sp>
        <p:nvSpPr>
          <p:cNvPr id="123" name="Rectangle 122"/>
          <p:cNvSpPr/>
          <p:nvPr/>
        </p:nvSpPr>
        <p:spPr>
          <a:xfrm>
            <a:off x="262923" y="2309913"/>
            <a:ext cx="2407065" cy="347692"/>
          </a:xfrm>
          <a:prstGeom prst="rect">
            <a:avLst/>
          </a:prstGeom>
          <a:solidFill>
            <a:srgbClr val="B1B1AC">
              <a:alpha val="2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0" rIns="72000" bIns="0" rtlCol="0" anchor="ctr"/>
          <a:lstStyle/>
          <a:p>
            <a:pPr>
              <a:lnSpc>
                <a:spcPct val="150000"/>
              </a:lnSpc>
            </a:pPr>
            <a:r>
              <a:rPr lang="en-GB" sz="1400" dirty="0">
                <a:solidFill>
                  <a:schemeClr val="tx1"/>
                </a:solidFill>
                <a:latin typeface="Fujitsu Sans" panose="020B0404060202020204" pitchFamily="34" charset="0"/>
              </a:rPr>
              <a:t>Event Function</a:t>
            </a:r>
          </a:p>
        </p:txBody>
      </p:sp>
      <p:sp>
        <p:nvSpPr>
          <p:cNvPr id="124" name="Rectangle 123"/>
          <p:cNvSpPr/>
          <p:nvPr/>
        </p:nvSpPr>
        <p:spPr>
          <a:xfrm>
            <a:off x="262923" y="2686539"/>
            <a:ext cx="2407065" cy="347692"/>
          </a:xfrm>
          <a:prstGeom prst="rect">
            <a:avLst/>
          </a:prstGeom>
          <a:solidFill>
            <a:srgbClr val="B1B1AC">
              <a:alpha val="2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0" rIns="72000" bIns="0" rtlCol="0" anchor="ctr"/>
          <a:lstStyle/>
          <a:p>
            <a:pPr>
              <a:lnSpc>
                <a:spcPct val="150000"/>
              </a:lnSpc>
            </a:pPr>
            <a:r>
              <a:rPr lang="en-GB" sz="1400" dirty="0">
                <a:solidFill>
                  <a:schemeClr val="tx1"/>
                </a:solidFill>
                <a:latin typeface="Fujitsu Sans" panose="020B0404060202020204" pitchFamily="34" charset="0"/>
              </a:rPr>
              <a:t>Dynamic Resource Controller</a:t>
            </a:r>
          </a:p>
        </p:txBody>
      </p:sp>
      <p:sp>
        <p:nvSpPr>
          <p:cNvPr id="125" name="Rectangle 124"/>
          <p:cNvSpPr/>
          <p:nvPr/>
        </p:nvSpPr>
        <p:spPr>
          <a:xfrm>
            <a:off x="262923" y="3063165"/>
            <a:ext cx="2407065" cy="347692"/>
          </a:xfrm>
          <a:prstGeom prst="rect">
            <a:avLst/>
          </a:prstGeom>
          <a:solidFill>
            <a:srgbClr val="B1B1AC">
              <a:alpha val="2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0" rIns="72000" bIns="0" rtlCol="0" anchor="ctr"/>
          <a:lstStyle/>
          <a:p>
            <a:pPr>
              <a:lnSpc>
                <a:spcPct val="150000"/>
              </a:lnSpc>
            </a:pPr>
            <a:r>
              <a:rPr lang="en-GB" sz="1400" dirty="0">
                <a:solidFill>
                  <a:schemeClr val="tx1"/>
                </a:solidFill>
                <a:latin typeface="Fujitsu Sans" panose="020B0404060202020204" pitchFamily="34" charset="0"/>
              </a:rPr>
              <a:t>Database</a:t>
            </a:r>
          </a:p>
        </p:txBody>
      </p:sp>
      <p:sp>
        <p:nvSpPr>
          <p:cNvPr id="126" name="Rectangle 125"/>
          <p:cNvSpPr/>
          <p:nvPr/>
        </p:nvSpPr>
        <p:spPr>
          <a:xfrm>
            <a:off x="262923" y="3439791"/>
            <a:ext cx="2407065" cy="347692"/>
          </a:xfrm>
          <a:prstGeom prst="rect">
            <a:avLst/>
          </a:prstGeom>
          <a:solidFill>
            <a:srgbClr val="A30B1A"/>
          </a:solidFill>
          <a:ln>
            <a:noFill/>
          </a:ln>
        </p:spPr>
        <p:style>
          <a:lnRef idx="2">
            <a:schemeClr val="accent4">
              <a:shade val="50000"/>
            </a:schemeClr>
          </a:lnRef>
          <a:fillRef idx="1">
            <a:schemeClr val="accent4"/>
          </a:fillRef>
          <a:effectRef idx="0">
            <a:schemeClr val="accent4"/>
          </a:effectRef>
          <a:fontRef idx="minor">
            <a:schemeClr val="lt1"/>
          </a:fontRef>
        </p:style>
        <p:txBody>
          <a:bodyPr lIns="108000" tIns="0" rIns="108000" bIns="0" rtlCol="0" anchor="ctr"/>
          <a:lstStyle/>
          <a:p>
            <a:pPr>
              <a:lnSpc>
                <a:spcPct val="150000"/>
              </a:lnSpc>
              <a:spcBef>
                <a:spcPts val="300"/>
              </a:spcBef>
              <a:spcAft>
                <a:spcPts val="200"/>
              </a:spcAft>
              <a:buClr>
                <a:schemeClr val="accent2"/>
              </a:buClr>
            </a:pPr>
            <a:r>
              <a:rPr lang="en-GB" sz="1400" dirty="0">
                <a:solidFill>
                  <a:schemeClr val="bg1"/>
                </a:solidFill>
                <a:latin typeface="Fujitsu Sans Medium" panose="020B0504060202020204" pitchFamily="34" charset="0"/>
              </a:rPr>
              <a:t>APIs</a:t>
            </a:r>
          </a:p>
        </p:txBody>
      </p:sp>
      <p:sp>
        <p:nvSpPr>
          <p:cNvPr id="128" name="TextBox 127"/>
          <p:cNvSpPr txBox="1"/>
          <p:nvPr/>
        </p:nvSpPr>
        <p:spPr>
          <a:xfrm>
            <a:off x="4681774" y="3737946"/>
            <a:ext cx="4399229" cy="584775"/>
          </a:xfrm>
          <a:prstGeom prst="rect">
            <a:avLst/>
          </a:prstGeom>
          <a:noFill/>
        </p:spPr>
        <p:txBody>
          <a:bodyPr wrap="square" rtlCol="0">
            <a:spAutoFit/>
          </a:bodyPr>
          <a:lstStyle/>
          <a:p>
            <a:pPr algn="ctr"/>
            <a:r>
              <a:rPr lang="en-GB" dirty="0" smtClean="0">
                <a:solidFill>
                  <a:srgbClr val="FF0000"/>
                </a:solidFill>
                <a:latin typeface="Fujitsu Sans Medium" panose="020B0504060202020204" pitchFamily="34" charset="0"/>
              </a:rPr>
              <a:t>Fujitsu Cloud Services K5 IoT Platform</a:t>
            </a:r>
          </a:p>
          <a:p>
            <a:pPr algn="ctr"/>
            <a:r>
              <a:rPr lang="en-GB" sz="1400" dirty="0" smtClean="0">
                <a:latin typeface="Fujitsu Sans" panose="020B0404060202020204" pitchFamily="34" charset="0"/>
              </a:rPr>
              <a:t>Realising IoT Solutions faster, with confidence</a:t>
            </a:r>
            <a:endParaRPr lang="en-US" sz="1400" dirty="0">
              <a:latin typeface="Fujitsu Sans" panose="020B0404060202020204" pitchFamily="34" charset="0"/>
            </a:endParaRPr>
          </a:p>
        </p:txBody>
      </p:sp>
    </p:spTree>
    <p:extLst>
      <p:ext uri="{BB962C8B-B14F-4D97-AF65-F5344CB8AC3E}">
        <p14:creationId xmlns:p14="http://schemas.microsoft.com/office/powerpoint/2010/main" val="3102556318"/>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750"/>
                                        <p:tgtEl>
                                          <p:spTgt spid="108"/>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Effect transition="in" filter="wipe(left)">
                                      <p:cBhvr>
                                        <p:cTn id="11" dur="750"/>
                                        <p:tgtEl>
                                          <p:spTgt spid="11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18"/>
                                        </p:tgtEl>
                                        <p:attrNameLst>
                                          <p:attrName>style.visibility</p:attrName>
                                        </p:attrNameLst>
                                      </p:cBhvr>
                                      <p:to>
                                        <p:strVal val="visible"/>
                                      </p:to>
                                    </p:set>
                                    <p:animEffect transition="in" filter="wipe(left)">
                                      <p:cBhvr>
                                        <p:cTn id="15" dur="400"/>
                                        <p:tgtEl>
                                          <p:spTgt spid="118"/>
                                        </p:tgtEl>
                                      </p:cBhvr>
                                    </p:animEffect>
                                  </p:childTnLst>
                                </p:cTn>
                              </p:par>
                            </p:childTnLst>
                          </p:cTn>
                        </p:par>
                        <p:par>
                          <p:cTn id="16" fill="hold">
                            <p:stCondLst>
                              <p:cond delay="1900"/>
                            </p:stCondLst>
                            <p:childTnLst>
                              <p:par>
                                <p:cTn id="17" presetID="22" presetClass="entr" presetSubtype="1" fill="hold" nodeType="afterEffect">
                                  <p:stCondLst>
                                    <p:cond delay="0"/>
                                  </p:stCondLst>
                                  <p:childTnLst>
                                    <p:set>
                                      <p:cBhvr>
                                        <p:cTn id="18" dur="1" fill="hold">
                                          <p:stCondLst>
                                            <p:cond delay="0"/>
                                          </p:stCondLst>
                                        </p:cTn>
                                        <p:tgtEl>
                                          <p:spTgt spid="113"/>
                                        </p:tgtEl>
                                        <p:attrNameLst>
                                          <p:attrName>style.visibility</p:attrName>
                                        </p:attrNameLst>
                                      </p:cBhvr>
                                      <p:to>
                                        <p:strVal val="visible"/>
                                      </p:to>
                                    </p:set>
                                    <p:animEffect transition="in" filter="wipe(up)">
                                      <p:cBhvr>
                                        <p:cTn id="19" dur="500"/>
                                        <p:tgtEl>
                                          <p:spTgt spid="113"/>
                                        </p:tgtEl>
                                      </p:cBhvr>
                                    </p:animEffect>
                                  </p:childTnLst>
                                </p:cTn>
                              </p:par>
                            </p:childTnLst>
                          </p:cTn>
                        </p:par>
                        <p:par>
                          <p:cTn id="20" fill="hold">
                            <p:stCondLst>
                              <p:cond delay="2400"/>
                            </p:stCondLst>
                            <p:childTnLst>
                              <p:par>
                                <p:cTn id="21" presetID="22" presetClass="entr" presetSubtype="8" fill="hold" nodeType="afterEffect">
                                  <p:stCondLst>
                                    <p:cond delay="0"/>
                                  </p:stCondLst>
                                  <p:childTnLst>
                                    <p:set>
                                      <p:cBhvr>
                                        <p:cTn id="22" dur="1" fill="hold">
                                          <p:stCondLst>
                                            <p:cond delay="0"/>
                                          </p:stCondLst>
                                        </p:cTn>
                                        <p:tgtEl>
                                          <p:spTgt spid="116"/>
                                        </p:tgtEl>
                                        <p:attrNameLst>
                                          <p:attrName>style.visibility</p:attrName>
                                        </p:attrNameLst>
                                      </p:cBhvr>
                                      <p:to>
                                        <p:strVal val="visible"/>
                                      </p:to>
                                    </p:set>
                                    <p:animEffect transition="in" filter="wipe(left)">
                                      <p:cBhvr>
                                        <p:cTn id="23" dur="400"/>
                                        <p:tgtEl>
                                          <p:spTgt spid="116"/>
                                        </p:tgtEl>
                                      </p:cBhvr>
                                    </p:animEffect>
                                  </p:childTnLst>
                                </p:cTn>
                              </p:par>
                            </p:childTnLst>
                          </p:cTn>
                        </p:par>
                        <p:par>
                          <p:cTn id="24" fill="hold">
                            <p:stCondLst>
                              <p:cond delay="2800"/>
                            </p:stCondLst>
                            <p:childTnLst>
                              <p:par>
                                <p:cTn id="25" presetID="22" presetClass="entr" presetSubtype="8" fill="hold" nodeType="afterEffect">
                                  <p:stCondLst>
                                    <p:cond delay="0"/>
                                  </p:stCondLst>
                                  <p:childTnLst>
                                    <p:set>
                                      <p:cBhvr>
                                        <p:cTn id="26" dur="1" fill="hold">
                                          <p:stCondLst>
                                            <p:cond delay="0"/>
                                          </p:stCondLst>
                                        </p:cTn>
                                        <p:tgtEl>
                                          <p:spTgt spid="109"/>
                                        </p:tgtEl>
                                        <p:attrNameLst>
                                          <p:attrName>style.visibility</p:attrName>
                                        </p:attrNameLst>
                                      </p:cBhvr>
                                      <p:to>
                                        <p:strVal val="visible"/>
                                      </p:to>
                                    </p:set>
                                    <p:animEffect transition="in" filter="wipe(left)">
                                      <p:cBhvr>
                                        <p:cTn id="27" dur="400"/>
                                        <p:tgtEl>
                                          <p:spTgt spid="109"/>
                                        </p:tgtEl>
                                      </p:cBhvr>
                                    </p:animEffect>
                                  </p:childTnLst>
                                </p:cTn>
                              </p:par>
                            </p:childTnLst>
                          </p:cTn>
                        </p:par>
                        <p:par>
                          <p:cTn id="28" fill="hold">
                            <p:stCondLst>
                              <p:cond delay="3200"/>
                            </p:stCondLst>
                            <p:childTnLst>
                              <p:par>
                                <p:cTn id="29" presetID="22" presetClass="entr" presetSubtype="1"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Effect transition="in" filter="wipe(up)">
                                      <p:cBhvr>
                                        <p:cTn id="31" dur="800"/>
                                        <p:tgtEl>
                                          <p:spTgt spid="110"/>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111"/>
                                        </p:tgtEl>
                                        <p:attrNameLst>
                                          <p:attrName>style.visibility</p:attrName>
                                        </p:attrNameLst>
                                      </p:cBhvr>
                                      <p:to>
                                        <p:strVal val="visible"/>
                                      </p:to>
                                    </p:set>
                                    <p:animEffect transition="in" filter="wipe(left)">
                                      <p:cBhvr>
                                        <p:cTn id="35" dur="750"/>
                                        <p:tgtEl>
                                          <p:spTgt spid="111"/>
                                        </p:tgtEl>
                                      </p:cBhvr>
                                    </p:animEffect>
                                  </p:childTnLst>
                                </p:cTn>
                              </p:par>
                            </p:childTnLst>
                          </p:cTn>
                        </p:par>
                        <p:par>
                          <p:cTn id="36" fill="hold">
                            <p:stCondLst>
                              <p:cond delay="4750"/>
                            </p:stCondLst>
                            <p:childTnLst>
                              <p:par>
                                <p:cTn id="37" presetID="22" presetClass="entr" presetSubtype="8" fill="hold" nodeType="afterEffect">
                                  <p:stCondLst>
                                    <p:cond delay="0"/>
                                  </p:stCondLst>
                                  <p:childTnLst>
                                    <p:set>
                                      <p:cBhvr>
                                        <p:cTn id="38" dur="1" fill="hold">
                                          <p:stCondLst>
                                            <p:cond delay="0"/>
                                          </p:stCondLst>
                                        </p:cTn>
                                        <p:tgtEl>
                                          <p:spTgt spid="117"/>
                                        </p:tgtEl>
                                        <p:attrNameLst>
                                          <p:attrName>style.visibility</p:attrName>
                                        </p:attrNameLst>
                                      </p:cBhvr>
                                      <p:to>
                                        <p:strVal val="visible"/>
                                      </p:to>
                                    </p:set>
                                    <p:animEffect transition="in" filter="wipe(left)">
                                      <p:cBhvr>
                                        <p:cTn id="39" dur="750"/>
                                        <p:tgtEl>
                                          <p:spTgt spid="117"/>
                                        </p:tgtEl>
                                      </p:cBhvr>
                                    </p:animEffect>
                                  </p:childTnLst>
                                </p:cTn>
                              </p:par>
                            </p:childTnLst>
                          </p:cTn>
                        </p:par>
                        <p:par>
                          <p:cTn id="40" fill="hold">
                            <p:stCondLst>
                              <p:cond delay="5500"/>
                            </p:stCondLst>
                            <p:childTnLst>
                              <p:par>
                                <p:cTn id="41" presetID="22" presetClass="entr" presetSubtype="8" fill="hold"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left)">
                                      <p:cBhvr>
                                        <p:cTn id="43" dur="750"/>
                                        <p:tgtEl>
                                          <p:spTgt spid="114"/>
                                        </p:tgtEl>
                                      </p:cBhvr>
                                    </p:animEffect>
                                  </p:childTnLst>
                                </p:cTn>
                              </p:par>
                            </p:childTnLst>
                          </p:cTn>
                        </p:par>
                        <p:par>
                          <p:cTn id="44" fill="hold">
                            <p:stCondLst>
                              <p:cond delay="6250"/>
                            </p:stCondLst>
                            <p:childTnLst>
                              <p:par>
                                <p:cTn id="45" presetID="22" presetClass="entr" presetSubtype="8" fill="hold" nodeType="after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dirty="0" smtClean="0"/>
              <a:t>Customer Value</a:t>
            </a:r>
            <a:endParaRPr lang="en-US" dirty="0"/>
          </a:p>
        </p:txBody>
      </p:sp>
      <p:sp>
        <p:nvSpPr>
          <p:cNvPr id="116" name="Snip Single Corner Rectangle 115"/>
          <p:cNvSpPr/>
          <p:nvPr/>
        </p:nvSpPr>
        <p:spPr>
          <a:xfrm>
            <a:off x="0" y="4362690"/>
            <a:ext cx="5508000" cy="369268"/>
          </a:xfrm>
          <a:prstGeom prst="snip1Rect">
            <a:avLst>
              <a:gd name="adj" fmla="val 0"/>
            </a:avLst>
          </a:prstGeom>
          <a:gradFill>
            <a:gsLst>
              <a:gs pos="81000">
                <a:srgbClr val="A30B1A"/>
              </a:gs>
              <a:gs pos="97000">
                <a:schemeClr val="bg1">
                  <a:shade val="100000"/>
                  <a:satMod val="115000"/>
                  <a:alpha val="0"/>
                </a:schemeClr>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chemeClr val="tx1"/>
              </a:solidFill>
            </a:endParaRPr>
          </a:p>
        </p:txBody>
      </p:sp>
      <p:sp>
        <p:nvSpPr>
          <p:cNvPr id="117" name="Rectangle 116"/>
          <p:cNvSpPr/>
          <p:nvPr/>
        </p:nvSpPr>
        <p:spPr>
          <a:xfrm>
            <a:off x="250825" y="4362658"/>
            <a:ext cx="7943241" cy="369332"/>
          </a:xfrm>
          <a:prstGeom prst="rect">
            <a:avLst/>
          </a:prstGeom>
        </p:spPr>
        <p:txBody>
          <a:bodyPr wrap="square">
            <a:spAutoFit/>
          </a:bodyPr>
          <a:lstStyle/>
          <a:p>
            <a:r>
              <a:rPr lang="en-GB" dirty="0">
                <a:solidFill>
                  <a:schemeClr val="bg1"/>
                </a:solidFill>
                <a:latin typeface="Fujitsu Sans" panose="020B0404060202020204" pitchFamily="34" charset="0"/>
                <a:cs typeface="Arial" panose="020B0604020202020204" pitchFamily="34" charset="0"/>
              </a:rPr>
              <a:t>…all via a single, proven Platform-as-a-Service.</a:t>
            </a:r>
          </a:p>
        </p:txBody>
      </p:sp>
      <p:sp>
        <p:nvSpPr>
          <p:cNvPr id="112" name="Text Placeholder 6"/>
          <p:cNvSpPr txBox="1">
            <a:spLocks/>
          </p:cNvSpPr>
          <p:nvPr/>
        </p:nvSpPr>
        <p:spPr bwMode="gray">
          <a:xfrm>
            <a:off x="1017944" y="1930039"/>
            <a:ext cx="1834929" cy="483593"/>
          </a:xfrm>
          <a:prstGeom prst="rect">
            <a:avLst/>
          </a:prstGeom>
        </p:spPr>
        <p:txBody>
          <a:bodyPr vert="horz" lIns="0" tIns="0" rIns="0" bIns="0" rtlCol="0">
            <a:noAutofit/>
          </a:bodyPr>
          <a:lstStyle>
            <a:lvl1pPr marL="269875" indent="-269875" algn="l" defTabSz="914400" rtl="0" eaLnBrk="1" latinLnBrk="0" hangingPunct="1">
              <a:lnSpc>
                <a:spcPct val="110000"/>
              </a:lnSpc>
              <a:spcBef>
                <a:spcPts val="300"/>
              </a:spcBef>
              <a:spcAft>
                <a:spcPts val="200"/>
              </a:spcAft>
              <a:buClr>
                <a:schemeClr val="accent2"/>
              </a:buClr>
              <a:buFont typeface="Wingdings" pitchFamily="2" charset="2"/>
              <a:buChar char=""/>
              <a:defRPr sz="1600" b="0" kern="1200">
                <a:solidFill>
                  <a:schemeClr val="tx1"/>
                </a:solidFill>
                <a:latin typeface="Fujitsu Sans" panose="020B0404060202020204" pitchFamily="34" charset="0"/>
                <a:ea typeface="+mn-ea"/>
                <a:cs typeface="+mn-cs"/>
              </a:defRPr>
            </a:lvl1pPr>
            <a:lvl2pPr marL="539750" indent="-269875" algn="l" defTabSz="914400" rtl="0" eaLnBrk="1" latinLnBrk="0" hangingPunct="1">
              <a:lnSpc>
                <a:spcPct val="110000"/>
              </a:lnSpc>
              <a:spcBef>
                <a:spcPts val="300"/>
              </a:spcBef>
              <a:spcAft>
                <a:spcPts val="200"/>
              </a:spcAft>
              <a:buClr>
                <a:schemeClr val="tx2"/>
              </a:buClr>
              <a:buFont typeface="Wingdings" pitchFamily="2" charset="2"/>
              <a:buChar char=""/>
              <a:defRPr sz="1400" kern="1200">
                <a:solidFill>
                  <a:schemeClr val="tx1"/>
                </a:solidFill>
                <a:latin typeface="Fujitsu Sans" panose="020B0404060202020204" pitchFamily="34" charset="0"/>
                <a:ea typeface="+mn-ea"/>
                <a:cs typeface="+mn-cs"/>
              </a:defRPr>
            </a:lvl2pPr>
            <a:lvl3pPr marL="714375" indent="-174625" algn="l" defTabSz="914400" rtl="0" eaLnBrk="1" latinLnBrk="0" hangingPunct="1">
              <a:lnSpc>
                <a:spcPct val="110000"/>
              </a:lnSpc>
              <a:spcBef>
                <a:spcPts val="300"/>
              </a:spcBef>
              <a:spcAft>
                <a:spcPts val="200"/>
              </a:spcAft>
              <a:buClr>
                <a:schemeClr val="tx2"/>
              </a:buClr>
              <a:buFont typeface="Arial" pitchFamily="34" charset="0"/>
              <a:buChar char="•"/>
              <a:tabLst/>
              <a:defRPr sz="1600" kern="1200">
                <a:solidFill>
                  <a:schemeClr val="tx1"/>
                </a:solidFill>
                <a:latin typeface="Fujitsu Sans" panose="020B0404060202020204" pitchFamily="34" charset="0"/>
                <a:ea typeface="+mn-ea"/>
                <a:cs typeface="+mn-cs"/>
              </a:defRPr>
            </a:lvl3pPr>
            <a:lvl4pPr marL="896938" indent="-182563" algn="l" defTabSz="896938" rtl="0" eaLnBrk="1" latinLnBrk="0" hangingPunct="1">
              <a:lnSpc>
                <a:spcPct val="110000"/>
              </a:lnSpc>
              <a:spcBef>
                <a:spcPts val="300"/>
              </a:spcBef>
              <a:spcAft>
                <a:spcPts val="200"/>
              </a:spcAft>
              <a:buClr>
                <a:schemeClr val="tx2"/>
              </a:buClr>
              <a:buFont typeface="Arial" pitchFamily="34" charset="0"/>
              <a:buChar char="•"/>
              <a:defRPr sz="1400" kern="1200">
                <a:solidFill>
                  <a:schemeClr val="tx1"/>
                </a:solidFill>
                <a:latin typeface="Fujitsu Sans" panose="020B0404060202020204" pitchFamily="34" charset="0"/>
                <a:ea typeface="+mn-ea"/>
                <a:cs typeface="+mn-cs"/>
              </a:defRPr>
            </a:lvl4pPr>
            <a:lvl5pPr marL="1079500" indent="-182563" algn="l" defTabSz="914400" rtl="0" eaLnBrk="1" latinLnBrk="0" hangingPunct="1">
              <a:lnSpc>
                <a:spcPct val="110000"/>
              </a:lnSpc>
              <a:spcBef>
                <a:spcPts val="300"/>
              </a:spcBef>
              <a:spcAft>
                <a:spcPts val="200"/>
              </a:spcAft>
              <a:buClr>
                <a:schemeClr val="tx2"/>
              </a:buClr>
              <a:buFont typeface="Arial" pitchFamily="34" charset="0"/>
              <a:buChar char="•"/>
              <a:defRPr sz="1200" kern="1200">
                <a:solidFill>
                  <a:schemeClr val="tx1"/>
                </a:solidFill>
                <a:latin typeface="Fujitsu Sans" panose="020B040406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Aft>
                <a:spcPts val="0"/>
              </a:spcAft>
              <a:buNone/>
            </a:pPr>
            <a:r>
              <a:rPr lang="en-GB" sz="1400" dirty="0"/>
              <a:t>Faster Time to Market</a:t>
            </a:r>
          </a:p>
          <a:p>
            <a:pPr>
              <a:lnSpc>
                <a:spcPct val="100000"/>
              </a:lnSpc>
              <a:spcAft>
                <a:spcPts val="0"/>
              </a:spcAft>
            </a:pPr>
            <a:r>
              <a:rPr lang="en-GB" sz="1200" dirty="0"/>
              <a:t>Reduce time, cost, and complexity</a:t>
            </a:r>
          </a:p>
          <a:p>
            <a:pPr>
              <a:lnSpc>
                <a:spcPct val="100000"/>
              </a:lnSpc>
              <a:spcAft>
                <a:spcPts val="0"/>
              </a:spcAft>
            </a:pPr>
            <a:r>
              <a:rPr lang="en-GB" sz="1200" dirty="0"/>
              <a:t>Plug-and-play</a:t>
            </a:r>
          </a:p>
        </p:txBody>
      </p:sp>
      <p:sp>
        <p:nvSpPr>
          <p:cNvPr id="113" name="Text Placeholder 6"/>
          <p:cNvSpPr txBox="1">
            <a:spLocks/>
          </p:cNvSpPr>
          <p:nvPr/>
        </p:nvSpPr>
        <p:spPr bwMode="gray">
          <a:xfrm>
            <a:off x="5735852" y="3558256"/>
            <a:ext cx="2529627" cy="518955"/>
          </a:xfrm>
          <a:prstGeom prst="rect">
            <a:avLst/>
          </a:prstGeom>
        </p:spPr>
        <p:txBody>
          <a:bodyPr vert="horz" lIns="0" tIns="0" rIns="0" bIns="0" rtlCol="0">
            <a:noAutofit/>
          </a:bodyPr>
          <a:lstStyle>
            <a:lvl1pPr marL="269875" indent="-269875" algn="l" defTabSz="914400" rtl="0" eaLnBrk="1" latinLnBrk="0" hangingPunct="1">
              <a:lnSpc>
                <a:spcPct val="110000"/>
              </a:lnSpc>
              <a:spcBef>
                <a:spcPts val="300"/>
              </a:spcBef>
              <a:spcAft>
                <a:spcPts val="200"/>
              </a:spcAft>
              <a:buClr>
                <a:schemeClr val="accent2"/>
              </a:buClr>
              <a:buFont typeface="Wingdings" pitchFamily="2" charset="2"/>
              <a:buChar char=""/>
              <a:defRPr sz="1600" b="0" kern="1200">
                <a:solidFill>
                  <a:schemeClr val="tx1"/>
                </a:solidFill>
                <a:latin typeface="Fujitsu Sans" panose="020B0404060202020204" pitchFamily="34" charset="0"/>
                <a:ea typeface="+mn-ea"/>
                <a:cs typeface="+mn-cs"/>
              </a:defRPr>
            </a:lvl1pPr>
            <a:lvl2pPr marL="539750" indent="-269875" algn="l" defTabSz="914400" rtl="0" eaLnBrk="1" latinLnBrk="0" hangingPunct="1">
              <a:lnSpc>
                <a:spcPct val="110000"/>
              </a:lnSpc>
              <a:spcBef>
                <a:spcPts val="300"/>
              </a:spcBef>
              <a:spcAft>
                <a:spcPts val="200"/>
              </a:spcAft>
              <a:buClr>
                <a:schemeClr val="tx2"/>
              </a:buClr>
              <a:buFont typeface="Wingdings" pitchFamily="2" charset="2"/>
              <a:buChar char=""/>
              <a:defRPr sz="1400" kern="1200">
                <a:solidFill>
                  <a:schemeClr val="tx1"/>
                </a:solidFill>
                <a:latin typeface="Fujitsu Sans" panose="020B0404060202020204" pitchFamily="34" charset="0"/>
                <a:ea typeface="+mn-ea"/>
                <a:cs typeface="+mn-cs"/>
              </a:defRPr>
            </a:lvl2pPr>
            <a:lvl3pPr marL="714375" indent="-174625" algn="l" defTabSz="914400" rtl="0" eaLnBrk="1" latinLnBrk="0" hangingPunct="1">
              <a:lnSpc>
                <a:spcPct val="110000"/>
              </a:lnSpc>
              <a:spcBef>
                <a:spcPts val="300"/>
              </a:spcBef>
              <a:spcAft>
                <a:spcPts val="200"/>
              </a:spcAft>
              <a:buClr>
                <a:schemeClr val="tx2"/>
              </a:buClr>
              <a:buFont typeface="Arial" pitchFamily="34" charset="0"/>
              <a:buChar char="•"/>
              <a:tabLst/>
              <a:defRPr sz="1600" kern="1200">
                <a:solidFill>
                  <a:schemeClr val="tx1"/>
                </a:solidFill>
                <a:latin typeface="Fujitsu Sans" panose="020B0404060202020204" pitchFamily="34" charset="0"/>
                <a:ea typeface="+mn-ea"/>
                <a:cs typeface="+mn-cs"/>
              </a:defRPr>
            </a:lvl3pPr>
            <a:lvl4pPr marL="896938" indent="-182563" algn="l" defTabSz="896938" rtl="0" eaLnBrk="1" latinLnBrk="0" hangingPunct="1">
              <a:lnSpc>
                <a:spcPct val="110000"/>
              </a:lnSpc>
              <a:spcBef>
                <a:spcPts val="300"/>
              </a:spcBef>
              <a:spcAft>
                <a:spcPts val="200"/>
              </a:spcAft>
              <a:buClr>
                <a:schemeClr val="tx2"/>
              </a:buClr>
              <a:buFont typeface="Arial" pitchFamily="34" charset="0"/>
              <a:buChar char="•"/>
              <a:defRPr sz="1400" kern="1200">
                <a:solidFill>
                  <a:schemeClr val="tx1"/>
                </a:solidFill>
                <a:latin typeface="Fujitsu Sans" panose="020B0404060202020204" pitchFamily="34" charset="0"/>
                <a:ea typeface="+mn-ea"/>
                <a:cs typeface="+mn-cs"/>
              </a:defRPr>
            </a:lvl4pPr>
            <a:lvl5pPr marL="1079500" indent="-182563" algn="l" defTabSz="914400" rtl="0" eaLnBrk="1" latinLnBrk="0" hangingPunct="1">
              <a:lnSpc>
                <a:spcPct val="110000"/>
              </a:lnSpc>
              <a:spcBef>
                <a:spcPts val="300"/>
              </a:spcBef>
              <a:spcAft>
                <a:spcPts val="200"/>
              </a:spcAft>
              <a:buClr>
                <a:schemeClr val="tx2"/>
              </a:buClr>
              <a:buFont typeface="Arial" pitchFamily="34" charset="0"/>
              <a:buChar char="•"/>
              <a:defRPr sz="1200" kern="1200">
                <a:solidFill>
                  <a:schemeClr val="tx1"/>
                </a:solidFill>
                <a:latin typeface="Fujitsu Sans" panose="020B040406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a:t>Future Ready</a:t>
            </a:r>
          </a:p>
          <a:p>
            <a:r>
              <a:rPr lang="en-GB" sz="1200" dirty="0"/>
              <a:t>Scalable, cloud-based, evergreen solution</a:t>
            </a:r>
          </a:p>
        </p:txBody>
      </p:sp>
      <p:sp>
        <p:nvSpPr>
          <p:cNvPr id="114" name="Text Placeholder 6"/>
          <p:cNvSpPr txBox="1">
            <a:spLocks/>
          </p:cNvSpPr>
          <p:nvPr/>
        </p:nvSpPr>
        <p:spPr bwMode="gray">
          <a:xfrm>
            <a:off x="5902854" y="1230507"/>
            <a:ext cx="2141011" cy="1129760"/>
          </a:xfrm>
          <a:prstGeom prst="rect">
            <a:avLst/>
          </a:prstGeom>
        </p:spPr>
        <p:txBody>
          <a:bodyPr vert="horz" lIns="0" tIns="0" rIns="0" bIns="0" rtlCol="0">
            <a:noAutofit/>
          </a:bodyPr>
          <a:lstStyle>
            <a:lvl1pPr marL="269875" indent="-269875" algn="l" defTabSz="914400" rtl="0" eaLnBrk="1" latinLnBrk="0" hangingPunct="1">
              <a:lnSpc>
                <a:spcPct val="110000"/>
              </a:lnSpc>
              <a:spcBef>
                <a:spcPts val="300"/>
              </a:spcBef>
              <a:spcAft>
                <a:spcPts val="200"/>
              </a:spcAft>
              <a:buClr>
                <a:schemeClr val="accent2"/>
              </a:buClr>
              <a:buFont typeface="Wingdings" pitchFamily="2" charset="2"/>
              <a:buChar char=""/>
              <a:defRPr sz="1600" b="0" kern="1200">
                <a:solidFill>
                  <a:schemeClr val="tx1"/>
                </a:solidFill>
                <a:latin typeface="Fujitsu Sans" panose="020B0404060202020204" pitchFamily="34" charset="0"/>
                <a:ea typeface="+mn-ea"/>
                <a:cs typeface="+mn-cs"/>
              </a:defRPr>
            </a:lvl1pPr>
            <a:lvl2pPr marL="539750" indent="-269875" algn="l" defTabSz="914400" rtl="0" eaLnBrk="1" latinLnBrk="0" hangingPunct="1">
              <a:lnSpc>
                <a:spcPct val="110000"/>
              </a:lnSpc>
              <a:spcBef>
                <a:spcPts val="300"/>
              </a:spcBef>
              <a:spcAft>
                <a:spcPts val="200"/>
              </a:spcAft>
              <a:buClr>
                <a:schemeClr val="tx2"/>
              </a:buClr>
              <a:buFont typeface="Wingdings" pitchFamily="2" charset="2"/>
              <a:buChar char=""/>
              <a:defRPr sz="1400" kern="1200">
                <a:solidFill>
                  <a:schemeClr val="tx1"/>
                </a:solidFill>
                <a:latin typeface="Fujitsu Sans" panose="020B0404060202020204" pitchFamily="34" charset="0"/>
                <a:ea typeface="+mn-ea"/>
                <a:cs typeface="+mn-cs"/>
              </a:defRPr>
            </a:lvl2pPr>
            <a:lvl3pPr marL="714375" indent="-174625" algn="l" defTabSz="914400" rtl="0" eaLnBrk="1" latinLnBrk="0" hangingPunct="1">
              <a:lnSpc>
                <a:spcPct val="110000"/>
              </a:lnSpc>
              <a:spcBef>
                <a:spcPts val="300"/>
              </a:spcBef>
              <a:spcAft>
                <a:spcPts val="200"/>
              </a:spcAft>
              <a:buClr>
                <a:schemeClr val="tx2"/>
              </a:buClr>
              <a:buFont typeface="Arial" pitchFamily="34" charset="0"/>
              <a:buChar char="•"/>
              <a:tabLst/>
              <a:defRPr sz="1600" kern="1200">
                <a:solidFill>
                  <a:schemeClr val="tx1"/>
                </a:solidFill>
                <a:latin typeface="Fujitsu Sans" panose="020B0404060202020204" pitchFamily="34" charset="0"/>
                <a:ea typeface="+mn-ea"/>
                <a:cs typeface="+mn-cs"/>
              </a:defRPr>
            </a:lvl3pPr>
            <a:lvl4pPr marL="896938" indent="-182563" algn="l" defTabSz="896938" rtl="0" eaLnBrk="1" latinLnBrk="0" hangingPunct="1">
              <a:lnSpc>
                <a:spcPct val="110000"/>
              </a:lnSpc>
              <a:spcBef>
                <a:spcPts val="300"/>
              </a:spcBef>
              <a:spcAft>
                <a:spcPts val="200"/>
              </a:spcAft>
              <a:buClr>
                <a:schemeClr val="tx2"/>
              </a:buClr>
              <a:buFont typeface="Arial" pitchFamily="34" charset="0"/>
              <a:buChar char="•"/>
              <a:defRPr sz="1400" kern="1200">
                <a:solidFill>
                  <a:schemeClr val="tx1"/>
                </a:solidFill>
                <a:latin typeface="Fujitsu Sans" panose="020B0404060202020204" pitchFamily="34" charset="0"/>
                <a:ea typeface="+mn-ea"/>
                <a:cs typeface="+mn-cs"/>
              </a:defRPr>
            </a:lvl4pPr>
            <a:lvl5pPr marL="1079500" indent="-182563" algn="l" defTabSz="914400" rtl="0" eaLnBrk="1" latinLnBrk="0" hangingPunct="1">
              <a:lnSpc>
                <a:spcPct val="110000"/>
              </a:lnSpc>
              <a:spcBef>
                <a:spcPts val="300"/>
              </a:spcBef>
              <a:spcAft>
                <a:spcPts val="200"/>
              </a:spcAft>
              <a:buClr>
                <a:schemeClr val="tx2"/>
              </a:buClr>
              <a:buFont typeface="Arial" pitchFamily="34" charset="0"/>
              <a:buChar char="•"/>
              <a:defRPr sz="1200" kern="1200">
                <a:solidFill>
                  <a:schemeClr val="tx1"/>
                </a:solidFill>
                <a:latin typeface="Fujitsu Sans" panose="020B040406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a:t>Free to Focus</a:t>
            </a:r>
          </a:p>
          <a:p>
            <a:r>
              <a:rPr lang="en-GB" sz="1200" dirty="0"/>
              <a:t>Use a ready built </a:t>
            </a:r>
            <a:r>
              <a:rPr lang="en-GB" sz="1200" dirty="0" err="1"/>
              <a:t>IoT</a:t>
            </a:r>
            <a:r>
              <a:rPr lang="en-GB" sz="1200" dirty="0"/>
              <a:t> solution and focus on your business value</a:t>
            </a:r>
          </a:p>
        </p:txBody>
      </p:sp>
      <p:grpSp>
        <p:nvGrpSpPr>
          <p:cNvPr id="2" name="Group 1"/>
          <p:cNvGrpSpPr/>
          <p:nvPr/>
        </p:nvGrpSpPr>
        <p:grpSpPr>
          <a:xfrm>
            <a:off x="2857586" y="1277382"/>
            <a:ext cx="2981832" cy="2712568"/>
            <a:chOff x="2857586" y="1277382"/>
            <a:chExt cx="2981832" cy="2712568"/>
          </a:xfrm>
        </p:grpSpPr>
        <p:pic>
          <p:nvPicPr>
            <p:cNvPr id="110" name="Picture 10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5038" y="1746868"/>
              <a:ext cx="1728565" cy="1697587"/>
            </a:xfrm>
            <a:prstGeom prst="rect">
              <a:avLst/>
            </a:prstGeom>
          </p:spPr>
        </p:pic>
        <p:grpSp>
          <p:nvGrpSpPr>
            <p:cNvPr id="118" name="Group 117"/>
            <p:cNvGrpSpPr/>
            <p:nvPr/>
          </p:nvGrpSpPr>
          <p:grpSpPr>
            <a:xfrm>
              <a:off x="2867011" y="1277382"/>
              <a:ext cx="2972407" cy="2712568"/>
              <a:chOff x="2867011" y="1277382"/>
              <a:chExt cx="2972407" cy="2712568"/>
            </a:xfrm>
          </p:grpSpPr>
          <p:sp>
            <p:nvSpPr>
              <p:cNvPr id="119" name="Oval 118"/>
              <p:cNvSpPr/>
              <p:nvPr/>
            </p:nvSpPr>
            <p:spPr>
              <a:xfrm>
                <a:off x="3175122" y="1277382"/>
                <a:ext cx="2664296" cy="2664296"/>
              </a:xfrm>
              <a:prstGeom prst="ellipse">
                <a:avLst/>
              </a:prstGeom>
              <a:noFill/>
              <a:ln w="9525">
                <a:solidFill>
                  <a:srgbClr val="A30B1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chemeClr val="tx1"/>
                  </a:solidFill>
                </a:endParaRPr>
              </a:p>
            </p:txBody>
          </p:sp>
          <p:sp>
            <p:nvSpPr>
              <p:cNvPr id="120" name="Oval 119"/>
              <p:cNvSpPr/>
              <p:nvPr/>
            </p:nvSpPr>
            <p:spPr>
              <a:xfrm>
                <a:off x="5116792" y="1329770"/>
                <a:ext cx="600269" cy="600269"/>
              </a:xfrm>
              <a:prstGeom prst="ellipse">
                <a:avLst/>
              </a:prstGeom>
              <a:solidFill>
                <a:srgbClr val="E5E7E6"/>
              </a:solidFill>
              <a:ln w="9525">
                <a:solidFill>
                  <a:srgbClr val="B6404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chemeClr val="tx1"/>
                  </a:solidFill>
                </a:endParaRPr>
              </a:p>
            </p:txBody>
          </p:sp>
          <p:sp>
            <p:nvSpPr>
              <p:cNvPr id="122" name="Oval 121"/>
              <p:cNvSpPr/>
              <p:nvPr/>
            </p:nvSpPr>
            <p:spPr>
              <a:xfrm>
                <a:off x="2867011" y="1940548"/>
                <a:ext cx="600269" cy="600269"/>
              </a:xfrm>
              <a:prstGeom prst="ellipse">
                <a:avLst/>
              </a:prstGeom>
              <a:solidFill>
                <a:srgbClr val="E5E7E6"/>
              </a:solidFill>
              <a:ln w="9525">
                <a:solidFill>
                  <a:srgbClr val="B6404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chemeClr val="tx1"/>
                  </a:solidFill>
                </a:endParaRPr>
              </a:p>
            </p:txBody>
          </p:sp>
          <p:sp>
            <p:nvSpPr>
              <p:cNvPr id="126" name="Oval 125"/>
              <p:cNvSpPr/>
              <p:nvPr/>
            </p:nvSpPr>
            <p:spPr>
              <a:xfrm>
                <a:off x="4970733" y="3389681"/>
                <a:ext cx="600269" cy="600269"/>
              </a:xfrm>
              <a:prstGeom prst="ellipse">
                <a:avLst/>
              </a:prstGeom>
              <a:solidFill>
                <a:srgbClr val="E5E7E6"/>
              </a:solidFill>
              <a:ln w="9525">
                <a:solidFill>
                  <a:srgbClr val="B6404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chemeClr val="tx1"/>
                  </a:solidFill>
                </a:endParaRPr>
              </a:p>
            </p:txBody>
          </p:sp>
        </p:grpSp>
        <p:pic>
          <p:nvPicPr>
            <p:cNvPr id="128" name="Picture 1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7586" y="1968671"/>
              <a:ext cx="627429" cy="612000"/>
            </a:xfrm>
            <a:prstGeom prst="rect">
              <a:avLst/>
            </a:prstGeom>
          </p:spPr>
        </p:pic>
        <p:pic>
          <p:nvPicPr>
            <p:cNvPr id="6" name="Picture 5"/>
            <p:cNvPicPr>
              <a:picLocks noChangeAspect="1"/>
            </p:cNvPicPr>
            <p:nvPr/>
          </p:nvPicPr>
          <p:blipFill>
            <a:blip r:embed="rId5"/>
            <a:stretch>
              <a:fillRect/>
            </a:stretch>
          </p:blipFill>
          <p:spPr>
            <a:xfrm>
              <a:off x="5188752" y="1397874"/>
              <a:ext cx="461843" cy="456595"/>
            </a:xfrm>
            <a:prstGeom prst="rect">
              <a:avLst/>
            </a:prstGeom>
          </p:spPr>
        </p:pic>
        <p:pic>
          <p:nvPicPr>
            <p:cNvPr id="7" name="Picture 6"/>
            <p:cNvPicPr>
              <a:picLocks noChangeAspect="1"/>
            </p:cNvPicPr>
            <p:nvPr/>
          </p:nvPicPr>
          <p:blipFill>
            <a:blip r:embed="rId6"/>
            <a:stretch>
              <a:fillRect/>
            </a:stretch>
          </p:blipFill>
          <p:spPr>
            <a:xfrm>
              <a:off x="5102044" y="3557588"/>
              <a:ext cx="371250" cy="281250"/>
            </a:xfrm>
            <a:prstGeom prst="rect">
              <a:avLst/>
            </a:prstGeom>
          </p:spPr>
        </p:pic>
      </p:grpSp>
    </p:spTree>
    <p:extLst>
      <p:ext uri="{BB962C8B-B14F-4D97-AF65-F5344CB8AC3E}">
        <p14:creationId xmlns:p14="http://schemas.microsoft.com/office/powerpoint/2010/main" val="3203243793"/>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37500" fill="hold" grpId="0" nodeType="withEffect">
                                  <p:stCondLst>
                                    <p:cond delay="2000"/>
                                  </p:stCondLst>
                                  <p:childTnLst>
                                    <p:set>
                                      <p:cBhvr>
                                        <p:cTn id="6" dur="1" fill="hold">
                                          <p:stCondLst>
                                            <p:cond delay="0"/>
                                          </p:stCondLst>
                                        </p:cTn>
                                        <p:tgtEl>
                                          <p:spTgt spid="117"/>
                                        </p:tgtEl>
                                        <p:attrNameLst>
                                          <p:attrName>style.visibility</p:attrName>
                                        </p:attrNameLst>
                                      </p:cBhvr>
                                      <p:to>
                                        <p:strVal val="visible"/>
                                      </p:to>
                                    </p:set>
                                    <p:anim calcmode="lin" valueType="num">
                                      <p:cBhvr additive="base">
                                        <p:cTn id="7" dur="2000" fill="hold"/>
                                        <p:tgtEl>
                                          <p:spTgt spid="117"/>
                                        </p:tgtEl>
                                        <p:attrNameLst>
                                          <p:attrName>ppt_x</p:attrName>
                                        </p:attrNameLst>
                                      </p:cBhvr>
                                      <p:tavLst>
                                        <p:tav tm="0">
                                          <p:val>
                                            <p:strVal val="0-#ppt_w/2"/>
                                          </p:val>
                                        </p:tav>
                                        <p:tav tm="100000">
                                          <p:val>
                                            <p:strVal val="#ppt_x"/>
                                          </p:val>
                                        </p:tav>
                                      </p:tavLst>
                                    </p:anim>
                                    <p:anim calcmode="lin" valueType="num">
                                      <p:cBhvr additive="base">
                                        <p:cTn id="8" dur="2000" fill="hold"/>
                                        <p:tgtEl>
                                          <p:spTgt spid="117"/>
                                        </p:tgtEl>
                                        <p:attrNameLst>
                                          <p:attrName>ppt_y</p:attrName>
                                        </p:attrNameLst>
                                      </p:cBhvr>
                                      <p:tavLst>
                                        <p:tav tm="0">
                                          <p:val>
                                            <p:strVal val="#ppt_y"/>
                                          </p:val>
                                        </p:tav>
                                        <p:tav tm="100000">
                                          <p:val>
                                            <p:strVal val="#ppt_y"/>
                                          </p:val>
                                        </p:tav>
                                      </p:tavLst>
                                    </p:anim>
                                  </p:childTnLst>
                                </p:cTn>
                              </p:par>
                              <p:par>
                                <p:cTn id="9" presetID="2" presetClass="entr" presetSubtype="8" decel="60000" fill="hold" grpId="0" nodeType="withEffect">
                                  <p:stCondLst>
                                    <p:cond delay="2250"/>
                                  </p:stCondLst>
                                  <p:childTnLst>
                                    <p:set>
                                      <p:cBhvr>
                                        <p:cTn id="10" dur="1" fill="hold">
                                          <p:stCondLst>
                                            <p:cond delay="0"/>
                                          </p:stCondLst>
                                        </p:cTn>
                                        <p:tgtEl>
                                          <p:spTgt spid="116"/>
                                        </p:tgtEl>
                                        <p:attrNameLst>
                                          <p:attrName>style.visibility</p:attrName>
                                        </p:attrNameLst>
                                      </p:cBhvr>
                                      <p:to>
                                        <p:strVal val="visible"/>
                                      </p:to>
                                    </p:set>
                                    <p:anim calcmode="lin" valueType="num">
                                      <p:cBhvr additive="base">
                                        <p:cTn id="11" dur="1250" fill="hold"/>
                                        <p:tgtEl>
                                          <p:spTgt spid="116"/>
                                        </p:tgtEl>
                                        <p:attrNameLst>
                                          <p:attrName>ppt_x</p:attrName>
                                        </p:attrNameLst>
                                      </p:cBhvr>
                                      <p:tavLst>
                                        <p:tav tm="0">
                                          <p:val>
                                            <p:strVal val="0-#ppt_w/2"/>
                                          </p:val>
                                        </p:tav>
                                        <p:tav tm="100000">
                                          <p:val>
                                            <p:strVal val="#ppt_x"/>
                                          </p:val>
                                        </p:tav>
                                      </p:tavLst>
                                    </p:anim>
                                    <p:anim calcmode="lin" valueType="num">
                                      <p:cBhvr additive="base">
                                        <p:cTn id="12" dur="1250" fill="hold"/>
                                        <p:tgtEl>
                                          <p:spTgt spid="116"/>
                                        </p:tgtEl>
                                        <p:attrNameLst>
                                          <p:attrName>ppt_y</p:attrName>
                                        </p:attrNameLst>
                                      </p:cBhvr>
                                      <p:tavLst>
                                        <p:tav tm="0">
                                          <p:val>
                                            <p:strVal val="#ppt_y"/>
                                          </p:val>
                                        </p:tav>
                                        <p:tav tm="100000">
                                          <p:val>
                                            <p:strVal val="#ppt_y"/>
                                          </p:val>
                                        </p:tav>
                                      </p:tavLst>
                                    </p:anim>
                                  </p:childTnLst>
                                </p:cTn>
                              </p:par>
                              <p:par>
                                <p:cTn id="13" presetID="26" presetClass="emph" presetSubtype="0" fill="hold" nodeType="withEffect">
                                  <p:stCondLst>
                                    <p:cond delay="0"/>
                                  </p:stCondLst>
                                  <p:childTnLst>
                                    <p:animEffect transition="out" filter="fade">
                                      <p:cBhvr>
                                        <p:cTn id="14" dur="2000" tmFilter="0, 0; .2, .5; .8, .5; 1, 0"/>
                                        <p:tgtEl>
                                          <p:spTgt spid="2"/>
                                        </p:tgtEl>
                                      </p:cBhvr>
                                    </p:animEffect>
                                    <p:animScale>
                                      <p:cBhvr>
                                        <p:cTn id="15" dur="10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dirty="0" smtClean="0"/>
              <a:t>Why Fujitsu?</a:t>
            </a:r>
            <a:endParaRPr lang="en-US" dirty="0"/>
          </a:p>
        </p:txBody>
      </p:sp>
      <p:sp>
        <p:nvSpPr>
          <p:cNvPr id="107" name="Snip Single Corner Rectangle 106"/>
          <p:cNvSpPr/>
          <p:nvPr/>
        </p:nvSpPr>
        <p:spPr>
          <a:xfrm>
            <a:off x="0" y="4362690"/>
            <a:ext cx="5508000" cy="369268"/>
          </a:xfrm>
          <a:prstGeom prst="snip1Rect">
            <a:avLst>
              <a:gd name="adj" fmla="val 0"/>
            </a:avLst>
          </a:prstGeom>
          <a:gradFill>
            <a:gsLst>
              <a:gs pos="81000">
                <a:srgbClr val="A30B1A"/>
              </a:gs>
              <a:gs pos="97000">
                <a:schemeClr val="bg1">
                  <a:shade val="100000"/>
                  <a:satMod val="115000"/>
                  <a:alpha val="0"/>
                </a:schemeClr>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chemeClr val="tx1"/>
              </a:solidFill>
            </a:endParaRPr>
          </a:p>
        </p:txBody>
      </p:sp>
      <p:sp>
        <p:nvSpPr>
          <p:cNvPr id="110" name="Rectangle 109"/>
          <p:cNvSpPr/>
          <p:nvPr/>
        </p:nvSpPr>
        <p:spPr>
          <a:xfrm>
            <a:off x="250825" y="4362658"/>
            <a:ext cx="7943241" cy="369332"/>
          </a:xfrm>
          <a:prstGeom prst="rect">
            <a:avLst/>
          </a:prstGeom>
        </p:spPr>
        <p:txBody>
          <a:bodyPr wrap="square">
            <a:spAutoFit/>
          </a:bodyPr>
          <a:lstStyle/>
          <a:p>
            <a:r>
              <a:rPr lang="en-GB" dirty="0">
                <a:solidFill>
                  <a:schemeClr val="bg1"/>
                </a:solidFill>
                <a:latin typeface="Fujitsu Sans" panose="020B0404060202020204" pitchFamily="34" charset="0"/>
                <a:cs typeface="Arial" panose="020B0604020202020204" pitchFamily="34" charset="0"/>
              </a:rPr>
              <a:t>…all via a single, proven Platform-as-a-Service.</a:t>
            </a:r>
          </a:p>
        </p:txBody>
      </p:sp>
      <p:sp>
        <p:nvSpPr>
          <p:cNvPr id="105" name="Text Placeholder 7"/>
          <p:cNvSpPr txBox="1">
            <a:spLocks/>
          </p:cNvSpPr>
          <p:nvPr/>
        </p:nvSpPr>
        <p:spPr bwMode="gray">
          <a:xfrm>
            <a:off x="1005702" y="1438958"/>
            <a:ext cx="2304951" cy="747428"/>
          </a:xfrm>
          <a:prstGeom prst="rect">
            <a:avLst/>
          </a:prstGeom>
        </p:spPr>
        <p:txBody>
          <a:bodyPr vert="horz" lIns="0" tIns="0" rIns="0" bIns="0" rtlCol="0">
            <a:noAutofit/>
          </a:bodyPr>
          <a:lstStyle>
            <a:lvl1pPr marL="269875" indent="-269875" algn="l" defTabSz="914400" rtl="0" eaLnBrk="1" latinLnBrk="0" hangingPunct="1">
              <a:lnSpc>
                <a:spcPct val="110000"/>
              </a:lnSpc>
              <a:spcBef>
                <a:spcPts val="300"/>
              </a:spcBef>
              <a:spcAft>
                <a:spcPts val="200"/>
              </a:spcAft>
              <a:buClr>
                <a:schemeClr val="accent2"/>
              </a:buClr>
              <a:buFont typeface="Wingdings" pitchFamily="2" charset="2"/>
              <a:buChar char=""/>
              <a:defRPr sz="1600" b="0" kern="1200">
                <a:solidFill>
                  <a:schemeClr val="tx1"/>
                </a:solidFill>
                <a:latin typeface="Fujitsu Sans" panose="020B0404060202020204" pitchFamily="34" charset="0"/>
                <a:ea typeface="+mn-ea"/>
                <a:cs typeface="+mn-cs"/>
              </a:defRPr>
            </a:lvl1pPr>
            <a:lvl2pPr marL="539750" indent="-269875" algn="l" defTabSz="914400" rtl="0" eaLnBrk="1" latinLnBrk="0" hangingPunct="1">
              <a:lnSpc>
                <a:spcPct val="110000"/>
              </a:lnSpc>
              <a:spcBef>
                <a:spcPts val="300"/>
              </a:spcBef>
              <a:spcAft>
                <a:spcPts val="200"/>
              </a:spcAft>
              <a:buClr>
                <a:schemeClr val="tx2"/>
              </a:buClr>
              <a:buFont typeface="Wingdings" pitchFamily="2" charset="2"/>
              <a:buChar char=""/>
              <a:defRPr sz="1400" kern="1200">
                <a:solidFill>
                  <a:schemeClr val="tx1"/>
                </a:solidFill>
                <a:latin typeface="Fujitsu Sans" panose="020B0404060202020204" pitchFamily="34" charset="0"/>
                <a:ea typeface="+mn-ea"/>
                <a:cs typeface="+mn-cs"/>
              </a:defRPr>
            </a:lvl2pPr>
            <a:lvl3pPr marL="714375" indent="-174625" algn="l" defTabSz="914400" rtl="0" eaLnBrk="1" latinLnBrk="0" hangingPunct="1">
              <a:lnSpc>
                <a:spcPct val="110000"/>
              </a:lnSpc>
              <a:spcBef>
                <a:spcPts val="300"/>
              </a:spcBef>
              <a:spcAft>
                <a:spcPts val="200"/>
              </a:spcAft>
              <a:buClr>
                <a:schemeClr val="tx2"/>
              </a:buClr>
              <a:buFont typeface="Arial" pitchFamily="34" charset="0"/>
              <a:buChar char="•"/>
              <a:tabLst/>
              <a:defRPr sz="1600" kern="1200">
                <a:solidFill>
                  <a:schemeClr val="tx1"/>
                </a:solidFill>
                <a:latin typeface="Fujitsu Sans" panose="020B0404060202020204" pitchFamily="34" charset="0"/>
                <a:ea typeface="+mn-ea"/>
                <a:cs typeface="+mn-cs"/>
              </a:defRPr>
            </a:lvl3pPr>
            <a:lvl4pPr marL="896938" indent="-182563" algn="l" defTabSz="896938" rtl="0" eaLnBrk="1" latinLnBrk="0" hangingPunct="1">
              <a:lnSpc>
                <a:spcPct val="110000"/>
              </a:lnSpc>
              <a:spcBef>
                <a:spcPts val="300"/>
              </a:spcBef>
              <a:spcAft>
                <a:spcPts val="200"/>
              </a:spcAft>
              <a:buClr>
                <a:schemeClr val="tx2"/>
              </a:buClr>
              <a:buFont typeface="Arial" pitchFamily="34" charset="0"/>
              <a:buChar char="•"/>
              <a:defRPr sz="1400" kern="1200">
                <a:solidFill>
                  <a:schemeClr val="tx1"/>
                </a:solidFill>
                <a:latin typeface="Fujitsu Sans" panose="020B0404060202020204" pitchFamily="34" charset="0"/>
                <a:ea typeface="+mn-ea"/>
                <a:cs typeface="+mn-cs"/>
              </a:defRPr>
            </a:lvl4pPr>
            <a:lvl5pPr marL="1079500" indent="-182563" algn="l" defTabSz="914400" rtl="0" eaLnBrk="1" latinLnBrk="0" hangingPunct="1">
              <a:lnSpc>
                <a:spcPct val="110000"/>
              </a:lnSpc>
              <a:spcBef>
                <a:spcPts val="300"/>
              </a:spcBef>
              <a:spcAft>
                <a:spcPts val="200"/>
              </a:spcAft>
              <a:buClr>
                <a:schemeClr val="tx2"/>
              </a:buClr>
              <a:buFont typeface="Arial" pitchFamily="34" charset="0"/>
              <a:buChar char="•"/>
              <a:defRPr sz="1200" kern="1200">
                <a:solidFill>
                  <a:schemeClr val="tx1"/>
                </a:solidFill>
                <a:latin typeface="Fujitsu Sans" panose="020B040406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a:t>Bridging IT and Operational Technology</a:t>
            </a:r>
          </a:p>
        </p:txBody>
      </p:sp>
      <p:sp>
        <p:nvSpPr>
          <p:cNvPr id="117" name="Text Placeholder 7"/>
          <p:cNvSpPr txBox="1">
            <a:spLocks/>
          </p:cNvSpPr>
          <p:nvPr/>
        </p:nvSpPr>
        <p:spPr bwMode="gray">
          <a:xfrm>
            <a:off x="5905188" y="1438958"/>
            <a:ext cx="2195204" cy="307910"/>
          </a:xfrm>
          <a:prstGeom prst="rect">
            <a:avLst/>
          </a:prstGeom>
        </p:spPr>
        <p:txBody>
          <a:bodyPr vert="horz" lIns="0" tIns="0" rIns="0" bIns="0" rtlCol="0">
            <a:noAutofit/>
          </a:bodyPr>
          <a:lstStyle>
            <a:lvl1pPr marL="269875" indent="-269875" algn="l" defTabSz="914400" rtl="0" eaLnBrk="1" latinLnBrk="0" hangingPunct="1">
              <a:lnSpc>
                <a:spcPct val="110000"/>
              </a:lnSpc>
              <a:spcBef>
                <a:spcPts val="300"/>
              </a:spcBef>
              <a:spcAft>
                <a:spcPts val="200"/>
              </a:spcAft>
              <a:buClr>
                <a:schemeClr val="accent2"/>
              </a:buClr>
              <a:buFont typeface="Wingdings" pitchFamily="2" charset="2"/>
              <a:buChar char=""/>
              <a:defRPr sz="1600" b="0" kern="1200">
                <a:solidFill>
                  <a:schemeClr val="tx1"/>
                </a:solidFill>
                <a:latin typeface="Fujitsu Sans" panose="020B0404060202020204" pitchFamily="34" charset="0"/>
                <a:ea typeface="+mn-ea"/>
                <a:cs typeface="+mn-cs"/>
              </a:defRPr>
            </a:lvl1pPr>
            <a:lvl2pPr marL="539750" indent="-269875" algn="l" defTabSz="914400" rtl="0" eaLnBrk="1" latinLnBrk="0" hangingPunct="1">
              <a:lnSpc>
                <a:spcPct val="110000"/>
              </a:lnSpc>
              <a:spcBef>
                <a:spcPts val="300"/>
              </a:spcBef>
              <a:spcAft>
                <a:spcPts val="200"/>
              </a:spcAft>
              <a:buClr>
                <a:schemeClr val="tx2"/>
              </a:buClr>
              <a:buFont typeface="Wingdings" pitchFamily="2" charset="2"/>
              <a:buChar char=""/>
              <a:defRPr sz="1400" kern="1200">
                <a:solidFill>
                  <a:schemeClr val="tx1"/>
                </a:solidFill>
                <a:latin typeface="Fujitsu Sans" panose="020B0404060202020204" pitchFamily="34" charset="0"/>
                <a:ea typeface="+mn-ea"/>
                <a:cs typeface="+mn-cs"/>
              </a:defRPr>
            </a:lvl2pPr>
            <a:lvl3pPr marL="714375" indent="-174625" algn="l" defTabSz="914400" rtl="0" eaLnBrk="1" latinLnBrk="0" hangingPunct="1">
              <a:lnSpc>
                <a:spcPct val="110000"/>
              </a:lnSpc>
              <a:spcBef>
                <a:spcPts val="300"/>
              </a:spcBef>
              <a:spcAft>
                <a:spcPts val="200"/>
              </a:spcAft>
              <a:buClr>
                <a:schemeClr val="tx2"/>
              </a:buClr>
              <a:buFont typeface="Arial" pitchFamily="34" charset="0"/>
              <a:buChar char="•"/>
              <a:tabLst/>
              <a:defRPr sz="1600" kern="1200">
                <a:solidFill>
                  <a:schemeClr val="tx1"/>
                </a:solidFill>
                <a:latin typeface="Fujitsu Sans" panose="020B0404060202020204" pitchFamily="34" charset="0"/>
                <a:ea typeface="+mn-ea"/>
                <a:cs typeface="+mn-cs"/>
              </a:defRPr>
            </a:lvl3pPr>
            <a:lvl4pPr marL="896938" indent="-182563" algn="l" defTabSz="896938" rtl="0" eaLnBrk="1" latinLnBrk="0" hangingPunct="1">
              <a:lnSpc>
                <a:spcPct val="110000"/>
              </a:lnSpc>
              <a:spcBef>
                <a:spcPts val="300"/>
              </a:spcBef>
              <a:spcAft>
                <a:spcPts val="200"/>
              </a:spcAft>
              <a:buClr>
                <a:schemeClr val="tx2"/>
              </a:buClr>
              <a:buFont typeface="Arial" pitchFamily="34" charset="0"/>
              <a:buChar char="•"/>
              <a:defRPr sz="1400" kern="1200">
                <a:solidFill>
                  <a:schemeClr val="tx1"/>
                </a:solidFill>
                <a:latin typeface="Fujitsu Sans" panose="020B0404060202020204" pitchFamily="34" charset="0"/>
                <a:ea typeface="+mn-ea"/>
                <a:cs typeface="+mn-cs"/>
              </a:defRPr>
            </a:lvl4pPr>
            <a:lvl5pPr marL="1079500" indent="-182563" algn="l" defTabSz="914400" rtl="0" eaLnBrk="1" latinLnBrk="0" hangingPunct="1">
              <a:lnSpc>
                <a:spcPct val="110000"/>
              </a:lnSpc>
              <a:spcBef>
                <a:spcPts val="300"/>
              </a:spcBef>
              <a:spcAft>
                <a:spcPts val="200"/>
              </a:spcAft>
              <a:buClr>
                <a:schemeClr val="tx2"/>
              </a:buClr>
              <a:buFont typeface="Arial" pitchFamily="34" charset="0"/>
              <a:buChar char="•"/>
              <a:defRPr sz="1200" kern="1200">
                <a:solidFill>
                  <a:schemeClr val="tx1"/>
                </a:solidFill>
                <a:latin typeface="Fujitsu Sans" panose="020B040406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a:t>One platform to take your business places</a:t>
            </a:r>
          </a:p>
        </p:txBody>
      </p:sp>
      <p:sp>
        <p:nvSpPr>
          <p:cNvPr id="118" name="Text Placeholder 7"/>
          <p:cNvSpPr txBox="1">
            <a:spLocks/>
          </p:cNvSpPr>
          <p:nvPr/>
        </p:nvSpPr>
        <p:spPr bwMode="gray">
          <a:xfrm>
            <a:off x="6198744" y="2945740"/>
            <a:ext cx="2386299" cy="288154"/>
          </a:xfrm>
          <a:prstGeom prst="rect">
            <a:avLst/>
          </a:prstGeom>
        </p:spPr>
        <p:txBody>
          <a:bodyPr vert="horz" lIns="0" tIns="0" rIns="0" bIns="0" rtlCol="0">
            <a:noAutofit/>
          </a:bodyPr>
          <a:lstStyle>
            <a:lvl1pPr marL="269875" indent="-269875" algn="l" defTabSz="914400" rtl="0" eaLnBrk="1" latinLnBrk="0" hangingPunct="1">
              <a:lnSpc>
                <a:spcPct val="110000"/>
              </a:lnSpc>
              <a:spcBef>
                <a:spcPts val="300"/>
              </a:spcBef>
              <a:spcAft>
                <a:spcPts val="200"/>
              </a:spcAft>
              <a:buClr>
                <a:schemeClr val="accent2"/>
              </a:buClr>
              <a:buFont typeface="Wingdings" pitchFamily="2" charset="2"/>
              <a:buChar char=""/>
              <a:defRPr sz="1600" b="0" kern="1200">
                <a:solidFill>
                  <a:schemeClr val="tx1"/>
                </a:solidFill>
                <a:latin typeface="Fujitsu Sans" panose="020B0404060202020204" pitchFamily="34" charset="0"/>
                <a:ea typeface="+mn-ea"/>
                <a:cs typeface="+mn-cs"/>
              </a:defRPr>
            </a:lvl1pPr>
            <a:lvl2pPr marL="539750" indent="-269875" algn="l" defTabSz="914400" rtl="0" eaLnBrk="1" latinLnBrk="0" hangingPunct="1">
              <a:lnSpc>
                <a:spcPct val="110000"/>
              </a:lnSpc>
              <a:spcBef>
                <a:spcPts val="300"/>
              </a:spcBef>
              <a:spcAft>
                <a:spcPts val="200"/>
              </a:spcAft>
              <a:buClr>
                <a:schemeClr val="tx2"/>
              </a:buClr>
              <a:buFont typeface="Wingdings" pitchFamily="2" charset="2"/>
              <a:buChar char=""/>
              <a:defRPr sz="1400" kern="1200">
                <a:solidFill>
                  <a:schemeClr val="tx1"/>
                </a:solidFill>
                <a:latin typeface="Fujitsu Sans" panose="020B0404060202020204" pitchFamily="34" charset="0"/>
                <a:ea typeface="+mn-ea"/>
                <a:cs typeface="+mn-cs"/>
              </a:defRPr>
            </a:lvl2pPr>
            <a:lvl3pPr marL="714375" indent="-174625" algn="l" defTabSz="914400" rtl="0" eaLnBrk="1" latinLnBrk="0" hangingPunct="1">
              <a:lnSpc>
                <a:spcPct val="110000"/>
              </a:lnSpc>
              <a:spcBef>
                <a:spcPts val="300"/>
              </a:spcBef>
              <a:spcAft>
                <a:spcPts val="200"/>
              </a:spcAft>
              <a:buClr>
                <a:schemeClr val="tx2"/>
              </a:buClr>
              <a:buFont typeface="Arial" pitchFamily="34" charset="0"/>
              <a:buChar char="•"/>
              <a:tabLst/>
              <a:defRPr sz="1600" kern="1200">
                <a:solidFill>
                  <a:schemeClr val="tx1"/>
                </a:solidFill>
                <a:latin typeface="Fujitsu Sans" panose="020B0404060202020204" pitchFamily="34" charset="0"/>
                <a:ea typeface="+mn-ea"/>
                <a:cs typeface="+mn-cs"/>
              </a:defRPr>
            </a:lvl3pPr>
            <a:lvl4pPr marL="896938" indent="-182563" algn="l" defTabSz="896938" rtl="0" eaLnBrk="1" latinLnBrk="0" hangingPunct="1">
              <a:lnSpc>
                <a:spcPct val="110000"/>
              </a:lnSpc>
              <a:spcBef>
                <a:spcPts val="300"/>
              </a:spcBef>
              <a:spcAft>
                <a:spcPts val="200"/>
              </a:spcAft>
              <a:buClr>
                <a:schemeClr val="tx2"/>
              </a:buClr>
              <a:buFont typeface="Arial" pitchFamily="34" charset="0"/>
              <a:buChar char="•"/>
              <a:defRPr sz="1400" kern="1200">
                <a:solidFill>
                  <a:schemeClr val="tx1"/>
                </a:solidFill>
                <a:latin typeface="Fujitsu Sans" panose="020B0404060202020204" pitchFamily="34" charset="0"/>
                <a:ea typeface="+mn-ea"/>
                <a:cs typeface="+mn-cs"/>
              </a:defRPr>
            </a:lvl4pPr>
            <a:lvl5pPr marL="1079500" indent="-182563" algn="l" defTabSz="914400" rtl="0" eaLnBrk="1" latinLnBrk="0" hangingPunct="1">
              <a:lnSpc>
                <a:spcPct val="110000"/>
              </a:lnSpc>
              <a:spcBef>
                <a:spcPts val="300"/>
              </a:spcBef>
              <a:spcAft>
                <a:spcPts val="200"/>
              </a:spcAft>
              <a:buClr>
                <a:schemeClr val="tx2"/>
              </a:buClr>
              <a:buFont typeface="Arial" pitchFamily="34" charset="0"/>
              <a:buChar char="•"/>
              <a:defRPr sz="1200" kern="1200">
                <a:solidFill>
                  <a:schemeClr val="tx1"/>
                </a:solidFill>
                <a:latin typeface="Fujitsu Sans" panose="020B040406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a:t>Intelligent performance optimization</a:t>
            </a:r>
          </a:p>
        </p:txBody>
      </p:sp>
      <p:sp>
        <p:nvSpPr>
          <p:cNvPr id="119" name="Text Placeholder 7"/>
          <p:cNvSpPr txBox="1">
            <a:spLocks/>
          </p:cNvSpPr>
          <p:nvPr/>
        </p:nvSpPr>
        <p:spPr bwMode="gray">
          <a:xfrm>
            <a:off x="1028748" y="2945740"/>
            <a:ext cx="1895225" cy="288154"/>
          </a:xfrm>
          <a:prstGeom prst="rect">
            <a:avLst/>
          </a:prstGeom>
        </p:spPr>
        <p:txBody>
          <a:bodyPr vert="horz" lIns="0" tIns="0" rIns="0" bIns="0" rtlCol="0">
            <a:noAutofit/>
          </a:bodyPr>
          <a:lstStyle>
            <a:lvl1pPr marL="269875" indent="-269875" algn="l" defTabSz="914400" rtl="0" eaLnBrk="1" latinLnBrk="0" hangingPunct="1">
              <a:lnSpc>
                <a:spcPct val="110000"/>
              </a:lnSpc>
              <a:spcBef>
                <a:spcPts val="300"/>
              </a:spcBef>
              <a:spcAft>
                <a:spcPts val="200"/>
              </a:spcAft>
              <a:buClr>
                <a:schemeClr val="accent2"/>
              </a:buClr>
              <a:buFont typeface="Wingdings" pitchFamily="2" charset="2"/>
              <a:buChar char=""/>
              <a:defRPr sz="1600" b="0" kern="1200">
                <a:solidFill>
                  <a:schemeClr val="tx1"/>
                </a:solidFill>
                <a:latin typeface="Fujitsu Sans" panose="020B0404060202020204" pitchFamily="34" charset="0"/>
                <a:ea typeface="+mn-ea"/>
                <a:cs typeface="+mn-cs"/>
              </a:defRPr>
            </a:lvl1pPr>
            <a:lvl2pPr marL="539750" indent="-269875" algn="l" defTabSz="914400" rtl="0" eaLnBrk="1" latinLnBrk="0" hangingPunct="1">
              <a:lnSpc>
                <a:spcPct val="110000"/>
              </a:lnSpc>
              <a:spcBef>
                <a:spcPts val="300"/>
              </a:spcBef>
              <a:spcAft>
                <a:spcPts val="200"/>
              </a:spcAft>
              <a:buClr>
                <a:schemeClr val="tx2"/>
              </a:buClr>
              <a:buFont typeface="Wingdings" pitchFamily="2" charset="2"/>
              <a:buChar char=""/>
              <a:defRPr sz="1400" kern="1200">
                <a:solidFill>
                  <a:schemeClr val="tx1"/>
                </a:solidFill>
                <a:latin typeface="Fujitsu Sans" panose="020B0404060202020204" pitchFamily="34" charset="0"/>
                <a:ea typeface="+mn-ea"/>
                <a:cs typeface="+mn-cs"/>
              </a:defRPr>
            </a:lvl2pPr>
            <a:lvl3pPr marL="714375" indent="-174625" algn="l" defTabSz="914400" rtl="0" eaLnBrk="1" latinLnBrk="0" hangingPunct="1">
              <a:lnSpc>
                <a:spcPct val="110000"/>
              </a:lnSpc>
              <a:spcBef>
                <a:spcPts val="300"/>
              </a:spcBef>
              <a:spcAft>
                <a:spcPts val="200"/>
              </a:spcAft>
              <a:buClr>
                <a:schemeClr val="tx2"/>
              </a:buClr>
              <a:buFont typeface="Arial" pitchFamily="34" charset="0"/>
              <a:buChar char="•"/>
              <a:tabLst/>
              <a:defRPr sz="1600" kern="1200">
                <a:solidFill>
                  <a:schemeClr val="tx1"/>
                </a:solidFill>
                <a:latin typeface="Fujitsu Sans" panose="020B0404060202020204" pitchFamily="34" charset="0"/>
                <a:ea typeface="+mn-ea"/>
                <a:cs typeface="+mn-cs"/>
              </a:defRPr>
            </a:lvl3pPr>
            <a:lvl4pPr marL="896938" indent="-182563" algn="l" defTabSz="896938" rtl="0" eaLnBrk="1" latinLnBrk="0" hangingPunct="1">
              <a:lnSpc>
                <a:spcPct val="110000"/>
              </a:lnSpc>
              <a:spcBef>
                <a:spcPts val="300"/>
              </a:spcBef>
              <a:spcAft>
                <a:spcPts val="200"/>
              </a:spcAft>
              <a:buClr>
                <a:schemeClr val="tx2"/>
              </a:buClr>
              <a:buFont typeface="Arial" pitchFamily="34" charset="0"/>
              <a:buChar char="•"/>
              <a:defRPr sz="1400" kern="1200">
                <a:solidFill>
                  <a:schemeClr val="tx1"/>
                </a:solidFill>
                <a:latin typeface="Fujitsu Sans" panose="020B0404060202020204" pitchFamily="34" charset="0"/>
                <a:ea typeface="+mn-ea"/>
                <a:cs typeface="+mn-cs"/>
              </a:defRPr>
            </a:lvl4pPr>
            <a:lvl5pPr marL="1079500" indent="-182563" algn="l" defTabSz="914400" rtl="0" eaLnBrk="1" latinLnBrk="0" hangingPunct="1">
              <a:lnSpc>
                <a:spcPct val="110000"/>
              </a:lnSpc>
              <a:spcBef>
                <a:spcPts val="300"/>
              </a:spcBef>
              <a:spcAft>
                <a:spcPts val="200"/>
              </a:spcAft>
              <a:buClr>
                <a:schemeClr val="tx2"/>
              </a:buClr>
              <a:buFont typeface="Arial" pitchFamily="34" charset="0"/>
              <a:buChar char="•"/>
              <a:defRPr sz="1200" kern="1200">
                <a:solidFill>
                  <a:schemeClr val="tx1"/>
                </a:solidFill>
                <a:latin typeface="Fujitsu Sans" panose="020B040406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a:t>All the support you need</a:t>
            </a:r>
          </a:p>
        </p:txBody>
      </p:sp>
      <p:sp>
        <p:nvSpPr>
          <p:cNvPr id="120" name="Text Placeholder 7"/>
          <p:cNvSpPr txBox="1">
            <a:spLocks/>
          </p:cNvSpPr>
          <p:nvPr/>
        </p:nvSpPr>
        <p:spPr bwMode="gray">
          <a:xfrm>
            <a:off x="4951188" y="3933782"/>
            <a:ext cx="3313063" cy="249285"/>
          </a:xfrm>
          <a:prstGeom prst="rect">
            <a:avLst/>
          </a:prstGeom>
        </p:spPr>
        <p:txBody>
          <a:bodyPr vert="horz" lIns="0" tIns="0" rIns="0" bIns="0" rtlCol="0">
            <a:noAutofit/>
          </a:bodyPr>
          <a:lstStyle>
            <a:lvl1pPr marL="269875" indent="-269875" algn="l" defTabSz="914400" rtl="0" eaLnBrk="1" latinLnBrk="0" hangingPunct="1">
              <a:lnSpc>
                <a:spcPct val="110000"/>
              </a:lnSpc>
              <a:spcBef>
                <a:spcPts val="300"/>
              </a:spcBef>
              <a:spcAft>
                <a:spcPts val="200"/>
              </a:spcAft>
              <a:buClr>
                <a:schemeClr val="accent2"/>
              </a:buClr>
              <a:buFont typeface="Wingdings" pitchFamily="2" charset="2"/>
              <a:buChar char=""/>
              <a:defRPr sz="1600" b="0" kern="1200">
                <a:solidFill>
                  <a:schemeClr val="tx1"/>
                </a:solidFill>
                <a:latin typeface="Fujitsu Sans" panose="020B0404060202020204" pitchFamily="34" charset="0"/>
                <a:ea typeface="+mn-ea"/>
                <a:cs typeface="+mn-cs"/>
              </a:defRPr>
            </a:lvl1pPr>
            <a:lvl2pPr marL="539750" indent="-269875" algn="l" defTabSz="914400" rtl="0" eaLnBrk="1" latinLnBrk="0" hangingPunct="1">
              <a:lnSpc>
                <a:spcPct val="110000"/>
              </a:lnSpc>
              <a:spcBef>
                <a:spcPts val="300"/>
              </a:spcBef>
              <a:spcAft>
                <a:spcPts val="200"/>
              </a:spcAft>
              <a:buClr>
                <a:schemeClr val="tx2"/>
              </a:buClr>
              <a:buFont typeface="Wingdings" pitchFamily="2" charset="2"/>
              <a:buChar char=""/>
              <a:defRPr sz="1400" kern="1200">
                <a:solidFill>
                  <a:schemeClr val="tx1"/>
                </a:solidFill>
                <a:latin typeface="Fujitsu Sans" panose="020B0404060202020204" pitchFamily="34" charset="0"/>
                <a:ea typeface="+mn-ea"/>
                <a:cs typeface="+mn-cs"/>
              </a:defRPr>
            </a:lvl2pPr>
            <a:lvl3pPr marL="714375" indent="-174625" algn="l" defTabSz="914400" rtl="0" eaLnBrk="1" latinLnBrk="0" hangingPunct="1">
              <a:lnSpc>
                <a:spcPct val="110000"/>
              </a:lnSpc>
              <a:spcBef>
                <a:spcPts val="300"/>
              </a:spcBef>
              <a:spcAft>
                <a:spcPts val="200"/>
              </a:spcAft>
              <a:buClr>
                <a:schemeClr val="tx2"/>
              </a:buClr>
              <a:buFont typeface="Arial" pitchFamily="34" charset="0"/>
              <a:buChar char="•"/>
              <a:tabLst/>
              <a:defRPr sz="1600" kern="1200">
                <a:solidFill>
                  <a:schemeClr val="tx1"/>
                </a:solidFill>
                <a:latin typeface="Fujitsu Sans" panose="020B0404060202020204" pitchFamily="34" charset="0"/>
                <a:ea typeface="+mn-ea"/>
                <a:cs typeface="+mn-cs"/>
              </a:defRPr>
            </a:lvl3pPr>
            <a:lvl4pPr marL="896938" indent="-182563" algn="l" defTabSz="896938" rtl="0" eaLnBrk="1" latinLnBrk="0" hangingPunct="1">
              <a:lnSpc>
                <a:spcPct val="110000"/>
              </a:lnSpc>
              <a:spcBef>
                <a:spcPts val="300"/>
              </a:spcBef>
              <a:spcAft>
                <a:spcPts val="200"/>
              </a:spcAft>
              <a:buClr>
                <a:schemeClr val="tx2"/>
              </a:buClr>
              <a:buFont typeface="Arial" pitchFamily="34" charset="0"/>
              <a:buChar char="•"/>
              <a:defRPr sz="1400" kern="1200">
                <a:solidFill>
                  <a:schemeClr val="tx1"/>
                </a:solidFill>
                <a:latin typeface="Fujitsu Sans" panose="020B0404060202020204" pitchFamily="34" charset="0"/>
                <a:ea typeface="+mn-ea"/>
                <a:cs typeface="+mn-cs"/>
              </a:defRPr>
            </a:lvl4pPr>
            <a:lvl5pPr marL="1079500" indent="-182563" algn="l" defTabSz="914400" rtl="0" eaLnBrk="1" latinLnBrk="0" hangingPunct="1">
              <a:lnSpc>
                <a:spcPct val="110000"/>
              </a:lnSpc>
              <a:spcBef>
                <a:spcPts val="300"/>
              </a:spcBef>
              <a:spcAft>
                <a:spcPts val="200"/>
              </a:spcAft>
              <a:buClr>
                <a:schemeClr val="tx2"/>
              </a:buClr>
              <a:buFont typeface="Arial" pitchFamily="34" charset="0"/>
              <a:buChar char="•"/>
              <a:defRPr sz="1200" kern="1200">
                <a:solidFill>
                  <a:schemeClr val="tx1"/>
                </a:solidFill>
                <a:latin typeface="Fujitsu Sans" panose="020B040406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a:t>Managing complexity on your behalf</a:t>
            </a:r>
          </a:p>
        </p:txBody>
      </p:sp>
      <p:grpSp>
        <p:nvGrpSpPr>
          <p:cNvPr id="2" name="Group 1"/>
          <p:cNvGrpSpPr/>
          <p:nvPr/>
        </p:nvGrpSpPr>
        <p:grpSpPr>
          <a:xfrm>
            <a:off x="2924195" y="1277382"/>
            <a:ext cx="3129502" cy="2943259"/>
            <a:chOff x="2924195" y="1277382"/>
            <a:chExt cx="3129502" cy="2943259"/>
          </a:xfrm>
        </p:grpSpPr>
        <p:grpSp>
          <p:nvGrpSpPr>
            <p:cNvPr id="108" name="Group 107"/>
            <p:cNvGrpSpPr/>
            <p:nvPr/>
          </p:nvGrpSpPr>
          <p:grpSpPr>
            <a:xfrm>
              <a:off x="2924195" y="1277382"/>
              <a:ext cx="3129502" cy="2943259"/>
              <a:chOff x="2924195" y="1277382"/>
              <a:chExt cx="3129502" cy="2943259"/>
            </a:xfrm>
          </p:grpSpPr>
          <p:sp>
            <p:nvSpPr>
              <p:cNvPr id="109" name="Oval 108"/>
              <p:cNvSpPr/>
              <p:nvPr/>
            </p:nvSpPr>
            <p:spPr>
              <a:xfrm>
                <a:off x="3175122" y="1277382"/>
                <a:ext cx="2664296" cy="2664296"/>
              </a:xfrm>
              <a:prstGeom prst="ellipse">
                <a:avLst/>
              </a:prstGeom>
              <a:noFill/>
              <a:ln w="9525">
                <a:solidFill>
                  <a:srgbClr val="A30B1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chemeClr val="tx1"/>
                  </a:solidFill>
                </a:endParaRPr>
              </a:p>
            </p:txBody>
          </p:sp>
          <p:sp>
            <p:nvSpPr>
              <p:cNvPr id="111" name="Oval 110"/>
              <p:cNvSpPr/>
              <p:nvPr/>
            </p:nvSpPr>
            <p:spPr>
              <a:xfrm>
                <a:off x="5116792" y="1329770"/>
                <a:ext cx="600269" cy="600269"/>
              </a:xfrm>
              <a:prstGeom prst="ellipse">
                <a:avLst/>
              </a:prstGeom>
              <a:solidFill>
                <a:srgbClr val="E5E7E6"/>
              </a:solidFill>
              <a:ln w="9525">
                <a:solidFill>
                  <a:srgbClr val="B6404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chemeClr val="tx1"/>
                  </a:solidFill>
                </a:endParaRPr>
              </a:p>
            </p:txBody>
          </p:sp>
          <p:sp>
            <p:nvSpPr>
              <p:cNvPr id="112" name="Oval 111"/>
              <p:cNvSpPr/>
              <p:nvPr/>
            </p:nvSpPr>
            <p:spPr>
              <a:xfrm>
                <a:off x="3197473" y="1329770"/>
                <a:ext cx="600269" cy="600269"/>
              </a:xfrm>
              <a:prstGeom prst="ellipse">
                <a:avLst/>
              </a:prstGeom>
              <a:solidFill>
                <a:srgbClr val="E5E7E6"/>
              </a:solidFill>
              <a:ln w="9525">
                <a:solidFill>
                  <a:srgbClr val="B6404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chemeClr val="tx1"/>
                  </a:solidFill>
                </a:endParaRPr>
              </a:p>
            </p:txBody>
          </p:sp>
          <p:sp>
            <p:nvSpPr>
              <p:cNvPr id="113" name="Oval 112"/>
              <p:cNvSpPr/>
              <p:nvPr/>
            </p:nvSpPr>
            <p:spPr>
              <a:xfrm>
                <a:off x="2924195" y="2759435"/>
                <a:ext cx="600269" cy="600269"/>
              </a:xfrm>
              <a:prstGeom prst="ellipse">
                <a:avLst/>
              </a:prstGeom>
              <a:solidFill>
                <a:srgbClr val="E5E7E6"/>
              </a:solidFill>
              <a:ln w="9525">
                <a:solidFill>
                  <a:srgbClr val="B6404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chemeClr val="tx1"/>
                  </a:solidFill>
                </a:endParaRPr>
              </a:p>
            </p:txBody>
          </p:sp>
          <p:sp>
            <p:nvSpPr>
              <p:cNvPr id="114" name="Oval 113"/>
              <p:cNvSpPr/>
              <p:nvPr/>
            </p:nvSpPr>
            <p:spPr>
              <a:xfrm>
                <a:off x="5453428" y="2763569"/>
                <a:ext cx="600269" cy="600269"/>
              </a:xfrm>
              <a:prstGeom prst="ellipse">
                <a:avLst/>
              </a:prstGeom>
              <a:solidFill>
                <a:srgbClr val="E5E7E6"/>
              </a:solidFill>
              <a:ln w="9525">
                <a:solidFill>
                  <a:srgbClr val="B6404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chemeClr val="tx1"/>
                  </a:solidFill>
                </a:endParaRPr>
              </a:p>
            </p:txBody>
          </p:sp>
          <p:sp>
            <p:nvSpPr>
              <p:cNvPr id="115" name="Oval 114"/>
              <p:cNvSpPr/>
              <p:nvPr/>
            </p:nvSpPr>
            <p:spPr>
              <a:xfrm>
                <a:off x="4219185" y="3620372"/>
                <a:ext cx="600269" cy="600269"/>
              </a:xfrm>
              <a:prstGeom prst="ellipse">
                <a:avLst/>
              </a:prstGeom>
              <a:solidFill>
                <a:srgbClr val="E5E7E6"/>
              </a:solidFill>
              <a:ln w="9525">
                <a:solidFill>
                  <a:srgbClr val="B6404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chemeClr val="tx1"/>
                  </a:solidFill>
                </a:endParaRPr>
              </a:p>
            </p:txBody>
          </p:sp>
        </p:grpSp>
        <p:pic>
          <p:nvPicPr>
            <p:cNvPr id="116" name="Picture 1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5038" y="1746868"/>
              <a:ext cx="1728565" cy="1697587"/>
            </a:xfrm>
            <a:prstGeom prst="rect">
              <a:avLst/>
            </a:prstGeom>
          </p:spPr>
        </p:pic>
        <p:pic>
          <p:nvPicPr>
            <p:cNvPr id="3" name="Picture 2"/>
            <p:cNvPicPr>
              <a:picLocks noChangeAspect="1"/>
            </p:cNvPicPr>
            <p:nvPr/>
          </p:nvPicPr>
          <p:blipFill>
            <a:blip r:embed="rId4"/>
            <a:stretch>
              <a:fillRect/>
            </a:stretch>
          </p:blipFill>
          <p:spPr>
            <a:xfrm>
              <a:off x="3028003" y="2863075"/>
              <a:ext cx="401525" cy="477423"/>
            </a:xfrm>
            <a:prstGeom prst="rect">
              <a:avLst/>
            </a:prstGeom>
          </p:spPr>
        </p:pic>
        <p:pic>
          <p:nvPicPr>
            <p:cNvPr id="4" name="Picture 3"/>
            <p:cNvPicPr>
              <a:picLocks noChangeAspect="1"/>
            </p:cNvPicPr>
            <p:nvPr/>
          </p:nvPicPr>
          <p:blipFill>
            <a:blip r:embed="rId5"/>
            <a:stretch>
              <a:fillRect/>
            </a:stretch>
          </p:blipFill>
          <p:spPr>
            <a:xfrm>
              <a:off x="5596806" y="2878566"/>
              <a:ext cx="348027" cy="372307"/>
            </a:xfrm>
            <a:prstGeom prst="rect">
              <a:avLst/>
            </a:prstGeom>
          </p:spPr>
        </p:pic>
        <p:pic>
          <p:nvPicPr>
            <p:cNvPr id="5" name="Picture 4"/>
            <p:cNvPicPr>
              <a:picLocks noChangeAspect="1"/>
            </p:cNvPicPr>
            <p:nvPr/>
          </p:nvPicPr>
          <p:blipFill>
            <a:blip r:embed="rId6"/>
            <a:stretch>
              <a:fillRect/>
            </a:stretch>
          </p:blipFill>
          <p:spPr>
            <a:xfrm>
              <a:off x="4341799" y="3695280"/>
              <a:ext cx="376387" cy="437323"/>
            </a:xfrm>
            <a:prstGeom prst="rect">
              <a:avLst/>
            </a:prstGeom>
          </p:spPr>
        </p:pic>
        <p:pic>
          <p:nvPicPr>
            <p:cNvPr id="6" name="Picture 5"/>
            <p:cNvPicPr>
              <a:picLocks noChangeAspect="1"/>
            </p:cNvPicPr>
            <p:nvPr/>
          </p:nvPicPr>
          <p:blipFill>
            <a:blip r:embed="rId7"/>
            <a:stretch>
              <a:fillRect/>
            </a:stretch>
          </p:blipFill>
          <p:spPr>
            <a:xfrm>
              <a:off x="3190831" y="1362663"/>
              <a:ext cx="605246" cy="570551"/>
            </a:xfrm>
            <a:prstGeom prst="rect">
              <a:avLst/>
            </a:prstGeom>
          </p:spPr>
        </p:pic>
        <p:pic>
          <p:nvPicPr>
            <p:cNvPr id="7" name="Picture 6"/>
            <p:cNvPicPr>
              <a:picLocks noChangeAspect="1"/>
            </p:cNvPicPr>
            <p:nvPr/>
          </p:nvPicPr>
          <p:blipFill>
            <a:blip r:embed="rId8"/>
            <a:stretch>
              <a:fillRect/>
            </a:stretch>
          </p:blipFill>
          <p:spPr>
            <a:xfrm>
              <a:off x="5156518" y="1337620"/>
              <a:ext cx="558000" cy="554255"/>
            </a:xfrm>
            <a:prstGeom prst="rect">
              <a:avLst/>
            </a:prstGeom>
          </p:spPr>
        </p:pic>
      </p:grpSp>
    </p:spTree>
    <p:extLst>
      <p:ext uri="{BB962C8B-B14F-4D97-AF65-F5344CB8AC3E}">
        <p14:creationId xmlns:p14="http://schemas.microsoft.com/office/powerpoint/2010/main" val="2350067283"/>
      </p:ext>
    </p:extLst>
  </p:cSld>
  <p:clrMapOvr>
    <a:masterClrMapping/>
  </p:clrMapOvr>
  <mc:AlternateContent xmlns:mc="http://schemas.openxmlformats.org/markup-compatibility/2006" xmlns:p14="http://schemas.microsoft.com/office/powerpoint/2010/main">
    <mc:Choice Requires="p14">
      <p:transition spd="slow" p14:dur="3400" advClick="0" advTm="13000">
        <p14:reveal/>
      </p:transition>
    </mc:Choice>
    <mc:Fallback xmlns="">
      <p:transition spd="slow" advClick="0" advTm="1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37500" fill="hold" grpId="0" nodeType="clickEffect">
                                  <p:stCondLst>
                                    <p:cond delay="2000"/>
                                  </p:stCondLst>
                                  <p:childTnLst>
                                    <p:set>
                                      <p:cBhvr>
                                        <p:cTn id="6" dur="1" fill="hold">
                                          <p:stCondLst>
                                            <p:cond delay="0"/>
                                          </p:stCondLst>
                                        </p:cTn>
                                        <p:tgtEl>
                                          <p:spTgt spid="110"/>
                                        </p:tgtEl>
                                        <p:attrNameLst>
                                          <p:attrName>style.visibility</p:attrName>
                                        </p:attrNameLst>
                                      </p:cBhvr>
                                      <p:to>
                                        <p:strVal val="visible"/>
                                      </p:to>
                                    </p:set>
                                    <p:anim calcmode="lin" valueType="num">
                                      <p:cBhvr additive="base">
                                        <p:cTn id="7" dur="2000" fill="hold"/>
                                        <p:tgtEl>
                                          <p:spTgt spid="110"/>
                                        </p:tgtEl>
                                        <p:attrNameLst>
                                          <p:attrName>ppt_x</p:attrName>
                                        </p:attrNameLst>
                                      </p:cBhvr>
                                      <p:tavLst>
                                        <p:tav tm="0">
                                          <p:val>
                                            <p:strVal val="0-#ppt_w/2"/>
                                          </p:val>
                                        </p:tav>
                                        <p:tav tm="100000">
                                          <p:val>
                                            <p:strVal val="#ppt_x"/>
                                          </p:val>
                                        </p:tav>
                                      </p:tavLst>
                                    </p:anim>
                                    <p:anim calcmode="lin" valueType="num">
                                      <p:cBhvr additive="base">
                                        <p:cTn id="8" dur="2000" fill="hold"/>
                                        <p:tgtEl>
                                          <p:spTgt spid="110"/>
                                        </p:tgtEl>
                                        <p:attrNameLst>
                                          <p:attrName>ppt_y</p:attrName>
                                        </p:attrNameLst>
                                      </p:cBhvr>
                                      <p:tavLst>
                                        <p:tav tm="0">
                                          <p:val>
                                            <p:strVal val="#ppt_y"/>
                                          </p:val>
                                        </p:tav>
                                        <p:tav tm="100000">
                                          <p:val>
                                            <p:strVal val="#ppt_y"/>
                                          </p:val>
                                        </p:tav>
                                      </p:tavLst>
                                    </p:anim>
                                  </p:childTnLst>
                                </p:cTn>
                              </p:par>
                              <p:par>
                                <p:cTn id="9" presetID="2" presetClass="entr" presetSubtype="8" decel="60000" fill="hold" grpId="0" nodeType="withEffect">
                                  <p:stCondLst>
                                    <p:cond delay="2250"/>
                                  </p:stCondLst>
                                  <p:childTnLst>
                                    <p:set>
                                      <p:cBhvr>
                                        <p:cTn id="10" dur="1" fill="hold">
                                          <p:stCondLst>
                                            <p:cond delay="0"/>
                                          </p:stCondLst>
                                        </p:cTn>
                                        <p:tgtEl>
                                          <p:spTgt spid="107"/>
                                        </p:tgtEl>
                                        <p:attrNameLst>
                                          <p:attrName>style.visibility</p:attrName>
                                        </p:attrNameLst>
                                      </p:cBhvr>
                                      <p:to>
                                        <p:strVal val="visible"/>
                                      </p:to>
                                    </p:set>
                                    <p:anim calcmode="lin" valueType="num">
                                      <p:cBhvr additive="base">
                                        <p:cTn id="11" dur="1250" fill="hold"/>
                                        <p:tgtEl>
                                          <p:spTgt spid="107"/>
                                        </p:tgtEl>
                                        <p:attrNameLst>
                                          <p:attrName>ppt_x</p:attrName>
                                        </p:attrNameLst>
                                      </p:cBhvr>
                                      <p:tavLst>
                                        <p:tav tm="0">
                                          <p:val>
                                            <p:strVal val="0-#ppt_w/2"/>
                                          </p:val>
                                        </p:tav>
                                        <p:tav tm="100000">
                                          <p:val>
                                            <p:strVal val="#ppt_x"/>
                                          </p:val>
                                        </p:tav>
                                      </p:tavLst>
                                    </p:anim>
                                    <p:anim calcmode="lin" valueType="num">
                                      <p:cBhvr additive="base">
                                        <p:cTn id="12" dur="1250" fill="hold"/>
                                        <p:tgtEl>
                                          <p:spTgt spid="107"/>
                                        </p:tgtEl>
                                        <p:attrNameLst>
                                          <p:attrName>ppt_y</p:attrName>
                                        </p:attrNameLst>
                                      </p:cBhvr>
                                      <p:tavLst>
                                        <p:tav tm="0">
                                          <p:val>
                                            <p:strVal val="#ppt_y"/>
                                          </p:val>
                                        </p:tav>
                                        <p:tav tm="100000">
                                          <p:val>
                                            <p:strVal val="#ppt_y"/>
                                          </p:val>
                                        </p:tav>
                                      </p:tavLst>
                                    </p:anim>
                                  </p:childTnLst>
                                </p:cTn>
                              </p:par>
                              <p:par>
                                <p:cTn id="13" presetID="26" presetClass="emph" presetSubtype="0" fill="hold" nodeType="withEffect">
                                  <p:stCondLst>
                                    <p:cond delay="0"/>
                                  </p:stCondLst>
                                  <p:childTnLst>
                                    <p:animEffect transition="out" filter="fade">
                                      <p:cBhvr>
                                        <p:cTn id="14" dur="2000" tmFilter="0, 0; .2, .5; .8, .5; 1, 0"/>
                                        <p:tgtEl>
                                          <p:spTgt spid="2"/>
                                        </p:tgtEl>
                                      </p:cBhvr>
                                    </p:animEffect>
                                    <p:animScale>
                                      <p:cBhvr>
                                        <p:cTn id="15" dur="10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16626" t="10350" r="10319" b="10400"/>
          <a:stretch/>
        </p:blipFill>
        <p:spPr>
          <a:xfrm>
            <a:off x="3131840" y="871868"/>
            <a:ext cx="6012160" cy="4076212"/>
          </a:xfrm>
          <a:prstGeom prst="round1Rect">
            <a:avLst>
              <a:gd name="adj" fmla="val 9142"/>
            </a:avLst>
          </a:prstGeom>
        </p:spPr>
      </p:pic>
      <p:sp>
        <p:nvSpPr>
          <p:cNvPr id="24" name="Round Single Corner Rectangle 23"/>
          <p:cNvSpPr/>
          <p:nvPr/>
        </p:nvSpPr>
        <p:spPr>
          <a:xfrm>
            <a:off x="3006772" y="867929"/>
            <a:ext cx="6012159" cy="4076211"/>
          </a:xfrm>
          <a:prstGeom prst="round1Rect">
            <a:avLst>
              <a:gd name="adj" fmla="val 4929"/>
            </a:avLst>
          </a:prstGeom>
          <a:gradFill flip="none" rotWithShape="1">
            <a:gsLst>
              <a:gs pos="63700">
                <a:srgbClr val="FFFFFF">
                  <a:alpha val="48000"/>
                </a:srgbClr>
              </a:gs>
              <a:gs pos="0">
                <a:schemeClr val="bg1">
                  <a:alpha val="0"/>
                </a:schemeClr>
              </a:gs>
              <a:gs pos="100000">
                <a:schemeClr val="bg1">
                  <a:shade val="100000"/>
                  <a:satMod val="115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dirty="0" smtClean="0">
              <a:solidFill>
                <a:srgbClr val="000000"/>
              </a:solidFill>
            </a:endParaRPr>
          </a:p>
        </p:txBody>
      </p:sp>
      <p:sp>
        <p:nvSpPr>
          <p:cNvPr id="25" name="Rectangle 24"/>
          <p:cNvSpPr/>
          <p:nvPr/>
        </p:nvSpPr>
        <p:spPr>
          <a:xfrm rot="10800000">
            <a:off x="-3" y="871870"/>
            <a:ext cx="3131839" cy="4072270"/>
          </a:xfrm>
          <a:prstGeom prst="rect">
            <a:avLst/>
          </a:prstGeom>
          <a:gradFill flip="none" rotWithShape="1">
            <a:gsLst>
              <a:gs pos="55000">
                <a:schemeClr val="bg1">
                  <a:alpha val="0"/>
                </a:schemeClr>
              </a:gs>
              <a:gs pos="87000">
                <a:schemeClr val="bg1">
                  <a:shade val="100000"/>
                  <a:satMod val="115000"/>
                </a:schemeClr>
              </a:gs>
            </a:gsLst>
            <a:lin ang="108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dirty="0" smtClean="0">
              <a:solidFill>
                <a:srgbClr val="000000"/>
              </a:solidFill>
            </a:endParaRPr>
          </a:p>
        </p:txBody>
      </p:sp>
      <p:sp>
        <p:nvSpPr>
          <p:cNvPr id="8" name="Title 7"/>
          <p:cNvSpPr>
            <a:spLocks noGrp="1"/>
          </p:cNvSpPr>
          <p:nvPr>
            <p:ph type="title"/>
          </p:nvPr>
        </p:nvSpPr>
        <p:spPr/>
        <p:txBody>
          <a:bodyPr/>
          <a:lstStyle/>
          <a:p>
            <a:r>
              <a:rPr lang="en-GB" dirty="0" smtClean="0"/>
              <a:t>What is it ?</a:t>
            </a:r>
            <a:endParaRPr lang="en-US" dirty="0"/>
          </a:p>
        </p:txBody>
      </p:sp>
      <p:sp>
        <p:nvSpPr>
          <p:cNvPr id="12" name="Text Placeholder 11"/>
          <p:cNvSpPr>
            <a:spLocks noGrp="1"/>
          </p:cNvSpPr>
          <p:nvPr>
            <p:ph type="body" sz="quarter" idx="10"/>
          </p:nvPr>
        </p:nvSpPr>
        <p:spPr>
          <a:xfrm>
            <a:off x="250825" y="1131664"/>
            <a:ext cx="3817119" cy="3816350"/>
          </a:xfrm>
        </p:spPr>
        <p:txBody>
          <a:bodyPr/>
          <a:lstStyle/>
          <a:p>
            <a:r>
              <a:rPr lang="en-GB" dirty="0" smtClean="0"/>
              <a:t>Multi-tenant IoT Platform, based in the Cloud, that simplifies and accelerates the design, delivery and management of robust, high performance </a:t>
            </a:r>
            <a:r>
              <a:rPr lang="en-GB" dirty="0" err="1" smtClean="0"/>
              <a:t>IoT</a:t>
            </a:r>
            <a:r>
              <a:rPr lang="en-GB" dirty="0" smtClean="0"/>
              <a:t>-based solutions</a:t>
            </a:r>
          </a:p>
          <a:p>
            <a:r>
              <a:rPr lang="en-GB" dirty="0" smtClean="0"/>
              <a:t>Part of the Fujitsu Digital Business Platform MetaArc – and our Enterprise Cloud Service K5 Ecosystem </a:t>
            </a:r>
          </a:p>
          <a:p>
            <a:pPr marL="0" indent="0">
              <a:buNone/>
            </a:pPr>
            <a:endParaRPr lang="en-GB" dirty="0"/>
          </a:p>
        </p:txBody>
      </p:sp>
      <p:sp>
        <p:nvSpPr>
          <p:cNvPr id="28" name="Line 4"/>
          <p:cNvSpPr>
            <a:spLocks noChangeShapeType="1"/>
          </p:cNvSpPr>
          <p:nvPr/>
        </p:nvSpPr>
        <p:spPr bwMode="gray">
          <a:xfrm>
            <a:off x="0" y="4948080"/>
            <a:ext cx="9144000" cy="0"/>
          </a:xfrm>
          <a:prstGeom prst="line">
            <a:avLst/>
          </a:prstGeom>
          <a:noFill/>
          <a:ln w="12700">
            <a:solidFill>
              <a:srgbClr val="87867E"/>
            </a:solidFill>
            <a:round/>
            <a:headEnd/>
            <a:tailEnd/>
          </a:ln>
          <a:effectLst/>
        </p:spPr>
        <p:txBody>
          <a:bodyPr/>
          <a:lstStyle/>
          <a:p>
            <a:endParaRPr lang="en-GB" dirty="0">
              <a:solidFill>
                <a:srgbClr val="000000"/>
              </a:solidFill>
            </a:endParaRPr>
          </a:p>
        </p:txBody>
      </p:sp>
      <p:sp>
        <p:nvSpPr>
          <p:cNvPr id="10" name="Snip Single Corner Rectangle 9"/>
          <p:cNvSpPr/>
          <p:nvPr/>
        </p:nvSpPr>
        <p:spPr>
          <a:xfrm>
            <a:off x="0" y="4362690"/>
            <a:ext cx="5508000" cy="369268"/>
          </a:xfrm>
          <a:prstGeom prst="snip1Rect">
            <a:avLst>
              <a:gd name="adj" fmla="val 0"/>
            </a:avLst>
          </a:prstGeom>
          <a:gradFill>
            <a:gsLst>
              <a:gs pos="71000">
                <a:srgbClr val="A30B1A"/>
              </a:gs>
              <a:gs pos="100000">
                <a:schemeClr val="bg1">
                  <a:shade val="100000"/>
                  <a:satMod val="115000"/>
                  <a:alpha val="0"/>
                </a:schemeClr>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chemeClr val="tx1"/>
              </a:solidFill>
            </a:endParaRPr>
          </a:p>
        </p:txBody>
      </p:sp>
      <p:sp>
        <p:nvSpPr>
          <p:cNvPr id="11" name="Rectangle 10"/>
          <p:cNvSpPr/>
          <p:nvPr/>
        </p:nvSpPr>
        <p:spPr>
          <a:xfrm>
            <a:off x="250825" y="4362658"/>
            <a:ext cx="7943241" cy="369332"/>
          </a:xfrm>
          <a:prstGeom prst="rect">
            <a:avLst/>
          </a:prstGeom>
        </p:spPr>
        <p:txBody>
          <a:bodyPr wrap="square">
            <a:spAutoFit/>
          </a:bodyPr>
          <a:lstStyle/>
          <a:p>
            <a:r>
              <a:rPr lang="en-GB" dirty="0">
                <a:solidFill>
                  <a:schemeClr val="bg1"/>
                </a:solidFill>
                <a:latin typeface="Fujitsu Sans" panose="020B0404060202020204" pitchFamily="34" charset="0"/>
                <a:cs typeface="Arial" panose="020B0604020202020204" pitchFamily="34" charset="0"/>
              </a:rPr>
              <a:t>…all via a single, proven Platform-as-a-Service.</a:t>
            </a:r>
          </a:p>
        </p:txBody>
      </p:sp>
    </p:spTree>
    <p:extLst>
      <p:ext uri="{BB962C8B-B14F-4D97-AF65-F5344CB8AC3E}">
        <p14:creationId xmlns:p14="http://schemas.microsoft.com/office/powerpoint/2010/main" val="2330671255"/>
      </p:ext>
    </p:extLst>
  </p:cSld>
  <p:clrMapOvr>
    <a:masterClrMapping/>
  </p:clrMapOvr>
  <p:transition spd="slow" advClick="0" advTm="10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7500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0-#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decel="75000" fill="hold" grpId="0"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250" fill="hold"/>
                                        <p:tgtEl>
                                          <p:spTgt spid="10"/>
                                        </p:tgtEl>
                                        <p:attrNameLst>
                                          <p:attrName>ppt_x</p:attrName>
                                        </p:attrNameLst>
                                      </p:cBhvr>
                                      <p:tavLst>
                                        <p:tav tm="0">
                                          <p:val>
                                            <p:strVal val="0-#ppt_w/2"/>
                                          </p:val>
                                        </p:tav>
                                        <p:tav tm="100000">
                                          <p:val>
                                            <p:strVal val="#ppt_x"/>
                                          </p:val>
                                        </p:tav>
                                      </p:tavLst>
                                    </p:anim>
                                    <p:anim calcmode="lin" valueType="num">
                                      <p:cBhvr additive="base">
                                        <p:cTn id="12" dur="1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What it comprises</a:t>
            </a:r>
            <a:endParaRPr lang="en-US" dirty="0"/>
          </a:p>
        </p:txBody>
      </p:sp>
      <p:sp>
        <p:nvSpPr>
          <p:cNvPr id="7" name="Text Placeholder 6"/>
          <p:cNvSpPr>
            <a:spLocks noGrp="1"/>
          </p:cNvSpPr>
          <p:nvPr>
            <p:ph type="body" sz="quarter" idx="10"/>
          </p:nvPr>
        </p:nvSpPr>
        <p:spPr>
          <a:xfrm>
            <a:off x="5865373" y="1418168"/>
            <a:ext cx="2316524" cy="600228"/>
          </a:xfrm>
        </p:spPr>
        <p:txBody>
          <a:bodyPr/>
          <a:lstStyle/>
          <a:p>
            <a:pPr marL="0" indent="0">
              <a:buNone/>
            </a:pPr>
            <a:r>
              <a:rPr lang="en-GB" sz="1400" dirty="0" smtClean="0"/>
              <a:t>Send, receive, store and collect the data generated</a:t>
            </a:r>
          </a:p>
        </p:txBody>
      </p:sp>
      <p:sp>
        <p:nvSpPr>
          <p:cNvPr id="30" name="Text Placeholder 6"/>
          <p:cNvSpPr txBox="1">
            <a:spLocks/>
          </p:cNvSpPr>
          <p:nvPr/>
        </p:nvSpPr>
        <p:spPr bwMode="gray">
          <a:xfrm>
            <a:off x="1528435" y="1410607"/>
            <a:ext cx="1512168" cy="483593"/>
          </a:xfrm>
          <a:prstGeom prst="rect">
            <a:avLst/>
          </a:prstGeom>
        </p:spPr>
        <p:txBody>
          <a:bodyPr vert="horz" lIns="0" tIns="0" rIns="0" bIns="0" rtlCol="0">
            <a:noAutofit/>
          </a:bodyPr>
          <a:lstStyle>
            <a:lvl1pPr marL="269875" indent="-269875" algn="l" defTabSz="914400" rtl="0" eaLnBrk="1" latinLnBrk="0" hangingPunct="1">
              <a:lnSpc>
                <a:spcPct val="110000"/>
              </a:lnSpc>
              <a:spcBef>
                <a:spcPts val="300"/>
              </a:spcBef>
              <a:spcAft>
                <a:spcPts val="200"/>
              </a:spcAft>
              <a:buClr>
                <a:schemeClr val="accent2"/>
              </a:buClr>
              <a:buFont typeface="Wingdings" pitchFamily="2" charset="2"/>
              <a:buChar char=""/>
              <a:defRPr sz="1600" b="0" kern="1200">
                <a:solidFill>
                  <a:schemeClr val="tx1"/>
                </a:solidFill>
                <a:latin typeface="Fujitsu Sans" panose="020B0404060202020204" pitchFamily="34" charset="0"/>
                <a:ea typeface="+mn-ea"/>
                <a:cs typeface="+mn-cs"/>
              </a:defRPr>
            </a:lvl1pPr>
            <a:lvl2pPr marL="539750" indent="-269875" algn="l" defTabSz="914400" rtl="0" eaLnBrk="1" latinLnBrk="0" hangingPunct="1">
              <a:lnSpc>
                <a:spcPct val="110000"/>
              </a:lnSpc>
              <a:spcBef>
                <a:spcPts val="300"/>
              </a:spcBef>
              <a:spcAft>
                <a:spcPts val="200"/>
              </a:spcAft>
              <a:buClr>
                <a:schemeClr val="tx2"/>
              </a:buClr>
              <a:buFont typeface="Wingdings" pitchFamily="2" charset="2"/>
              <a:buChar char=""/>
              <a:defRPr sz="1400" kern="1200">
                <a:solidFill>
                  <a:schemeClr val="tx1"/>
                </a:solidFill>
                <a:latin typeface="Fujitsu Sans" panose="020B0404060202020204" pitchFamily="34" charset="0"/>
                <a:ea typeface="+mn-ea"/>
                <a:cs typeface="+mn-cs"/>
              </a:defRPr>
            </a:lvl2pPr>
            <a:lvl3pPr marL="714375" indent="-174625" algn="l" defTabSz="914400" rtl="0" eaLnBrk="1" latinLnBrk="0" hangingPunct="1">
              <a:lnSpc>
                <a:spcPct val="110000"/>
              </a:lnSpc>
              <a:spcBef>
                <a:spcPts val="300"/>
              </a:spcBef>
              <a:spcAft>
                <a:spcPts val="200"/>
              </a:spcAft>
              <a:buClr>
                <a:schemeClr val="tx2"/>
              </a:buClr>
              <a:buFont typeface="Arial" pitchFamily="34" charset="0"/>
              <a:buChar char="•"/>
              <a:tabLst/>
              <a:defRPr sz="1600" kern="1200">
                <a:solidFill>
                  <a:schemeClr val="tx1"/>
                </a:solidFill>
                <a:latin typeface="Fujitsu Sans" panose="020B0404060202020204" pitchFamily="34" charset="0"/>
                <a:ea typeface="+mn-ea"/>
                <a:cs typeface="+mn-cs"/>
              </a:defRPr>
            </a:lvl3pPr>
            <a:lvl4pPr marL="896938" indent="-182563" algn="l" defTabSz="896938" rtl="0" eaLnBrk="1" latinLnBrk="0" hangingPunct="1">
              <a:lnSpc>
                <a:spcPct val="110000"/>
              </a:lnSpc>
              <a:spcBef>
                <a:spcPts val="300"/>
              </a:spcBef>
              <a:spcAft>
                <a:spcPts val="200"/>
              </a:spcAft>
              <a:buClr>
                <a:schemeClr val="tx2"/>
              </a:buClr>
              <a:buFont typeface="Arial" pitchFamily="34" charset="0"/>
              <a:buChar char="•"/>
              <a:defRPr sz="1400" kern="1200">
                <a:solidFill>
                  <a:schemeClr val="tx1"/>
                </a:solidFill>
                <a:latin typeface="Fujitsu Sans" panose="020B0404060202020204" pitchFamily="34" charset="0"/>
                <a:ea typeface="+mn-ea"/>
                <a:cs typeface="+mn-cs"/>
              </a:defRPr>
            </a:lvl4pPr>
            <a:lvl5pPr marL="1079500" indent="-182563" algn="l" defTabSz="914400" rtl="0" eaLnBrk="1" latinLnBrk="0" hangingPunct="1">
              <a:lnSpc>
                <a:spcPct val="110000"/>
              </a:lnSpc>
              <a:spcBef>
                <a:spcPts val="300"/>
              </a:spcBef>
              <a:spcAft>
                <a:spcPts val="200"/>
              </a:spcAft>
              <a:buClr>
                <a:schemeClr val="tx2"/>
              </a:buClr>
              <a:buFont typeface="Arial" pitchFamily="34" charset="0"/>
              <a:buChar char="•"/>
              <a:defRPr sz="1200" kern="1200">
                <a:solidFill>
                  <a:schemeClr val="tx1"/>
                </a:solidFill>
                <a:latin typeface="Fujitsu Sans" panose="020B040406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Wingdings" pitchFamily="2" charset="2"/>
              <a:buNone/>
            </a:pPr>
            <a:r>
              <a:rPr lang="en-GB" sz="1400" dirty="0" smtClean="0"/>
              <a:t>Manage sensors and devices</a:t>
            </a:r>
          </a:p>
        </p:txBody>
      </p:sp>
      <p:sp>
        <p:nvSpPr>
          <p:cNvPr id="32" name="Text Placeholder 6"/>
          <p:cNvSpPr txBox="1">
            <a:spLocks/>
          </p:cNvSpPr>
          <p:nvPr/>
        </p:nvSpPr>
        <p:spPr bwMode="gray">
          <a:xfrm>
            <a:off x="5865373" y="3322395"/>
            <a:ext cx="2529627" cy="518955"/>
          </a:xfrm>
          <a:prstGeom prst="rect">
            <a:avLst/>
          </a:prstGeom>
        </p:spPr>
        <p:txBody>
          <a:bodyPr vert="horz" lIns="0" tIns="0" rIns="0" bIns="0" rtlCol="0">
            <a:noAutofit/>
          </a:bodyPr>
          <a:lstStyle>
            <a:lvl1pPr marL="269875" indent="-269875" algn="l" defTabSz="914400" rtl="0" eaLnBrk="1" latinLnBrk="0" hangingPunct="1">
              <a:lnSpc>
                <a:spcPct val="110000"/>
              </a:lnSpc>
              <a:spcBef>
                <a:spcPts val="300"/>
              </a:spcBef>
              <a:spcAft>
                <a:spcPts val="200"/>
              </a:spcAft>
              <a:buClr>
                <a:schemeClr val="accent2"/>
              </a:buClr>
              <a:buFont typeface="Wingdings" pitchFamily="2" charset="2"/>
              <a:buChar char=""/>
              <a:defRPr sz="1600" b="0" kern="1200">
                <a:solidFill>
                  <a:schemeClr val="tx1"/>
                </a:solidFill>
                <a:latin typeface="Fujitsu Sans" panose="020B0404060202020204" pitchFamily="34" charset="0"/>
                <a:ea typeface="+mn-ea"/>
                <a:cs typeface="+mn-cs"/>
              </a:defRPr>
            </a:lvl1pPr>
            <a:lvl2pPr marL="539750" indent="-269875" algn="l" defTabSz="914400" rtl="0" eaLnBrk="1" latinLnBrk="0" hangingPunct="1">
              <a:lnSpc>
                <a:spcPct val="110000"/>
              </a:lnSpc>
              <a:spcBef>
                <a:spcPts val="300"/>
              </a:spcBef>
              <a:spcAft>
                <a:spcPts val="200"/>
              </a:spcAft>
              <a:buClr>
                <a:schemeClr val="tx2"/>
              </a:buClr>
              <a:buFont typeface="Wingdings" pitchFamily="2" charset="2"/>
              <a:buChar char=""/>
              <a:defRPr sz="1400" kern="1200">
                <a:solidFill>
                  <a:schemeClr val="tx1"/>
                </a:solidFill>
                <a:latin typeface="Fujitsu Sans" panose="020B0404060202020204" pitchFamily="34" charset="0"/>
                <a:ea typeface="+mn-ea"/>
                <a:cs typeface="+mn-cs"/>
              </a:defRPr>
            </a:lvl2pPr>
            <a:lvl3pPr marL="714375" indent="-174625" algn="l" defTabSz="914400" rtl="0" eaLnBrk="1" latinLnBrk="0" hangingPunct="1">
              <a:lnSpc>
                <a:spcPct val="110000"/>
              </a:lnSpc>
              <a:spcBef>
                <a:spcPts val="300"/>
              </a:spcBef>
              <a:spcAft>
                <a:spcPts val="200"/>
              </a:spcAft>
              <a:buClr>
                <a:schemeClr val="tx2"/>
              </a:buClr>
              <a:buFont typeface="Arial" pitchFamily="34" charset="0"/>
              <a:buChar char="•"/>
              <a:tabLst/>
              <a:defRPr sz="1600" kern="1200">
                <a:solidFill>
                  <a:schemeClr val="tx1"/>
                </a:solidFill>
                <a:latin typeface="Fujitsu Sans" panose="020B0404060202020204" pitchFamily="34" charset="0"/>
                <a:ea typeface="+mn-ea"/>
                <a:cs typeface="+mn-cs"/>
              </a:defRPr>
            </a:lvl3pPr>
            <a:lvl4pPr marL="896938" indent="-182563" algn="l" defTabSz="896938" rtl="0" eaLnBrk="1" latinLnBrk="0" hangingPunct="1">
              <a:lnSpc>
                <a:spcPct val="110000"/>
              </a:lnSpc>
              <a:spcBef>
                <a:spcPts val="300"/>
              </a:spcBef>
              <a:spcAft>
                <a:spcPts val="200"/>
              </a:spcAft>
              <a:buClr>
                <a:schemeClr val="tx2"/>
              </a:buClr>
              <a:buFont typeface="Arial" pitchFamily="34" charset="0"/>
              <a:buChar char="•"/>
              <a:defRPr sz="1400" kern="1200">
                <a:solidFill>
                  <a:schemeClr val="tx1"/>
                </a:solidFill>
                <a:latin typeface="Fujitsu Sans" panose="020B0404060202020204" pitchFamily="34" charset="0"/>
                <a:ea typeface="+mn-ea"/>
                <a:cs typeface="+mn-cs"/>
              </a:defRPr>
            </a:lvl4pPr>
            <a:lvl5pPr marL="1079500" indent="-182563" algn="l" defTabSz="914400" rtl="0" eaLnBrk="1" latinLnBrk="0" hangingPunct="1">
              <a:lnSpc>
                <a:spcPct val="110000"/>
              </a:lnSpc>
              <a:spcBef>
                <a:spcPts val="300"/>
              </a:spcBef>
              <a:spcAft>
                <a:spcPts val="200"/>
              </a:spcAft>
              <a:buClr>
                <a:schemeClr val="tx2"/>
              </a:buClr>
              <a:buFont typeface="Arial" pitchFamily="34" charset="0"/>
              <a:buChar char="•"/>
              <a:defRPr sz="1200" kern="1200">
                <a:solidFill>
                  <a:schemeClr val="tx1"/>
                </a:solidFill>
                <a:latin typeface="Fujitsu Sans" panose="020B040406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a:t>Use data to take actions and make real-time decisions</a:t>
            </a:r>
          </a:p>
        </p:txBody>
      </p:sp>
      <p:sp>
        <p:nvSpPr>
          <p:cNvPr id="33" name="Text Placeholder 6"/>
          <p:cNvSpPr txBox="1">
            <a:spLocks/>
          </p:cNvSpPr>
          <p:nvPr/>
        </p:nvSpPr>
        <p:spPr bwMode="gray">
          <a:xfrm>
            <a:off x="510976" y="3087883"/>
            <a:ext cx="2529627" cy="1129760"/>
          </a:xfrm>
          <a:prstGeom prst="rect">
            <a:avLst/>
          </a:prstGeom>
        </p:spPr>
        <p:txBody>
          <a:bodyPr vert="horz" lIns="0" tIns="0" rIns="0" bIns="0" rtlCol="0">
            <a:noAutofit/>
          </a:bodyPr>
          <a:lstStyle>
            <a:lvl1pPr marL="269875" indent="-269875" algn="l" defTabSz="914400" rtl="0" eaLnBrk="1" latinLnBrk="0" hangingPunct="1">
              <a:lnSpc>
                <a:spcPct val="110000"/>
              </a:lnSpc>
              <a:spcBef>
                <a:spcPts val="300"/>
              </a:spcBef>
              <a:spcAft>
                <a:spcPts val="200"/>
              </a:spcAft>
              <a:buClr>
                <a:schemeClr val="accent2"/>
              </a:buClr>
              <a:buFont typeface="Wingdings" pitchFamily="2" charset="2"/>
              <a:buChar char=""/>
              <a:defRPr sz="1600" b="0" kern="1200">
                <a:solidFill>
                  <a:schemeClr val="tx1"/>
                </a:solidFill>
                <a:latin typeface="Fujitsu Sans" panose="020B0404060202020204" pitchFamily="34" charset="0"/>
                <a:ea typeface="+mn-ea"/>
                <a:cs typeface="+mn-cs"/>
              </a:defRPr>
            </a:lvl1pPr>
            <a:lvl2pPr marL="539750" indent="-269875" algn="l" defTabSz="914400" rtl="0" eaLnBrk="1" latinLnBrk="0" hangingPunct="1">
              <a:lnSpc>
                <a:spcPct val="110000"/>
              </a:lnSpc>
              <a:spcBef>
                <a:spcPts val="300"/>
              </a:spcBef>
              <a:spcAft>
                <a:spcPts val="200"/>
              </a:spcAft>
              <a:buClr>
                <a:schemeClr val="tx2"/>
              </a:buClr>
              <a:buFont typeface="Wingdings" pitchFamily="2" charset="2"/>
              <a:buChar char=""/>
              <a:defRPr sz="1400" kern="1200">
                <a:solidFill>
                  <a:schemeClr val="tx1"/>
                </a:solidFill>
                <a:latin typeface="Fujitsu Sans" panose="020B0404060202020204" pitchFamily="34" charset="0"/>
                <a:ea typeface="+mn-ea"/>
                <a:cs typeface="+mn-cs"/>
              </a:defRPr>
            </a:lvl2pPr>
            <a:lvl3pPr marL="714375" indent="-174625" algn="l" defTabSz="914400" rtl="0" eaLnBrk="1" latinLnBrk="0" hangingPunct="1">
              <a:lnSpc>
                <a:spcPct val="110000"/>
              </a:lnSpc>
              <a:spcBef>
                <a:spcPts val="300"/>
              </a:spcBef>
              <a:spcAft>
                <a:spcPts val="200"/>
              </a:spcAft>
              <a:buClr>
                <a:schemeClr val="tx2"/>
              </a:buClr>
              <a:buFont typeface="Arial" pitchFamily="34" charset="0"/>
              <a:buChar char="•"/>
              <a:tabLst/>
              <a:defRPr sz="1600" kern="1200">
                <a:solidFill>
                  <a:schemeClr val="tx1"/>
                </a:solidFill>
                <a:latin typeface="Fujitsu Sans" panose="020B0404060202020204" pitchFamily="34" charset="0"/>
                <a:ea typeface="+mn-ea"/>
                <a:cs typeface="+mn-cs"/>
              </a:defRPr>
            </a:lvl3pPr>
            <a:lvl4pPr marL="896938" indent="-182563" algn="l" defTabSz="896938" rtl="0" eaLnBrk="1" latinLnBrk="0" hangingPunct="1">
              <a:lnSpc>
                <a:spcPct val="110000"/>
              </a:lnSpc>
              <a:spcBef>
                <a:spcPts val="300"/>
              </a:spcBef>
              <a:spcAft>
                <a:spcPts val="200"/>
              </a:spcAft>
              <a:buClr>
                <a:schemeClr val="tx2"/>
              </a:buClr>
              <a:buFont typeface="Arial" pitchFamily="34" charset="0"/>
              <a:buChar char="•"/>
              <a:defRPr sz="1400" kern="1200">
                <a:solidFill>
                  <a:schemeClr val="tx1"/>
                </a:solidFill>
                <a:latin typeface="Fujitsu Sans" panose="020B0404060202020204" pitchFamily="34" charset="0"/>
                <a:ea typeface="+mn-ea"/>
                <a:cs typeface="+mn-cs"/>
              </a:defRPr>
            </a:lvl4pPr>
            <a:lvl5pPr marL="1079500" indent="-182563" algn="l" defTabSz="914400" rtl="0" eaLnBrk="1" latinLnBrk="0" hangingPunct="1">
              <a:lnSpc>
                <a:spcPct val="110000"/>
              </a:lnSpc>
              <a:spcBef>
                <a:spcPts val="300"/>
              </a:spcBef>
              <a:spcAft>
                <a:spcPts val="200"/>
              </a:spcAft>
              <a:buClr>
                <a:schemeClr val="tx2"/>
              </a:buClr>
              <a:buFont typeface="Arial" pitchFamily="34" charset="0"/>
              <a:buChar char="•"/>
              <a:defRPr sz="1200" kern="1200">
                <a:solidFill>
                  <a:schemeClr val="tx1"/>
                </a:solidFill>
                <a:latin typeface="Fujitsu Sans" panose="020B040406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GB" sz="1400" dirty="0"/>
              <a:t>Take advantage of the complete platform or selected services in order to build the right solution for our customers’ exacting needs</a:t>
            </a:r>
          </a:p>
        </p:txBody>
      </p:sp>
      <p:grpSp>
        <p:nvGrpSpPr>
          <p:cNvPr id="2" name="Group 1"/>
          <p:cNvGrpSpPr/>
          <p:nvPr/>
        </p:nvGrpSpPr>
        <p:grpSpPr>
          <a:xfrm>
            <a:off x="3059622" y="1277382"/>
            <a:ext cx="2779796" cy="2698279"/>
            <a:chOff x="3059622" y="1277382"/>
            <a:chExt cx="2779796" cy="2698279"/>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5038" y="1746868"/>
              <a:ext cx="1728565" cy="1697587"/>
            </a:xfrm>
            <a:prstGeom prst="rect">
              <a:avLst/>
            </a:prstGeom>
          </p:spPr>
        </p:pic>
        <p:grpSp>
          <p:nvGrpSpPr>
            <p:cNvPr id="54" name="Group 53"/>
            <p:cNvGrpSpPr/>
            <p:nvPr/>
          </p:nvGrpSpPr>
          <p:grpSpPr>
            <a:xfrm>
              <a:off x="3059622" y="1277382"/>
              <a:ext cx="2779796" cy="2698279"/>
              <a:chOff x="3059622" y="1277382"/>
              <a:chExt cx="2779796" cy="2698279"/>
            </a:xfrm>
          </p:grpSpPr>
          <p:sp>
            <p:nvSpPr>
              <p:cNvPr id="21" name="Oval 20"/>
              <p:cNvSpPr/>
              <p:nvPr/>
            </p:nvSpPr>
            <p:spPr>
              <a:xfrm>
                <a:off x="3175122" y="1277382"/>
                <a:ext cx="2664296" cy="2664296"/>
              </a:xfrm>
              <a:prstGeom prst="ellipse">
                <a:avLst/>
              </a:prstGeom>
              <a:noFill/>
              <a:ln w="9525">
                <a:solidFill>
                  <a:srgbClr val="A30B1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chemeClr val="tx1"/>
                  </a:solidFill>
                </a:endParaRPr>
              </a:p>
            </p:txBody>
          </p:sp>
          <p:sp>
            <p:nvSpPr>
              <p:cNvPr id="27" name="Oval 26"/>
              <p:cNvSpPr/>
              <p:nvPr/>
            </p:nvSpPr>
            <p:spPr>
              <a:xfrm>
                <a:off x="5116792" y="1329770"/>
                <a:ext cx="600269" cy="600269"/>
              </a:xfrm>
              <a:prstGeom prst="ellipse">
                <a:avLst/>
              </a:prstGeom>
              <a:solidFill>
                <a:srgbClr val="E5E7E6"/>
              </a:solidFill>
              <a:ln w="9525">
                <a:solidFill>
                  <a:srgbClr val="B6404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chemeClr val="tx1"/>
                  </a:solidFill>
                </a:endParaRPr>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3356" y="1302208"/>
                <a:ext cx="724376" cy="724376"/>
              </a:xfrm>
              <a:prstGeom prst="rect">
                <a:avLst/>
              </a:prstGeom>
            </p:spPr>
          </p:pic>
          <p:sp>
            <p:nvSpPr>
              <p:cNvPr id="42" name="Oval 41"/>
              <p:cNvSpPr/>
              <p:nvPr/>
            </p:nvSpPr>
            <p:spPr>
              <a:xfrm>
                <a:off x="3197473" y="1329770"/>
                <a:ext cx="600269" cy="600269"/>
              </a:xfrm>
              <a:prstGeom prst="ellipse">
                <a:avLst/>
              </a:prstGeom>
              <a:solidFill>
                <a:srgbClr val="E5E7E6"/>
              </a:solidFill>
              <a:ln w="9525">
                <a:solidFill>
                  <a:srgbClr val="B6404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chemeClr val="tx1"/>
                  </a:solidFill>
                </a:endParaRPr>
              </a:p>
            </p:txBody>
          </p:sp>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4037" y="1302208"/>
                <a:ext cx="724376" cy="724376"/>
              </a:xfrm>
              <a:prstGeom prst="rect">
                <a:avLst/>
              </a:prstGeom>
            </p:spPr>
          </p:pic>
          <p:sp>
            <p:nvSpPr>
              <p:cNvPr id="46" name="Oval 45"/>
              <p:cNvSpPr/>
              <p:nvPr/>
            </p:nvSpPr>
            <p:spPr>
              <a:xfrm>
                <a:off x="3197473" y="3241081"/>
                <a:ext cx="600269" cy="600269"/>
              </a:xfrm>
              <a:prstGeom prst="ellipse">
                <a:avLst/>
              </a:prstGeom>
              <a:solidFill>
                <a:srgbClr val="E5E7E6"/>
              </a:solidFill>
              <a:ln w="9525">
                <a:solidFill>
                  <a:srgbClr val="B6404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chemeClr val="tx1"/>
                  </a:solidFill>
                </a:endParaRPr>
              </a:p>
            </p:txBody>
          </p:sp>
          <p:pic>
            <p:nvPicPr>
              <p:cNvPr id="47" name="Picture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59622" y="3133525"/>
                <a:ext cx="842136" cy="842136"/>
              </a:xfrm>
              <a:prstGeom prst="rect">
                <a:avLst/>
              </a:prstGeom>
            </p:spPr>
          </p:pic>
          <p:sp>
            <p:nvSpPr>
              <p:cNvPr id="50" name="Oval 49"/>
              <p:cNvSpPr/>
              <p:nvPr/>
            </p:nvSpPr>
            <p:spPr>
              <a:xfrm>
                <a:off x="5116792" y="3216769"/>
                <a:ext cx="600269" cy="600269"/>
              </a:xfrm>
              <a:prstGeom prst="ellipse">
                <a:avLst/>
              </a:prstGeom>
              <a:solidFill>
                <a:srgbClr val="E5E7E6"/>
              </a:solidFill>
              <a:ln w="9525">
                <a:solidFill>
                  <a:srgbClr val="B6404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chemeClr val="tx1"/>
                  </a:solidFill>
                </a:endParaRPr>
              </a:p>
            </p:txBody>
          </p:sp>
          <p:pic>
            <p:nvPicPr>
              <p:cNvPr id="51" name="Picture 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68549" y="3160344"/>
                <a:ext cx="724376" cy="724376"/>
              </a:xfrm>
              <a:prstGeom prst="rect">
                <a:avLst/>
              </a:prstGeom>
            </p:spPr>
          </p:pic>
        </p:grpSp>
      </p:grpSp>
      <p:sp>
        <p:nvSpPr>
          <p:cNvPr id="20" name="Snip Single Corner Rectangle 19"/>
          <p:cNvSpPr/>
          <p:nvPr/>
        </p:nvSpPr>
        <p:spPr>
          <a:xfrm>
            <a:off x="0" y="4362690"/>
            <a:ext cx="5508000" cy="369268"/>
          </a:xfrm>
          <a:prstGeom prst="snip1Rect">
            <a:avLst>
              <a:gd name="adj" fmla="val 0"/>
            </a:avLst>
          </a:prstGeom>
          <a:gradFill>
            <a:gsLst>
              <a:gs pos="71000">
                <a:srgbClr val="A30B1A"/>
              </a:gs>
              <a:gs pos="100000">
                <a:schemeClr val="bg1">
                  <a:shade val="100000"/>
                  <a:satMod val="115000"/>
                  <a:alpha val="0"/>
                </a:schemeClr>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chemeClr val="tx1"/>
              </a:solidFill>
            </a:endParaRPr>
          </a:p>
        </p:txBody>
      </p:sp>
      <p:sp>
        <p:nvSpPr>
          <p:cNvPr id="22" name="Rectangle 21"/>
          <p:cNvSpPr/>
          <p:nvPr/>
        </p:nvSpPr>
        <p:spPr>
          <a:xfrm>
            <a:off x="250825" y="4362658"/>
            <a:ext cx="7943241" cy="369332"/>
          </a:xfrm>
          <a:prstGeom prst="rect">
            <a:avLst/>
          </a:prstGeom>
        </p:spPr>
        <p:txBody>
          <a:bodyPr wrap="square">
            <a:spAutoFit/>
          </a:bodyPr>
          <a:lstStyle/>
          <a:p>
            <a:r>
              <a:rPr lang="en-GB" dirty="0">
                <a:solidFill>
                  <a:schemeClr val="bg1"/>
                </a:solidFill>
                <a:latin typeface="Fujitsu Sans" panose="020B0404060202020204" pitchFamily="34" charset="0"/>
                <a:cs typeface="Arial" panose="020B0604020202020204" pitchFamily="34" charset="0"/>
              </a:rPr>
              <a:t>…all via a single, proven Platform-as-a-Service.</a:t>
            </a:r>
          </a:p>
        </p:txBody>
      </p:sp>
    </p:spTree>
    <p:extLst>
      <p:ext uri="{BB962C8B-B14F-4D97-AF65-F5344CB8AC3E}">
        <p14:creationId xmlns:p14="http://schemas.microsoft.com/office/powerpoint/2010/main" val="4165760439"/>
      </p:ext>
    </p:extLst>
  </p:cSld>
  <p:clrMapOvr>
    <a:masterClrMapping/>
  </p:clrMapOvr>
  <p:transition spd="slow" advClick="0" advTm="1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75000" fill="hold" grpId="0" nodeType="withEffect">
                                  <p:stCondLst>
                                    <p:cond delay="200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2000" fill="hold"/>
                                        <p:tgtEl>
                                          <p:spTgt spid="22"/>
                                        </p:tgtEl>
                                        <p:attrNameLst>
                                          <p:attrName>ppt_x</p:attrName>
                                        </p:attrNameLst>
                                      </p:cBhvr>
                                      <p:tavLst>
                                        <p:tav tm="0">
                                          <p:val>
                                            <p:strVal val="0-#ppt_w/2"/>
                                          </p:val>
                                        </p:tav>
                                        <p:tav tm="100000">
                                          <p:val>
                                            <p:strVal val="#ppt_x"/>
                                          </p:val>
                                        </p:tav>
                                      </p:tavLst>
                                    </p:anim>
                                    <p:anim calcmode="lin" valueType="num">
                                      <p:cBhvr additive="base">
                                        <p:cTn id="8" dur="20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decel="75000" fill="hold" grpId="0" nodeType="withEffect">
                                  <p:stCondLst>
                                    <p:cond delay="225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250" fill="hold"/>
                                        <p:tgtEl>
                                          <p:spTgt spid="20"/>
                                        </p:tgtEl>
                                        <p:attrNameLst>
                                          <p:attrName>ppt_x</p:attrName>
                                        </p:attrNameLst>
                                      </p:cBhvr>
                                      <p:tavLst>
                                        <p:tav tm="0">
                                          <p:val>
                                            <p:strVal val="0-#ppt_w/2"/>
                                          </p:val>
                                        </p:tav>
                                        <p:tav tm="100000">
                                          <p:val>
                                            <p:strVal val="#ppt_x"/>
                                          </p:val>
                                        </p:tav>
                                      </p:tavLst>
                                    </p:anim>
                                    <p:anim calcmode="lin" valueType="num">
                                      <p:cBhvr additive="base">
                                        <p:cTn id="12" dur="1250" fill="hold"/>
                                        <p:tgtEl>
                                          <p:spTgt spid="20"/>
                                        </p:tgtEl>
                                        <p:attrNameLst>
                                          <p:attrName>ppt_y</p:attrName>
                                        </p:attrNameLst>
                                      </p:cBhvr>
                                      <p:tavLst>
                                        <p:tav tm="0">
                                          <p:val>
                                            <p:strVal val="#ppt_y"/>
                                          </p:val>
                                        </p:tav>
                                        <p:tav tm="100000">
                                          <p:val>
                                            <p:strVal val="#ppt_y"/>
                                          </p:val>
                                        </p:tav>
                                      </p:tavLst>
                                    </p:anim>
                                  </p:childTnLst>
                                </p:cTn>
                              </p:par>
                              <p:par>
                                <p:cTn id="13" presetID="26" presetClass="emph" presetSubtype="0" fill="hold" nodeType="withEffect">
                                  <p:stCondLst>
                                    <p:cond delay="0"/>
                                  </p:stCondLst>
                                  <p:childTnLst>
                                    <p:animEffect transition="out" filter="fade">
                                      <p:cBhvr>
                                        <p:cTn id="14" dur="2000" tmFilter="0, 0; .2, .5; .8, .5; 1, 0"/>
                                        <p:tgtEl>
                                          <p:spTgt spid="2"/>
                                        </p:tgtEl>
                                      </p:cBhvr>
                                    </p:animEffect>
                                    <p:animScale>
                                      <p:cBhvr>
                                        <p:cTn id="15" dur="10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Core Features</a:t>
            </a:r>
            <a:endParaRPr lang="en-US" dirty="0"/>
          </a:p>
        </p:txBody>
      </p:sp>
      <p:sp>
        <p:nvSpPr>
          <p:cNvPr id="20" name="Line 4"/>
          <p:cNvSpPr>
            <a:spLocks noChangeShapeType="1"/>
          </p:cNvSpPr>
          <p:nvPr/>
        </p:nvSpPr>
        <p:spPr bwMode="gray">
          <a:xfrm>
            <a:off x="0" y="4948080"/>
            <a:ext cx="9144000" cy="0"/>
          </a:xfrm>
          <a:prstGeom prst="line">
            <a:avLst/>
          </a:prstGeom>
          <a:noFill/>
          <a:ln w="12700">
            <a:solidFill>
              <a:srgbClr val="87867E"/>
            </a:solidFill>
            <a:round/>
            <a:headEnd/>
            <a:tailEnd/>
          </a:ln>
          <a:effectLst/>
        </p:spPr>
        <p:txBody>
          <a:bodyPr/>
          <a:lstStyle/>
          <a:p>
            <a:endParaRPr lang="en-GB" dirty="0">
              <a:solidFill>
                <a:srgbClr val="000000"/>
              </a:solidFill>
            </a:endParaRPr>
          </a:p>
        </p:txBody>
      </p:sp>
      <p:sp>
        <p:nvSpPr>
          <p:cNvPr id="8" name="Text Placeholder 7"/>
          <p:cNvSpPr>
            <a:spLocks noGrp="1"/>
          </p:cNvSpPr>
          <p:nvPr>
            <p:ph type="body" sz="quarter" idx="10"/>
          </p:nvPr>
        </p:nvSpPr>
        <p:spPr>
          <a:xfrm>
            <a:off x="724000" y="1438958"/>
            <a:ext cx="2896126" cy="583640"/>
          </a:xfrm>
        </p:spPr>
        <p:txBody>
          <a:bodyPr/>
          <a:lstStyle/>
          <a:p>
            <a:pPr marL="0" indent="0">
              <a:buNone/>
            </a:pPr>
            <a:r>
              <a:rPr lang="en-GB" sz="1400" dirty="0" smtClean="0"/>
              <a:t>IoT Control Centers</a:t>
            </a:r>
          </a:p>
          <a:p>
            <a:pPr marL="0" indent="-179387"/>
            <a:r>
              <a:rPr lang="en-GB" sz="1200" dirty="0" smtClean="0"/>
              <a:t>Turn data into actionable insights</a:t>
            </a:r>
          </a:p>
        </p:txBody>
      </p:sp>
      <p:sp>
        <p:nvSpPr>
          <p:cNvPr id="15" name="Snip Single Corner Rectangle 14"/>
          <p:cNvSpPr/>
          <p:nvPr/>
        </p:nvSpPr>
        <p:spPr>
          <a:xfrm>
            <a:off x="0" y="4362690"/>
            <a:ext cx="5508000" cy="369268"/>
          </a:xfrm>
          <a:prstGeom prst="snip1Rect">
            <a:avLst>
              <a:gd name="adj" fmla="val 0"/>
            </a:avLst>
          </a:prstGeom>
          <a:gradFill>
            <a:gsLst>
              <a:gs pos="81000">
                <a:srgbClr val="A30B1A"/>
              </a:gs>
              <a:gs pos="97000">
                <a:schemeClr val="bg1">
                  <a:shade val="100000"/>
                  <a:satMod val="115000"/>
                  <a:alpha val="0"/>
                </a:schemeClr>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chemeClr val="tx1"/>
              </a:solidFill>
            </a:endParaRPr>
          </a:p>
        </p:txBody>
      </p:sp>
      <p:sp>
        <p:nvSpPr>
          <p:cNvPr id="16" name="Rectangle 15"/>
          <p:cNvSpPr/>
          <p:nvPr/>
        </p:nvSpPr>
        <p:spPr>
          <a:xfrm>
            <a:off x="250825" y="4362658"/>
            <a:ext cx="7943241" cy="369332"/>
          </a:xfrm>
          <a:prstGeom prst="rect">
            <a:avLst/>
          </a:prstGeom>
        </p:spPr>
        <p:txBody>
          <a:bodyPr wrap="square">
            <a:spAutoFit/>
          </a:bodyPr>
          <a:lstStyle/>
          <a:p>
            <a:r>
              <a:rPr lang="en-GB" dirty="0">
                <a:solidFill>
                  <a:schemeClr val="bg1"/>
                </a:solidFill>
                <a:latin typeface="Fujitsu Sans" panose="020B0404060202020204" pitchFamily="34" charset="0"/>
                <a:cs typeface="Arial" panose="020B0604020202020204" pitchFamily="34" charset="0"/>
              </a:rPr>
              <a:t>…all via a single, proven Platform-as-a-Service.</a:t>
            </a:r>
          </a:p>
        </p:txBody>
      </p:sp>
      <p:sp>
        <p:nvSpPr>
          <p:cNvPr id="113" name="Text Placeholder 7"/>
          <p:cNvSpPr txBox="1">
            <a:spLocks/>
          </p:cNvSpPr>
          <p:nvPr/>
        </p:nvSpPr>
        <p:spPr bwMode="gray">
          <a:xfrm>
            <a:off x="5905188" y="1438958"/>
            <a:ext cx="1405062" cy="307910"/>
          </a:xfrm>
          <a:prstGeom prst="rect">
            <a:avLst/>
          </a:prstGeom>
        </p:spPr>
        <p:txBody>
          <a:bodyPr vert="horz" lIns="0" tIns="0" rIns="0" bIns="0" rtlCol="0">
            <a:noAutofit/>
          </a:bodyPr>
          <a:lstStyle>
            <a:lvl1pPr marL="269875" indent="-269875" algn="l" defTabSz="914400" rtl="0" eaLnBrk="1" latinLnBrk="0" hangingPunct="1">
              <a:lnSpc>
                <a:spcPct val="110000"/>
              </a:lnSpc>
              <a:spcBef>
                <a:spcPts val="300"/>
              </a:spcBef>
              <a:spcAft>
                <a:spcPts val="200"/>
              </a:spcAft>
              <a:buClr>
                <a:schemeClr val="accent2"/>
              </a:buClr>
              <a:buFont typeface="Wingdings" pitchFamily="2" charset="2"/>
              <a:buChar char=""/>
              <a:defRPr sz="1600" b="0" kern="1200">
                <a:solidFill>
                  <a:schemeClr val="tx1"/>
                </a:solidFill>
                <a:latin typeface="Fujitsu Sans" panose="020B0404060202020204" pitchFamily="34" charset="0"/>
                <a:ea typeface="+mn-ea"/>
                <a:cs typeface="+mn-cs"/>
              </a:defRPr>
            </a:lvl1pPr>
            <a:lvl2pPr marL="539750" indent="-269875" algn="l" defTabSz="914400" rtl="0" eaLnBrk="1" latinLnBrk="0" hangingPunct="1">
              <a:lnSpc>
                <a:spcPct val="110000"/>
              </a:lnSpc>
              <a:spcBef>
                <a:spcPts val="300"/>
              </a:spcBef>
              <a:spcAft>
                <a:spcPts val="200"/>
              </a:spcAft>
              <a:buClr>
                <a:schemeClr val="tx2"/>
              </a:buClr>
              <a:buFont typeface="Wingdings" pitchFamily="2" charset="2"/>
              <a:buChar char=""/>
              <a:defRPr sz="1400" kern="1200">
                <a:solidFill>
                  <a:schemeClr val="tx1"/>
                </a:solidFill>
                <a:latin typeface="Fujitsu Sans" panose="020B0404060202020204" pitchFamily="34" charset="0"/>
                <a:ea typeface="+mn-ea"/>
                <a:cs typeface="+mn-cs"/>
              </a:defRPr>
            </a:lvl2pPr>
            <a:lvl3pPr marL="714375" indent="-174625" algn="l" defTabSz="914400" rtl="0" eaLnBrk="1" latinLnBrk="0" hangingPunct="1">
              <a:lnSpc>
                <a:spcPct val="110000"/>
              </a:lnSpc>
              <a:spcBef>
                <a:spcPts val="300"/>
              </a:spcBef>
              <a:spcAft>
                <a:spcPts val="200"/>
              </a:spcAft>
              <a:buClr>
                <a:schemeClr val="tx2"/>
              </a:buClr>
              <a:buFont typeface="Arial" pitchFamily="34" charset="0"/>
              <a:buChar char="•"/>
              <a:tabLst/>
              <a:defRPr sz="1600" kern="1200">
                <a:solidFill>
                  <a:schemeClr val="tx1"/>
                </a:solidFill>
                <a:latin typeface="Fujitsu Sans" panose="020B0404060202020204" pitchFamily="34" charset="0"/>
                <a:ea typeface="+mn-ea"/>
                <a:cs typeface="+mn-cs"/>
              </a:defRPr>
            </a:lvl3pPr>
            <a:lvl4pPr marL="896938" indent="-182563" algn="l" defTabSz="896938" rtl="0" eaLnBrk="1" latinLnBrk="0" hangingPunct="1">
              <a:lnSpc>
                <a:spcPct val="110000"/>
              </a:lnSpc>
              <a:spcBef>
                <a:spcPts val="300"/>
              </a:spcBef>
              <a:spcAft>
                <a:spcPts val="200"/>
              </a:spcAft>
              <a:buClr>
                <a:schemeClr val="tx2"/>
              </a:buClr>
              <a:buFont typeface="Arial" pitchFamily="34" charset="0"/>
              <a:buChar char="•"/>
              <a:defRPr sz="1400" kern="1200">
                <a:solidFill>
                  <a:schemeClr val="tx1"/>
                </a:solidFill>
                <a:latin typeface="Fujitsu Sans" panose="020B0404060202020204" pitchFamily="34" charset="0"/>
                <a:ea typeface="+mn-ea"/>
                <a:cs typeface="+mn-cs"/>
              </a:defRPr>
            </a:lvl4pPr>
            <a:lvl5pPr marL="1079500" indent="-182563" algn="l" defTabSz="914400" rtl="0" eaLnBrk="1" latinLnBrk="0" hangingPunct="1">
              <a:lnSpc>
                <a:spcPct val="110000"/>
              </a:lnSpc>
              <a:spcBef>
                <a:spcPts val="300"/>
              </a:spcBef>
              <a:spcAft>
                <a:spcPts val="200"/>
              </a:spcAft>
              <a:buClr>
                <a:schemeClr val="tx2"/>
              </a:buClr>
              <a:buFont typeface="Arial" pitchFamily="34" charset="0"/>
              <a:buChar char="•"/>
              <a:defRPr sz="1200" kern="1200">
                <a:solidFill>
                  <a:schemeClr val="tx1"/>
                </a:solidFill>
                <a:latin typeface="Fujitsu Sans" panose="020B040406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smtClean="0"/>
              <a:t>Open as standard</a:t>
            </a:r>
          </a:p>
        </p:txBody>
      </p:sp>
      <p:sp>
        <p:nvSpPr>
          <p:cNvPr id="114" name="Text Placeholder 7"/>
          <p:cNvSpPr txBox="1">
            <a:spLocks/>
          </p:cNvSpPr>
          <p:nvPr/>
        </p:nvSpPr>
        <p:spPr bwMode="gray">
          <a:xfrm>
            <a:off x="6198744" y="2945740"/>
            <a:ext cx="2386299" cy="288154"/>
          </a:xfrm>
          <a:prstGeom prst="rect">
            <a:avLst/>
          </a:prstGeom>
        </p:spPr>
        <p:txBody>
          <a:bodyPr vert="horz" lIns="0" tIns="0" rIns="0" bIns="0" rtlCol="0">
            <a:noAutofit/>
          </a:bodyPr>
          <a:lstStyle>
            <a:lvl1pPr marL="269875" indent="-269875" algn="l" defTabSz="914400" rtl="0" eaLnBrk="1" latinLnBrk="0" hangingPunct="1">
              <a:lnSpc>
                <a:spcPct val="110000"/>
              </a:lnSpc>
              <a:spcBef>
                <a:spcPts val="300"/>
              </a:spcBef>
              <a:spcAft>
                <a:spcPts val="200"/>
              </a:spcAft>
              <a:buClr>
                <a:schemeClr val="accent2"/>
              </a:buClr>
              <a:buFont typeface="Wingdings" pitchFamily="2" charset="2"/>
              <a:buChar char=""/>
              <a:defRPr sz="1600" b="0" kern="1200">
                <a:solidFill>
                  <a:schemeClr val="tx1"/>
                </a:solidFill>
                <a:latin typeface="Fujitsu Sans" panose="020B0404060202020204" pitchFamily="34" charset="0"/>
                <a:ea typeface="+mn-ea"/>
                <a:cs typeface="+mn-cs"/>
              </a:defRPr>
            </a:lvl1pPr>
            <a:lvl2pPr marL="539750" indent="-269875" algn="l" defTabSz="914400" rtl="0" eaLnBrk="1" latinLnBrk="0" hangingPunct="1">
              <a:lnSpc>
                <a:spcPct val="110000"/>
              </a:lnSpc>
              <a:spcBef>
                <a:spcPts val="300"/>
              </a:spcBef>
              <a:spcAft>
                <a:spcPts val="200"/>
              </a:spcAft>
              <a:buClr>
                <a:schemeClr val="tx2"/>
              </a:buClr>
              <a:buFont typeface="Wingdings" pitchFamily="2" charset="2"/>
              <a:buChar char=""/>
              <a:defRPr sz="1400" kern="1200">
                <a:solidFill>
                  <a:schemeClr val="tx1"/>
                </a:solidFill>
                <a:latin typeface="Fujitsu Sans" panose="020B0404060202020204" pitchFamily="34" charset="0"/>
                <a:ea typeface="+mn-ea"/>
                <a:cs typeface="+mn-cs"/>
              </a:defRPr>
            </a:lvl2pPr>
            <a:lvl3pPr marL="714375" indent="-174625" algn="l" defTabSz="914400" rtl="0" eaLnBrk="1" latinLnBrk="0" hangingPunct="1">
              <a:lnSpc>
                <a:spcPct val="110000"/>
              </a:lnSpc>
              <a:spcBef>
                <a:spcPts val="300"/>
              </a:spcBef>
              <a:spcAft>
                <a:spcPts val="200"/>
              </a:spcAft>
              <a:buClr>
                <a:schemeClr val="tx2"/>
              </a:buClr>
              <a:buFont typeface="Arial" pitchFamily="34" charset="0"/>
              <a:buChar char="•"/>
              <a:tabLst/>
              <a:defRPr sz="1600" kern="1200">
                <a:solidFill>
                  <a:schemeClr val="tx1"/>
                </a:solidFill>
                <a:latin typeface="Fujitsu Sans" panose="020B0404060202020204" pitchFamily="34" charset="0"/>
                <a:ea typeface="+mn-ea"/>
                <a:cs typeface="+mn-cs"/>
              </a:defRPr>
            </a:lvl3pPr>
            <a:lvl4pPr marL="896938" indent="-182563" algn="l" defTabSz="896938" rtl="0" eaLnBrk="1" latinLnBrk="0" hangingPunct="1">
              <a:lnSpc>
                <a:spcPct val="110000"/>
              </a:lnSpc>
              <a:spcBef>
                <a:spcPts val="300"/>
              </a:spcBef>
              <a:spcAft>
                <a:spcPts val="200"/>
              </a:spcAft>
              <a:buClr>
                <a:schemeClr val="tx2"/>
              </a:buClr>
              <a:buFont typeface="Arial" pitchFamily="34" charset="0"/>
              <a:buChar char="•"/>
              <a:defRPr sz="1400" kern="1200">
                <a:solidFill>
                  <a:schemeClr val="tx1"/>
                </a:solidFill>
                <a:latin typeface="Fujitsu Sans" panose="020B0404060202020204" pitchFamily="34" charset="0"/>
                <a:ea typeface="+mn-ea"/>
                <a:cs typeface="+mn-cs"/>
              </a:defRPr>
            </a:lvl4pPr>
            <a:lvl5pPr marL="1079500" indent="-182563" algn="l" defTabSz="914400" rtl="0" eaLnBrk="1" latinLnBrk="0" hangingPunct="1">
              <a:lnSpc>
                <a:spcPct val="110000"/>
              </a:lnSpc>
              <a:spcBef>
                <a:spcPts val="300"/>
              </a:spcBef>
              <a:spcAft>
                <a:spcPts val="200"/>
              </a:spcAft>
              <a:buClr>
                <a:schemeClr val="tx2"/>
              </a:buClr>
              <a:buFont typeface="Arial" pitchFamily="34" charset="0"/>
              <a:buChar char="•"/>
              <a:defRPr sz="1200" kern="1200">
                <a:solidFill>
                  <a:schemeClr val="tx1"/>
                </a:solidFill>
                <a:latin typeface="Fujitsu Sans" panose="020B040406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smtClean="0"/>
              <a:t>All the scalability of the cloud</a:t>
            </a:r>
          </a:p>
        </p:txBody>
      </p:sp>
      <p:grpSp>
        <p:nvGrpSpPr>
          <p:cNvPr id="2" name="Group 1"/>
          <p:cNvGrpSpPr/>
          <p:nvPr/>
        </p:nvGrpSpPr>
        <p:grpSpPr>
          <a:xfrm>
            <a:off x="2924195" y="1277382"/>
            <a:ext cx="3129502" cy="2943259"/>
            <a:chOff x="2924195" y="1277382"/>
            <a:chExt cx="3129502" cy="2943259"/>
          </a:xfrm>
        </p:grpSpPr>
        <p:grpSp>
          <p:nvGrpSpPr>
            <p:cNvPr id="101" name="Group 100"/>
            <p:cNvGrpSpPr/>
            <p:nvPr/>
          </p:nvGrpSpPr>
          <p:grpSpPr>
            <a:xfrm>
              <a:off x="2924195" y="1277382"/>
              <a:ext cx="3129502" cy="2943259"/>
              <a:chOff x="2924195" y="1277382"/>
              <a:chExt cx="3129502" cy="2943259"/>
            </a:xfrm>
          </p:grpSpPr>
          <p:sp>
            <p:nvSpPr>
              <p:cNvPr id="103" name="Oval 102"/>
              <p:cNvSpPr/>
              <p:nvPr/>
            </p:nvSpPr>
            <p:spPr>
              <a:xfrm>
                <a:off x="3175122" y="1277382"/>
                <a:ext cx="2664296" cy="2664296"/>
              </a:xfrm>
              <a:prstGeom prst="ellipse">
                <a:avLst/>
              </a:prstGeom>
              <a:noFill/>
              <a:ln w="9525">
                <a:solidFill>
                  <a:srgbClr val="A30B1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chemeClr val="tx1"/>
                  </a:solidFill>
                </a:endParaRPr>
              </a:p>
            </p:txBody>
          </p:sp>
          <p:sp>
            <p:nvSpPr>
              <p:cNvPr id="104" name="Oval 103"/>
              <p:cNvSpPr/>
              <p:nvPr/>
            </p:nvSpPr>
            <p:spPr>
              <a:xfrm>
                <a:off x="5116792" y="1329770"/>
                <a:ext cx="600269" cy="600269"/>
              </a:xfrm>
              <a:prstGeom prst="ellipse">
                <a:avLst/>
              </a:prstGeom>
              <a:solidFill>
                <a:srgbClr val="E5E7E6"/>
              </a:solidFill>
              <a:ln w="9525">
                <a:solidFill>
                  <a:srgbClr val="B6404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chemeClr val="tx1"/>
                  </a:solidFill>
                </a:endParaRPr>
              </a:p>
            </p:txBody>
          </p:sp>
          <p:sp>
            <p:nvSpPr>
              <p:cNvPr id="106" name="Oval 105"/>
              <p:cNvSpPr/>
              <p:nvPr/>
            </p:nvSpPr>
            <p:spPr>
              <a:xfrm>
                <a:off x="3197473" y="1329770"/>
                <a:ext cx="600269" cy="600269"/>
              </a:xfrm>
              <a:prstGeom prst="ellipse">
                <a:avLst/>
              </a:prstGeom>
              <a:solidFill>
                <a:srgbClr val="E5E7E6"/>
              </a:solidFill>
              <a:ln w="9525">
                <a:solidFill>
                  <a:srgbClr val="B6404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chemeClr val="tx1"/>
                  </a:solidFill>
                </a:endParaRPr>
              </a:p>
            </p:txBody>
          </p:sp>
          <p:sp>
            <p:nvSpPr>
              <p:cNvPr id="108" name="Oval 107"/>
              <p:cNvSpPr/>
              <p:nvPr/>
            </p:nvSpPr>
            <p:spPr>
              <a:xfrm>
                <a:off x="2924195" y="2759435"/>
                <a:ext cx="600269" cy="600269"/>
              </a:xfrm>
              <a:prstGeom prst="ellipse">
                <a:avLst/>
              </a:prstGeom>
              <a:solidFill>
                <a:srgbClr val="E5E7E6"/>
              </a:solidFill>
              <a:ln w="9525">
                <a:solidFill>
                  <a:srgbClr val="B6404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chemeClr val="tx1"/>
                  </a:solidFill>
                </a:endParaRPr>
              </a:p>
            </p:txBody>
          </p:sp>
          <p:sp>
            <p:nvSpPr>
              <p:cNvPr id="110" name="Oval 109"/>
              <p:cNvSpPr/>
              <p:nvPr/>
            </p:nvSpPr>
            <p:spPr>
              <a:xfrm>
                <a:off x="5453428" y="2763569"/>
                <a:ext cx="600269" cy="600269"/>
              </a:xfrm>
              <a:prstGeom prst="ellipse">
                <a:avLst/>
              </a:prstGeom>
              <a:solidFill>
                <a:srgbClr val="E5E7E6"/>
              </a:solidFill>
              <a:ln w="9525">
                <a:solidFill>
                  <a:srgbClr val="B6404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chemeClr val="tx1"/>
                  </a:solidFill>
                </a:endParaRPr>
              </a:p>
            </p:txBody>
          </p:sp>
          <p:sp>
            <p:nvSpPr>
              <p:cNvPr id="118" name="Oval 117"/>
              <p:cNvSpPr/>
              <p:nvPr/>
            </p:nvSpPr>
            <p:spPr>
              <a:xfrm>
                <a:off x="4219185" y="3620372"/>
                <a:ext cx="600269" cy="600269"/>
              </a:xfrm>
              <a:prstGeom prst="ellipse">
                <a:avLst/>
              </a:prstGeom>
              <a:solidFill>
                <a:srgbClr val="E5E7E6"/>
              </a:solidFill>
              <a:ln w="9525">
                <a:solidFill>
                  <a:srgbClr val="B6404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chemeClr val="tx1"/>
                  </a:solidFill>
                </a:endParaRPr>
              </a:p>
            </p:txBody>
          </p:sp>
        </p:grpSp>
        <p:pic>
          <p:nvPicPr>
            <p:cNvPr id="112" name="Picture 1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5038" y="1746868"/>
              <a:ext cx="1728565" cy="1697587"/>
            </a:xfrm>
            <a:prstGeom prst="rect">
              <a:avLst/>
            </a:prstGeom>
          </p:spPr>
        </p:pic>
        <p:pic>
          <p:nvPicPr>
            <p:cNvPr id="6" name="Picture 5"/>
            <p:cNvPicPr>
              <a:picLocks noChangeAspect="1"/>
            </p:cNvPicPr>
            <p:nvPr/>
          </p:nvPicPr>
          <p:blipFill>
            <a:blip r:embed="rId4"/>
            <a:stretch>
              <a:fillRect/>
            </a:stretch>
          </p:blipFill>
          <p:spPr>
            <a:xfrm>
              <a:off x="4395927" y="3733685"/>
              <a:ext cx="269315" cy="369697"/>
            </a:xfrm>
            <a:prstGeom prst="rect">
              <a:avLst/>
            </a:prstGeom>
          </p:spPr>
        </p:pic>
        <p:pic>
          <p:nvPicPr>
            <p:cNvPr id="7" name="Picture 6"/>
            <p:cNvPicPr>
              <a:picLocks noChangeAspect="1"/>
            </p:cNvPicPr>
            <p:nvPr/>
          </p:nvPicPr>
          <p:blipFill>
            <a:blip r:embed="rId5"/>
            <a:stretch>
              <a:fillRect/>
            </a:stretch>
          </p:blipFill>
          <p:spPr>
            <a:xfrm>
              <a:off x="3008488" y="2913671"/>
              <a:ext cx="458194" cy="319398"/>
            </a:xfrm>
            <a:prstGeom prst="rect">
              <a:avLst/>
            </a:prstGeom>
          </p:spPr>
        </p:pic>
        <p:pic>
          <p:nvPicPr>
            <p:cNvPr id="9" name="Picture 8"/>
            <p:cNvPicPr>
              <a:picLocks noChangeAspect="1"/>
            </p:cNvPicPr>
            <p:nvPr/>
          </p:nvPicPr>
          <p:blipFill>
            <a:blip r:embed="rId6"/>
            <a:stretch>
              <a:fillRect/>
            </a:stretch>
          </p:blipFill>
          <p:spPr>
            <a:xfrm>
              <a:off x="5554065" y="2905261"/>
              <a:ext cx="435033" cy="327794"/>
            </a:xfrm>
            <a:prstGeom prst="rect">
              <a:avLst/>
            </a:prstGeom>
          </p:spPr>
        </p:pic>
        <p:pic>
          <p:nvPicPr>
            <p:cNvPr id="21" name="Picture 20"/>
            <p:cNvPicPr>
              <a:picLocks noChangeAspect="1"/>
            </p:cNvPicPr>
            <p:nvPr/>
          </p:nvPicPr>
          <p:blipFill>
            <a:blip r:embed="rId7"/>
            <a:stretch>
              <a:fillRect/>
            </a:stretch>
          </p:blipFill>
          <p:spPr>
            <a:xfrm>
              <a:off x="3245269" y="1423212"/>
              <a:ext cx="533445" cy="445150"/>
            </a:xfrm>
            <a:prstGeom prst="rect">
              <a:avLst/>
            </a:prstGeom>
          </p:spPr>
        </p:pic>
        <p:pic>
          <p:nvPicPr>
            <p:cNvPr id="123" name="Picture 122"/>
            <p:cNvPicPr>
              <a:picLocks noChangeAspect="1"/>
            </p:cNvPicPr>
            <p:nvPr/>
          </p:nvPicPr>
          <p:blipFill>
            <a:blip r:embed="rId8"/>
            <a:stretch>
              <a:fillRect/>
            </a:stretch>
          </p:blipFill>
          <p:spPr>
            <a:xfrm>
              <a:off x="5256811" y="1462680"/>
              <a:ext cx="334448" cy="334448"/>
            </a:xfrm>
            <a:prstGeom prst="rect">
              <a:avLst/>
            </a:prstGeom>
          </p:spPr>
        </p:pic>
      </p:grpSp>
      <p:sp>
        <p:nvSpPr>
          <p:cNvPr id="124" name="Text Placeholder 7"/>
          <p:cNvSpPr txBox="1">
            <a:spLocks/>
          </p:cNvSpPr>
          <p:nvPr/>
        </p:nvSpPr>
        <p:spPr bwMode="gray">
          <a:xfrm>
            <a:off x="4951188" y="3951621"/>
            <a:ext cx="1753921" cy="288154"/>
          </a:xfrm>
          <a:prstGeom prst="rect">
            <a:avLst/>
          </a:prstGeom>
        </p:spPr>
        <p:txBody>
          <a:bodyPr vert="horz" lIns="0" tIns="0" rIns="0" bIns="0" rtlCol="0">
            <a:noAutofit/>
          </a:bodyPr>
          <a:lstStyle>
            <a:lvl1pPr marL="269875" indent="-269875" algn="l" defTabSz="914400" rtl="0" eaLnBrk="1" latinLnBrk="0" hangingPunct="1">
              <a:lnSpc>
                <a:spcPct val="110000"/>
              </a:lnSpc>
              <a:spcBef>
                <a:spcPts val="300"/>
              </a:spcBef>
              <a:spcAft>
                <a:spcPts val="200"/>
              </a:spcAft>
              <a:buClr>
                <a:schemeClr val="accent2"/>
              </a:buClr>
              <a:buFont typeface="Wingdings" pitchFamily="2" charset="2"/>
              <a:buChar char=""/>
              <a:defRPr sz="1600" b="0" kern="1200">
                <a:solidFill>
                  <a:schemeClr val="tx1"/>
                </a:solidFill>
                <a:latin typeface="Fujitsu Sans" panose="020B0404060202020204" pitchFamily="34" charset="0"/>
                <a:ea typeface="+mn-ea"/>
                <a:cs typeface="+mn-cs"/>
              </a:defRPr>
            </a:lvl1pPr>
            <a:lvl2pPr marL="539750" indent="-269875" algn="l" defTabSz="914400" rtl="0" eaLnBrk="1" latinLnBrk="0" hangingPunct="1">
              <a:lnSpc>
                <a:spcPct val="110000"/>
              </a:lnSpc>
              <a:spcBef>
                <a:spcPts val="300"/>
              </a:spcBef>
              <a:spcAft>
                <a:spcPts val="200"/>
              </a:spcAft>
              <a:buClr>
                <a:schemeClr val="tx2"/>
              </a:buClr>
              <a:buFont typeface="Wingdings" pitchFamily="2" charset="2"/>
              <a:buChar char=""/>
              <a:defRPr sz="1400" kern="1200">
                <a:solidFill>
                  <a:schemeClr val="tx1"/>
                </a:solidFill>
                <a:latin typeface="Fujitsu Sans" panose="020B0404060202020204" pitchFamily="34" charset="0"/>
                <a:ea typeface="+mn-ea"/>
                <a:cs typeface="+mn-cs"/>
              </a:defRPr>
            </a:lvl2pPr>
            <a:lvl3pPr marL="714375" indent="-174625" algn="l" defTabSz="914400" rtl="0" eaLnBrk="1" latinLnBrk="0" hangingPunct="1">
              <a:lnSpc>
                <a:spcPct val="110000"/>
              </a:lnSpc>
              <a:spcBef>
                <a:spcPts val="300"/>
              </a:spcBef>
              <a:spcAft>
                <a:spcPts val="200"/>
              </a:spcAft>
              <a:buClr>
                <a:schemeClr val="tx2"/>
              </a:buClr>
              <a:buFont typeface="Arial" pitchFamily="34" charset="0"/>
              <a:buChar char="•"/>
              <a:tabLst/>
              <a:defRPr sz="1600" kern="1200">
                <a:solidFill>
                  <a:schemeClr val="tx1"/>
                </a:solidFill>
                <a:latin typeface="Fujitsu Sans" panose="020B0404060202020204" pitchFamily="34" charset="0"/>
                <a:ea typeface="+mn-ea"/>
                <a:cs typeface="+mn-cs"/>
              </a:defRPr>
            </a:lvl3pPr>
            <a:lvl4pPr marL="896938" indent="-182563" algn="l" defTabSz="896938" rtl="0" eaLnBrk="1" latinLnBrk="0" hangingPunct="1">
              <a:lnSpc>
                <a:spcPct val="110000"/>
              </a:lnSpc>
              <a:spcBef>
                <a:spcPts val="300"/>
              </a:spcBef>
              <a:spcAft>
                <a:spcPts val="200"/>
              </a:spcAft>
              <a:buClr>
                <a:schemeClr val="tx2"/>
              </a:buClr>
              <a:buFont typeface="Arial" pitchFamily="34" charset="0"/>
              <a:buChar char="•"/>
              <a:defRPr sz="1400" kern="1200">
                <a:solidFill>
                  <a:schemeClr val="tx1"/>
                </a:solidFill>
                <a:latin typeface="Fujitsu Sans" panose="020B0404060202020204" pitchFamily="34" charset="0"/>
                <a:ea typeface="+mn-ea"/>
                <a:cs typeface="+mn-cs"/>
              </a:defRPr>
            </a:lvl4pPr>
            <a:lvl5pPr marL="1079500" indent="-182563" algn="l" defTabSz="914400" rtl="0" eaLnBrk="1" latinLnBrk="0" hangingPunct="1">
              <a:lnSpc>
                <a:spcPct val="110000"/>
              </a:lnSpc>
              <a:spcBef>
                <a:spcPts val="300"/>
              </a:spcBef>
              <a:spcAft>
                <a:spcPts val="200"/>
              </a:spcAft>
              <a:buClr>
                <a:schemeClr val="tx2"/>
              </a:buClr>
              <a:buFont typeface="Arial" pitchFamily="34" charset="0"/>
              <a:buChar char="•"/>
              <a:defRPr sz="1200" kern="1200">
                <a:solidFill>
                  <a:schemeClr val="tx1"/>
                </a:solidFill>
                <a:latin typeface="Fujitsu Sans" panose="020B040406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smtClean="0"/>
              <a:t>Manage data securely</a:t>
            </a:r>
          </a:p>
        </p:txBody>
      </p:sp>
      <p:sp>
        <p:nvSpPr>
          <p:cNvPr id="125" name="Text Placeholder 7"/>
          <p:cNvSpPr txBox="1">
            <a:spLocks/>
          </p:cNvSpPr>
          <p:nvPr/>
        </p:nvSpPr>
        <p:spPr bwMode="gray">
          <a:xfrm>
            <a:off x="755518" y="2944515"/>
            <a:ext cx="2131678" cy="249285"/>
          </a:xfrm>
          <a:prstGeom prst="rect">
            <a:avLst/>
          </a:prstGeom>
        </p:spPr>
        <p:txBody>
          <a:bodyPr vert="horz" lIns="0" tIns="0" rIns="0" bIns="0" rtlCol="0">
            <a:noAutofit/>
          </a:bodyPr>
          <a:lstStyle>
            <a:lvl1pPr marL="269875" indent="-269875" algn="l" defTabSz="914400" rtl="0" eaLnBrk="1" latinLnBrk="0" hangingPunct="1">
              <a:lnSpc>
                <a:spcPct val="110000"/>
              </a:lnSpc>
              <a:spcBef>
                <a:spcPts val="300"/>
              </a:spcBef>
              <a:spcAft>
                <a:spcPts val="200"/>
              </a:spcAft>
              <a:buClr>
                <a:schemeClr val="accent2"/>
              </a:buClr>
              <a:buFont typeface="Wingdings" pitchFamily="2" charset="2"/>
              <a:buChar char=""/>
              <a:defRPr sz="1600" b="0" kern="1200">
                <a:solidFill>
                  <a:schemeClr val="tx1"/>
                </a:solidFill>
                <a:latin typeface="Fujitsu Sans" panose="020B0404060202020204" pitchFamily="34" charset="0"/>
                <a:ea typeface="+mn-ea"/>
                <a:cs typeface="+mn-cs"/>
              </a:defRPr>
            </a:lvl1pPr>
            <a:lvl2pPr marL="539750" indent="-269875" algn="l" defTabSz="914400" rtl="0" eaLnBrk="1" latinLnBrk="0" hangingPunct="1">
              <a:lnSpc>
                <a:spcPct val="110000"/>
              </a:lnSpc>
              <a:spcBef>
                <a:spcPts val="300"/>
              </a:spcBef>
              <a:spcAft>
                <a:spcPts val="200"/>
              </a:spcAft>
              <a:buClr>
                <a:schemeClr val="tx2"/>
              </a:buClr>
              <a:buFont typeface="Wingdings" pitchFamily="2" charset="2"/>
              <a:buChar char=""/>
              <a:defRPr sz="1400" kern="1200">
                <a:solidFill>
                  <a:schemeClr val="tx1"/>
                </a:solidFill>
                <a:latin typeface="Fujitsu Sans" panose="020B0404060202020204" pitchFamily="34" charset="0"/>
                <a:ea typeface="+mn-ea"/>
                <a:cs typeface="+mn-cs"/>
              </a:defRPr>
            </a:lvl2pPr>
            <a:lvl3pPr marL="714375" indent="-174625" algn="l" defTabSz="914400" rtl="0" eaLnBrk="1" latinLnBrk="0" hangingPunct="1">
              <a:lnSpc>
                <a:spcPct val="110000"/>
              </a:lnSpc>
              <a:spcBef>
                <a:spcPts val="300"/>
              </a:spcBef>
              <a:spcAft>
                <a:spcPts val="200"/>
              </a:spcAft>
              <a:buClr>
                <a:schemeClr val="tx2"/>
              </a:buClr>
              <a:buFont typeface="Arial" pitchFamily="34" charset="0"/>
              <a:buChar char="•"/>
              <a:tabLst/>
              <a:defRPr sz="1600" kern="1200">
                <a:solidFill>
                  <a:schemeClr val="tx1"/>
                </a:solidFill>
                <a:latin typeface="Fujitsu Sans" panose="020B0404060202020204" pitchFamily="34" charset="0"/>
                <a:ea typeface="+mn-ea"/>
                <a:cs typeface="+mn-cs"/>
              </a:defRPr>
            </a:lvl3pPr>
            <a:lvl4pPr marL="896938" indent="-182563" algn="l" defTabSz="896938" rtl="0" eaLnBrk="1" latinLnBrk="0" hangingPunct="1">
              <a:lnSpc>
                <a:spcPct val="110000"/>
              </a:lnSpc>
              <a:spcBef>
                <a:spcPts val="300"/>
              </a:spcBef>
              <a:spcAft>
                <a:spcPts val="200"/>
              </a:spcAft>
              <a:buClr>
                <a:schemeClr val="tx2"/>
              </a:buClr>
              <a:buFont typeface="Arial" pitchFamily="34" charset="0"/>
              <a:buChar char="•"/>
              <a:defRPr sz="1400" kern="1200">
                <a:solidFill>
                  <a:schemeClr val="tx1"/>
                </a:solidFill>
                <a:latin typeface="Fujitsu Sans" panose="020B0404060202020204" pitchFamily="34" charset="0"/>
                <a:ea typeface="+mn-ea"/>
                <a:cs typeface="+mn-cs"/>
              </a:defRPr>
            </a:lvl4pPr>
            <a:lvl5pPr marL="1079500" indent="-182563" algn="l" defTabSz="914400" rtl="0" eaLnBrk="1" latinLnBrk="0" hangingPunct="1">
              <a:lnSpc>
                <a:spcPct val="110000"/>
              </a:lnSpc>
              <a:spcBef>
                <a:spcPts val="300"/>
              </a:spcBef>
              <a:spcAft>
                <a:spcPts val="200"/>
              </a:spcAft>
              <a:buClr>
                <a:schemeClr val="tx2"/>
              </a:buClr>
              <a:buFont typeface="Arial" pitchFamily="34" charset="0"/>
              <a:buChar char="•"/>
              <a:defRPr sz="1200" kern="1200">
                <a:solidFill>
                  <a:schemeClr val="tx1"/>
                </a:solidFill>
                <a:latin typeface="Fujitsu Sans" panose="020B040406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400" dirty="0" smtClean="0"/>
              <a:t>Pay as you consume pricing</a:t>
            </a:r>
          </a:p>
        </p:txBody>
      </p:sp>
    </p:spTree>
    <p:extLst>
      <p:ext uri="{BB962C8B-B14F-4D97-AF65-F5344CB8AC3E}">
        <p14:creationId xmlns:p14="http://schemas.microsoft.com/office/powerpoint/2010/main" val="2177137793"/>
      </p:ext>
    </p:extLst>
  </p:cSld>
  <p:clrMapOvr>
    <a:masterClrMapping/>
  </p:clrMapOvr>
  <mc:AlternateContent xmlns:mc="http://schemas.openxmlformats.org/markup-compatibility/2006" xmlns:p14="http://schemas.microsoft.com/office/powerpoint/2010/main">
    <mc:Choice Requires="p14">
      <p:transition spd="slow" p14:dur="3400" advClick="0" advTm="10000">
        <p14:reveal/>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37500" fill="hold" grpId="0" nodeType="withEffect">
                                  <p:stCondLst>
                                    <p:cond delay="200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2000" fill="hold"/>
                                        <p:tgtEl>
                                          <p:spTgt spid="16"/>
                                        </p:tgtEl>
                                        <p:attrNameLst>
                                          <p:attrName>ppt_x</p:attrName>
                                        </p:attrNameLst>
                                      </p:cBhvr>
                                      <p:tavLst>
                                        <p:tav tm="0">
                                          <p:val>
                                            <p:strVal val="0-#ppt_w/2"/>
                                          </p:val>
                                        </p:tav>
                                        <p:tav tm="100000">
                                          <p:val>
                                            <p:strVal val="#ppt_x"/>
                                          </p:val>
                                        </p:tav>
                                      </p:tavLst>
                                    </p:anim>
                                    <p:anim calcmode="lin" valueType="num">
                                      <p:cBhvr additive="base">
                                        <p:cTn id="8" dur="20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decel="60000" fill="hold" grpId="0" nodeType="withEffect">
                                  <p:stCondLst>
                                    <p:cond delay="2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0-#ppt_w/2"/>
                                          </p:val>
                                        </p:tav>
                                        <p:tav tm="100000">
                                          <p:val>
                                            <p:strVal val="#ppt_x"/>
                                          </p:val>
                                        </p:tav>
                                      </p:tavLst>
                                    </p:anim>
                                    <p:anim calcmode="lin" valueType="num">
                                      <p:cBhvr additive="base">
                                        <p:cTn id="12" dur="1250" fill="hold"/>
                                        <p:tgtEl>
                                          <p:spTgt spid="15"/>
                                        </p:tgtEl>
                                        <p:attrNameLst>
                                          <p:attrName>ppt_y</p:attrName>
                                        </p:attrNameLst>
                                      </p:cBhvr>
                                      <p:tavLst>
                                        <p:tav tm="0">
                                          <p:val>
                                            <p:strVal val="#ppt_y"/>
                                          </p:val>
                                        </p:tav>
                                        <p:tav tm="100000">
                                          <p:val>
                                            <p:strVal val="#ppt_y"/>
                                          </p:val>
                                        </p:tav>
                                      </p:tavLst>
                                    </p:anim>
                                  </p:childTnLst>
                                </p:cTn>
                              </p:par>
                              <p:par>
                                <p:cTn id="13" presetID="26" presetClass="emph" presetSubtype="0" fill="hold" nodeType="withEffect">
                                  <p:stCondLst>
                                    <p:cond delay="0"/>
                                  </p:stCondLst>
                                  <p:childTnLst>
                                    <p:animEffect transition="out" filter="fade">
                                      <p:cBhvr>
                                        <p:cTn id="14" dur="2000" tmFilter="0, 0; .2, .5; .8, .5; 1, 0"/>
                                        <p:tgtEl>
                                          <p:spTgt spid="2"/>
                                        </p:tgtEl>
                                      </p:cBhvr>
                                    </p:animEffect>
                                    <p:animScale>
                                      <p:cBhvr>
                                        <p:cTn id="15" dur="10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2923" y="1180035"/>
            <a:ext cx="2407065" cy="347692"/>
          </a:xfrm>
          <a:prstGeom prst="rect">
            <a:avLst/>
          </a:prstGeom>
          <a:solidFill>
            <a:srgbClr val="A30B1A"/>
          </a:solidFill>
          <a:ln>
            <a:noFill/>
          </a:ln>
        </p:spPr>
        <p:style>
          <a:lnRef idx="2">
            <a:schemeClr val="accent4">
              <a:shade val="50000"/>
            </a:schemeClr>
          </a:lnRef>
          <a:fillRef idx="1">
            <a:schemeClr val="accent4"/>
          </a:fillRef>
          <a:effectRef idx="0">
            <a:schemeClr val="accent4"/>
          </a:effectRef>
          <a:fontRef idx="minor">
            <a:schemeClr val="lt1"/>
          </a:fontRef>
        </p:style>
        <p:txBody>
          <a:bodyPr lIns="108000" tIns="0" rIns="108000" bIns="0" rtlCol="0" anchor="ctr"/>
          <a:lstStyle/>
          <a:p>
            <a:pPr>
              <a:lnSpc>
                <a:spcPct val="150000"/>
              </a:lnSpc>
              <a:spcBef>
                <a:spcPts val="300"/>
              </a:spcBef>
              <a:spcAft>
                <a:spcPts val="200"/>
              </a:spcAft>
              <a:buClr>
                <a:schemeClr val="accent2"/>
              </a:buClr>
            </a:pPr>
            <a:r>
              <a:rPr lang="en-GB" sz="1400" dirty="0">
                <a:solidFill>
                  <a:schemeClr val="bg1"/>
                </a:solidFill>
                <a:latin typeface="Fujitsu Sans Medium" panose="020B0504060202020204" pitchFamily="34" charset="0"/>
              </a:rPr>
              <a:t>Service Portal </a:t>
            </a:r>
            <a:endParaRPr lang="en-US" sz="1600" dirty="0">
              <a:solidFill>
                <a:schemeClr val="bg1"/>
              </a:solidFill>
              <a:latin typeface="Fujitsu Sans Medium" panose="020B0504060202020204" pitchFamily="34" charset="0"/>
            </a:endParaRPr>
          </a:p>
        </p:txBody>
      </p:sp>
      <p:sp>
        <p:nvSpPr>
          <p:cNvPr id="44" name="Rectangle 43"/>
          <p:cNvSpPr/>
          <p:nvPr/>
        </p:nvSpPr>
        <p:spPr>
          <a:xfrm>
            <a:off x="262923" y="1556661"/>
            <a:ext cx="2407065" cy="347692"/>
          </a:xfrm>
          <a:prstGeom prst="rect">
            <a:avLst/>
          </a:prstGeom>
          <a:solidFill>
            <a:srgbClr val="B1B1AC">
              <a:alpha val="2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0" rIns="72000" bIns="0" rtlCol="0" anchor="ctr"/>
          <a:lstStyle/>
          <a:p>
            <a:pPr>
              <a:lnSpc>
                <a:spcPct val="150000"/>
              </a:lnSpc>
            </a:pPr>
            <a:r>
              <a:rPr lang="en-GB" sz="1400" dirty="0">
                <a:solidFill>
                  <a:schemeClr val="tx1"/>
                </a:solidFill>
                <a:latin typeface="Fujitsu Sans" panose="020B0404060202020204" pitchFamily="34" charset="0"/>
              </a:rPr>
              <a:t>Access Control</a:t>
            </a:r>
          </a:p>
        </p:txBody>
      </p:sp>
      <p:sp>
        <p:nvSpPr>
          <p:cNvPr id="45" name="Rectangle 44"/>
          <p:cNvSpPr/>
          <p:nvPr/>
        </p:nvSpPr>
        <p:spPr>
          <a:xfrm>
            <a:off x="262923" y="1933287"/>
            <a:ext cx="2407065" cy="347692"/>
          </a:xfrm>
          <a:prstGeom prst="rect">
            <a:avLst/>
          </a:prstGeom>
          <a:solidFill>
            <a:srgbClr val="B1B1AC">
              <a:alpha val="2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0" rIns="72000" bIns="0" rtlCol="0" anchor="ctr"/>
          <a:lstStyle/>
          <a:p>
            <a:pPr>
              <a:lnSpc>
                <a:spcPct val="150000"/>
              </a:lnSpc>
            </a:pPr>
            <a:r>
              <a:rPr lang="en-GB" sz="1400" dirty="0">
                <a:solidFill>
                  <a:schemeClr val="tx1"/>
                </a:solidFill>
                <a:latin typeface="Fujitsu Sans" panose="020B0404060202020204" pitchFamily="34" charset="0"/>
              </a:rPr>
              <a:t>Data Management</a:t>
            </a:r>
          </a:p>
        </p:txBody>
      </p:sp>
      <p:sp>
        <p:nvSpPr>
          <p:cNvPr id="46" name="Rectangle 45"/>
          <p:cNvSpPr/>
          <p:nvPr/>
        </p:nvSpPr>
        <p:spPr>
          <a:xfrm>
            <a:off x="262923" y="2309913"/>
            <a:ext cx="2407065" cy="347692"/>
          </a:xfrm>
          <a:prstGeom prst="rect">
            <a:avLst/>
          </a:prstGeom>
          <a:solidFill>
            <a:srgbClr val="B1B1AC">
              <a:alpha val="2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0" rIns="72000" bIns="0" rtlCol="0" anchor="ctr"/>
          <a:lstStyle/>
          <a:p>
            <a:pPr>
              <a:lnSpc>
                <a:spcPct val="150000"/>
              </a:lnSpc>
            </a:pPr>
            <a:r>
              <a:rPr lang="en-GB" sz="1400" dirty="0">
                <a:solidFill>
                  <a:schemeClr val="tx1"/>
                </a:solidFill>
                <a:latin typeface="Fujitsu Sans" panose="020B0404060202020204" pitchFamily="34" charset="0"/>
              </a:rPr>
              <a:t>Event Function</a:t>
            </a:r>
          </a:p>
        </p:txBody>
      </p:sp>
      <p:sp>
        <p:nvSpPr>
          <p:cNvPr id="47" name="Rectangle 46"/>
          <p:cNvSpPr/>
          <p:nvPr/>
        </p:nvSpPr>
        <p:spPr>
          <a:xfrm>
            <a:off x="262923" y="2686539"/>
            <a:ext cx="2407065" cy="347692"/>
          </a:xfrm>
          <a:prstGeom prst="rect">
            <a:avLst/>
          </a:prstGeom>
          <a:solidFill>
            <a:srgbClr val="B1B1AC">
              <a:alpha val="2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0" rIns="72000" bIns="0" rtlCol="0" anchor="ctr"/>
          <a:lstStyle/>
          <a:p>
            <a:pPr>
              <a:lnSpc>
                <a:spcPct val="150000"/>
              </a:lnSpc>
            </a:pPr>
            <a:r>
              <a:rPr lang="en-GB" sz="1400" dirty="0">
                <a:solidFill>
                  <a:schemeClr val="tx1"/>
                </a:solidFill>
                <a:latin typeface="Fujitsu Sans" panose="020B0404060202020204" pitchFamily="34" charset="0"/>
              </a:rPr>
              <a:t>Dynamic Resource Controller</a:t>
            </a:r>
          </a:p>
        </p:txBody>
      </p:sp>
      <p:sp>
        <p:nvSpPr>
          <p:cNvPr id="48" name="Rectangle 47"/>
          <p:cNvSpPr/>
          <p:nvPr/>
        </p:nvSpPr>
        <p:spPr>
          <a:xfrm>
            <a:off x="262923" y="3063165"/>
            <a:ext cx="2407065" cy="347692"/>
          </a:xfrm>
          <a:prstGeom prst="rect">
            <a:avLst/>
          </a:prstGeom>
          <a:solidFill>
            <a:srgbClr val="B1B1AC">
              <a:alpha val="2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0" rIns="72000" bIns="0" rtlCol="0" anchor="ctr"/>
          <a:lstStyle/>
          <a:p>
            <a:pPr>
              <a:lnSpc>
                <a:spcPct val="150000"/>
              </a:lnSpc>
            </a:pPr>
            <a:r>
              <a:rPr lang="en-GB" sz="1400" dirty="0">
                <a:solidFill>
                  <a:schemeClr val="tx1"/>
                </a:solidFill>
                <a:latin typeface="Fujitsu Sans" panose="020B0404060202020204" pitchFamily="34" charset="0"/>
              </a:rPr>
              <a:t>Database</a:t>
            </a:r>
          </a:p>
        </p:txBody>
      </p:sp>
      <p:sp>
        <p:nvSpPr>
          <p:cNvPr id="49" name="Rectangle 48"/>
          <p:cNvSpPr/>
          <p:nvPr/>
        </p:nvSpPr>
        <p:spPr>
          <a:xfrm>
            <a:off x="262923" y="3439791"/>
            <a:ext cx="2407065" cy="347692"/>
          </a:xfrm>
          <a:prstGeom prst="rect">
            <a:avLst/>
          </a:prstGeom>
          <a:solidFill>
            <a:srgbClr val="B1B1AC">
              <a:alpha val="2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0" rIns="72000" bIns="0" rtlCol="0" anchor="ctr"/>
          <a:lstStyle/>
          <a:p>
            <a:pPr>
              <a:lnSpc>
                <a:spcPct val="150000"/>
              </a:lnSpc>
            </a:pPr>
            <a:r>
              <a:rPr lang="en-GB" sz="1400" dirty="0">
                <a:solidFill>
                  <a:schemeClr val="tx1"/>
                </a:solidFill>
                <a:latin typeface="Fujitsu Sans" panose="020B0404060202020204" pitchFamily="34" charset="0"/>
              </a:rPr>
              <a:t>APIs</a:t>
            </a:r>
          </a:p>
        </p:txBody>
      </p:sp>
      <p:sp>
        <p:nvSpPr>
          <p:cNvPr id="4" name="Rectangle 3"/>
          <p:cNvSpPr/>
          <p:nvPr/>
        </p:nvSpPr>
        <p:spPr>
          <a:xfrm>
            <a:off x="2733418" y="1233646"/>
            <a:ext cx="1605442" cy="2377574"/>
          </a:xfrm>
          <a:prstGeom prst="rect">
            <a:avLst/>
          </a:prstGeom>
          <a:noFill/>
          <a:ln w="3175">
            <a:noFill/>
            <a:prstDash val="dash"/>
          </a:ln>
        </p:spPr>
        <p:txBody>
          <a:bodyPr wrap="square">
            <a:spAutoFit/>
          </a:bodyPr>
          <a:lstStyle/>
          <a:p>
            <a:r>
              <a:rPr lang="en-GB" sz="1200" dirty="0">
                <a:latin typeface="Fujitsu Sans Medium" panose="020B0504060202020204" pitchFamily="34" charset="0"/>
              </a:rPr>
              <a:t>Provides a single, intuitive web-based interface giving you visibility and control </a:t>
            </a:r>
            <a:r>
              <a:rPr lang="en-GB" sz="1200" dirty="0" smtClean="0">
                <a:latin typeface="Fujitsu Sans Medium" panose="020B0504060202020204" pitchFamily="34" charset="0"/>
              </a:rPr>
              <a:t>over </a:t>
            </a:r>
            <a:r>
              <a:rPr lang="en-GB" sz="1200" dirty="0">
                <a:latin typeface="Fujitsu Sans Medium" panose="020B0504060202020204" pitchFamily="34" charset="0"/>
              </a:rPr>
              <a:t>your </a:t>
            </a:r>
            <a:r>
              <a:rPr lang="en-GB" sz="1200" dirty="0" smtClean="0">
                <a:latin typeface="Fujitsu Sans Medium" panose="020B0504060202020204" pitchFamily="34" charset="0"/>
              </a:rPr>
              <a:t>IoT environment – </a:t>
            </a:r>
            <a:r>
              <a:rPr lang="en-GB" sz="1200" dirty="0">
                <a:latin typeface="Fujitsu Sans Medium" panose="020B0504060202020204" pitchFamily="34" charset="0"/>
              </a:rPr>
              <a:t>enabling effective configuration and </a:t>
            </a:r>
            <a:r>
              <a:rPr lang="en-GB" sz="1200" dirty="0" smtClean="0">
                <a:latin typeface="Fujitsu Sans Medium" panose="020B0504060202020204" pitchFamily="34" charset="0"/>
              </a:rPr>
              <a:t>management.</a:t>
            </a:r>
            <a:endParaRPr lang="en-GB" sz="1200" dirty="0">
              <a:latin typeface="Fujitsu Sans Medium" panose="020B0504060202020204" pitchFamily="34" charset="0"/>
            </a:endParaRPr>
          </a:p>
          <a:p>
            <a:endParaRPr lang="en-GB" sz="1350" dirty="0" smtClean="0">
              <a:solidFill>
                <a:srgbClr val="A30B1A"/>
              </a:solidFill>
            </a:endParaRPr>
          </a:p>
          <a:p>
            <a:endParaRPr lang="en-GB" sz="1350" dirty="0">
              <a:solidFill>
                <a:srgbClr val="A30B1A"/>
              </a:solidFill>
            </a:endParaRPr>
          </a:p>
          <a:p>
            <a:endParaRPr lang="en-GB" sz="1350" dirty="0">
              <a:solidFill>
                <a:srgbClr val="A30B1A"/>
              </a:solidFill>
            </a:endParaRPr>
          </a:p>
        </p:txBody>
      </p:sp>
      <p:sp>
        <p:nvSpPr>
          <p:cNvPr id="13" name="Title 12"/>
          <p:cNvSpPr>
            <a:spLocks noGrp="1"/>
          </p:cNvSpPr>
          <p:nvPr>
            <p:ph type="title"/>
          </p:nvPr>
        </p:nvSpPr>
        <p:spPr/>
        <p:txBody>
          <a:bodyPr/>
          <a:lstStyle/>
          <a:p>
            <a:r>
              <a:rPr lang="en-GB" dirty="0" smtClean="0"/>
              <a:t>Platform Overview</a:t>
            </a:r>
            <a:endParaRPr lang="en-US" dirty="0"/>
          </a:p>
        </p:txBody>
      </p:sp>
      <p:sp>
        <p:nvSpPr>
          <p:cNvPr id="60" name="Snip Single Corner Rectangle 59"/>
          <p:cNvSpPr/>
          <p:nvPr/>
        </p:nvSpPr>
        <p:spPr>
          <a:xfrm>
            <a:off x="2689823" y="1180035"/>
            <a:ext cx="1708357" cy="2601164"/>
          </a:xfrm>
          <a:prstGeom prst="snip1Rect">
            <a:avLst>
              <a:gd name="adj" fmla="val 8576"/>
            </a:avLst>
          </a:prstGeom>
          <a:noFill/>
          <a:ln w="9525">
            <a:solidFill>
              <a:srgbClr val="A30B1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chemeClr val="tx1"/>
              </a:solidFill>
            </a:endParaRPr>
          </a:p>
        </p:txBody>
      </p:sp>
      <p:grpSp>
        <p:nvGrpSpPr>
          <p:cNvPr id="61" name="Group 60"/>
          <p:cNvGrpSpPr/>
          <p:nvPr/>
        </p:nvGrpSpPr>
        <p:grpSpPr>
          <a:xfrm>
            <a:off x="5264820" y="2190402"/>
            <a:ext cx="1119615" cy="1223901"/>
            <a:chOff x="5264820" y="2279744"/>
            <a:chExt cx="1119615" cy="1223901"/>
          </a:xfrm>
        </p:grpSpPr>
        <p:sp>
          <p:nvSpPr>
            <p:cNvPr id="62" name="Rectangle 61"/>
            <p:cNvSpPr/>
            <p:nvPr/>
          </p:nvSpPr>
          <p:spPr>
            <a:xfrm>
              <a:off x="5806216" y="2373371"/>
              <a:ext cx="85504" cy="6999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63" name="Rectangle 62"/>
            <p:cNvSpPr/>
            <p:nvPr/>
          </p:nvSpPr>
          <p:spPr>
            <a:xfrm>
              <a:off x="5806216" y="2279744"/>
              <a:ext cx="85504" cy="6999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64" name="Rectangle 63"/>
            <p:cNvSpPr/>
            <p:nvPr/>
          </p:nvSpPr>
          <p:spPr>
            <a:xfrm>
              <a:off x="6298931" y="2373371"/>
              <a:ext cx="85504" cy="6999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65" name="Rectangle 64"/>
            <p:cNvSpPr/>
            <p:nvPr/>
          </p:nvSpPr>
          <p:spPr>
            <a:xfrm>
              <a:off x="6298931" y="2279744"/>
              <a:ext cx="85504" cy="6999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66" name="Rectangle 65"/>
            <p:cNvSpPr/>
            <p:nvPr/>
          </p:nvSpPr>
          <p:spPr>
            <a:xfrm>
              <a:off x="5264820" y="3436684"/>
              <a:ext cx="143745" cy="669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grpSp>
      <p:grpSp>
        <p:nvGrpSpPr>
          <p:cNvPr id="67" name="Group 66"/>
          <p:cNvGrpSpPr/>
          <p:nvPr/>
        </p:nvGrpSpPr>
        <p:grpSpPr>
          <a:xfrm>
            <a:off x="7128566" y="2420069"/>
            <a:ext cx="1290890" cy="1130941"/>
            <a:chOff x="7128566" y="2509411"/>
            <a:chExt cx="1290890" cy="1130941"/>
          </a:xfrm>
        </p:grpSpPr>
        <p:sp>
          <p:nvSpPr>
            <p:cNvPr id="68" name="Rectangle 67"/>
            <p:cNvSpPr/>
            <p:nvPr/>
          </p:nvSpPr>
          <p:spPr>
            <a:xfrm>
              <a:off x="7140864" y="2509411"/>
              <a:ext cx="143745" cy="669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69" name="Rectangle 68"/>
            <p:cNvSpPr/>
            <p:nvPr/>
          </p:nvSpPr>
          <p:spPr>
            <a:xfrm>
              <a:off x="7140864" y="3573391"/>
              <a:ext cx="143745" cy="669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70" name="Rectangle 69"/>
            <p:cNvSpPr/>
            <p:nvPr/>
          </p:nvSpPr>
          <p:spPr>
            <a:xfrm>
              <a:off x="7128566" y="3416677"/>
              <a:ext cx="45719" cy="10697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71" name="Rectangle 70"/>
            <p:cNvSpPr/>
            <p:nvPr/>
          </p:nvSpPr>
          <p:spPr>
            <a:xfrm>
              <a:off x="8360046" y="2620100"/>
              <a:ext cx="59410" cy="4982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72" name="Rectangle 71"/>
            <p:cNvSpPr/>
            <p:nvPr/>
          </p:nvSpPr>
          <p:spPr>
            <a:xfrm>
              <a:off x="8360046" y="2896904"/>
              <a:ext cx="59410" cy="4982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73" name="Rectangle 72"/>
            <p:cNvSpPr/>
            <p:nvPr/>
          </p:nvSpPr>
          <p:spPr>
            <a:xfrm>
              <a:off x="7720091" y="3572143"/>
              <a:ext cx="143745" cy="669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74" name="Rectangle 73"/>
            <p:cNvSpPr/>
            <p:nvPr/>
          </p:nvSpPr>
          <p:spPr>
            <a:xfrm>
              <a:off x="7640798" y="3572143"/>
              <a:ext cx="143745" cy="669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grpSp>
      <p:grpSp>
        <p:nvGrpSpPr>
          <p:cNvPr id="75" name="Group 74"/>
          <p:cNvGrpSpPr/>
          <p:nvPr/>
        </p:nvGrpSpPr>
        <p:grpSpPr>
          <a:xfrm>
            <a:off x="8241613" y="1138501"/>
            <a:ext cx="651561" cy="2580425"/>
            <a:chOff x="8241613" y="1220931"/>
            <a:chExt cx="651561" cy="2580425"/>
          </a:xfrm>
        </p:grpSpPr>
        <p:sp>
          <p:nvSpPr>
            <p:cNvPr id="76" name="Rectangle 75"/>
            <p:cNvSpPr/>
            <p:nvPr/>
          </p:nvSpPr>
          <p:spPr>
            <a:xfrm>
              <a:off x="8241613" y="1696381"/>
              <a:ext cx="651560" cy="2104975"/>
            </a:xfrm>
            <a:prstGeom prst="rect">
              <a:avLst/>
            </a:prstGeom>
            <a:solidFill>
              <a:srgbClr val="EEEEEE"/>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gn="ctr"/>
              <a:endParaRPr lang="en-GB" sz="1000" dirty="0" smtClean="0">
                <a:solidFill>
                  <a:schemeClr val="tx1"/>
                </a:solidFill>
                <a:latin typeface="Fujitsu Sans Medium" panose="020B0504060202020204" pitchFamily="34" charset="0"/>
              </a:endParaRPr>
            </a:p>
          </p:txBody>
        </p:sp>
        <p:sp>
          <p:nvSpPr>
            <p:cNvPr id="77" name="Rectangle 76"/>
            <p:cNvSpPr/>
            <p:nvPr/>
          </p:nvSpPr>
          <p:spPr>
            <a:xfrm>
              <a:off x="8245186" y="1220931"/>
              <a:ext cx="647988" cy="483513"/>
            </a:xfrm>
            <a:prstGeom prst="rect">
              <a:avLst/>
            </a:prstGeom>
            <a:solidFill>
              <a:srgbClr val="C6C6C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825"/>
                </a:lnSpc>
              </a:pPr>
              <a:r>
                <a:rPr lang="en-GB" sz="750" dirty="0" smtClean="0">
                  <a:solidFill>
                    <a:schemeClr val="tx1"/>
                  </a:solidFill>
                  <a:latin typeface="Fujitsu Sans Medium" panose="020B0504060202020204" pitchFamily="34" charset="0"/>
                </a:rPr>
                <a:t>Suite of</a:t>
              </a:r>
              <a:br>
                <a:rPr lang="en-GB" sz="750" dirty="0" smtClean="0">
                  <a:solidFill>
                    <a:schemeClr val="tx1"/>
                  </a:solidFill>
                  <a:latin typeface="Fujitsu Sans Medium" panose="020B0504060202020204" pitchFamily="34" charset="0"/>
                </a:rPr>
              </a:br>
              <a:r>
                <a:rPr lang="en-GB" sz="750" dirty="0" smtClean="0">
                  <a:solidFill>
                    <a:schemeClr val="tx1"/>
                  </a:solidFill>
                  <a:latin typeface="Fujitsu Sans Medium" panose="020B0504060202020204" pitchFamily="34" charset="0"/>
                </a:rPr>
                <a:t>Applications</a:t>
              </a:r>
              <a:br>
                <a:rPr lang="en-GB" sz="750" dirty="0" smtClean="0">
                  <a:solidFill>
                    <a:schemeClr val="tx1"/>
                  </a:solidFill>
                  <a:latin typeface="Fujitsu Sans Medium" panose="020B0504060202020204" pitchFamily="34" charset="0"/>
                </a:rPr>
              </a:br>
              <a:r>
                <a:rPr lang="en-GB" sz="750" dirty="0" smtClean="0">
                  <a:solidFill>
                    <a:schemeClr val="tx1"/>
                  </a:solidFill>
                  <a:latin typeface="Fujitsu Sans Medium" panose="020B0504060202020204" pitchFamily="34" charset="0"/>
                </a:rPr>
                <a:t>(Big Data</a:t>
              </a:r>
              <a:br>
                <a:rPr lang="en-GB" sz="750" dirty="0" smtClean="0">
                  <a:solidFill>
                    <a:schemeClr val="tx1"/>
                  </a:solidFill>
                  <a:latin typeface="Fujitsu Sans Medium" panose="020B0504060202020204" pitchFamily="34" charset="0"/>
                </a:rPr>
              </a:br>
              <a:r>
                <a:rPr lang="en-GB" sz="750" dirty="0" smtClean="0">
                  <a:solidFill>
                    <a:schemeClr val="tx1"/>
                  </a:solidFill>
                  <a:latin typeface="Fujitsu Sans Medium" panose="020B0504060202020204" pitchFamily="34" charset="0"/>
                </a:rPr>
                <a:t>Analysis etc.)</a:t>
              </a:r>
            </a:p>
          </p:txBody>
        </p:sp>
      </p:grpSp>
      <p:grpSp>
        <p:nvGrpSpPr>
          <p:cNvPr id="78" name="Group 77"/>
          <p:cNvGrpSpPr/>
          <p:nvPr/>
        </p:nvGrpSpPr>
        <p:grpSpPr>
          <a:xfrm>
            <a:off x="8361608" y="2511787"/>
            <a:ext cx="432048" cy="918932"/>
            <a:chOff x="8028385" y="1969037"/>
            <a:chExt cx="432048" cy="918932"/>
          </a:xfrm>
        </p:grpSpPr>
        <p:grpSp>
          <p:nvGrpSpPr>
            <p:cNvPr id="79" name="Group 78"/>
            <p:cNvGrpSpPr/>
            <p:nvPr/>
          </p:nvGrpSpPr>
          <p:grpSpPr>
            <a:xfrm>
              <a:off x="8028385" y="1969037"/>
              <a:ext cx="432048" cy="375733"/>
              <a:chOff x="2154531" y="1554760"/>
              <a:chExt cx="2328510" cy="2025000"/>
            </a:xfrm>
          </p:grpSpPr>
          <p:pic>
            <p:nvPicPr>
              <p:cNvPr id="83" name="Picture 82"/>
              <p:cNvPicPr>
                <a:picLocks noChangeAspect="1"/>
              </p:cNvPicPr>
              <p:nvPr/>
            </p:nvPicPr>
            <p:blipFill>
              <a:blip r:embed="rId2"/>
              <a:stretch>
                <a:fillRect/>
              </a:stretch>
            </p:blipFill>
            <p:spPr>
              <a:xfrm>
                <a:off x="2154531" y="1554760"/>
                <a:ext cx="1034999" cy="2025000"/>
              </a:xfrm>
              <a:prstGeom prst="rect">
                <a:avLst/>
              </a:prstGeom>
            </p:spPr>
          </p:pic>
          <p:pic>
            <p:nvPicPr>
              <p:cNvPr id="84" name="Picture 83"/>
              <p:cNvPicPr>
                <a:picLocks noChangeAspect="1"/>
              </p:cNvPicPr>
              <p:nvPr/>
            </p:nvPicPr>
            <p:blipFill>
              <a:blip r:embed="rId3"/>
              <a:stretch>
                <a:fillRect/>
              </a:stretch>
            </p:blipFill>
            <p:spPr>
              <a:xfrm>
                <a:off x="3293547" y="2185225"/>
                <a:ext cx="1189494" cy="837340"/>
              </a:xfrm>
              <a:prstGeom prst="rect">
                <a:avLst/>
              </a:prstGeom>
            </p:spPr>
          </p:pic>
        </p:grpSp>
        <p:grpSp>
          <p:nvGrpSpPr>
            <p:cNvPr id="80" name="Group 79"/>
            <p:cNvGrpSpPr/>
            <p:nvPr/>
          </p:nvGrpSpPr>
          <p:grpSpPr>
            <a:xfrm>
              <a:off x="8028385" y="2512236"/>
              <a:ext cx="432048" cy="375733"/>
              <a:chOff x="2154531" y="1082605"/>
              <a:chExt cx="2328510" cy="2025000"/>
            </a:xfrm>
          </p:grpSpPr>
          <p:pic>
            <p:nvPicPr>
              <p:cNvPr id="81" name="Picture 80"/>
              <p:cNvPicPr>
                <a:picLocks noChangeAspect="1"/>
              </p:cNvPicPr>
              <p:nvPr/>
            </p:nvPicPr>
            <p:blipFill>
              <a:blip r:embed="rId2"/>
              <a:stretch>
                <a:fillRect/>
              </a:stretch>
            </p:blipFill>
            <p:spPr>
              <a:xfrm>
                <a:off x="2154531" y="1082605"/>
                <a:ext cx="1035000" cy="2025000"/>
              </a:xfrm>
              <a:prstGeom prst="rect">
                <a:avLst/>
              </a:prstGeom>
            </p:spPr>
          </p:pic>
          <p:pic>
            <p:nvPicPr>
              <p:cNvPr id="82" name="Picture 81"/>
              <p:cNvPicPr>
                <a:picLocks noChangeAspect="1"/>
              </p:cNvPicPr>
              <p:nvPr/>
            </p:nvPicPr>
            <p:blipFill>
              <a:blip r:embed="rId3"/>
              <a:stretch>
                <a:fillRect/>
              </a:stretch>
            </p:blipFill>
            <p:spPr>
              <a:xfrm>
                <a:off x="3293549" y="1713073"/>
                <a:ext cx="1189492" cy="837340"/>
              </a:xfrm>
              <a:prstGeom prst="rect">
                <a:avLst/>
              </a:prstGeom>
            </p:spPr>
          </p:pic>
        </p:grpSp>
      </p:grpSp>
      <p:sp>
        <p:nvSpPr>
          <p:cNvPr id="85" name="Rectangle 84"/>
          <p:cNvSpPr/>
          <p:nvPr/>
        </p:nvSpPr>
        <p:spPr>
          <a:xfrm>
            <a:off x="6881389" y="1613952"/>
            <a:ext cx="1219824" cy="2104974"/>
          </a:xfrm>
          <a:prstGeom prst="rect">
            <a:avLst/>
          </a:prstGeom>
          <a:solidFill>
            <a:srgbClr val="FCE4E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gn="ctr"/>
            <a:r>
              <a:rPr lang="en-GB" sz="1000" dirty="0" smtClean="0">
                <a:solidFill>
                  <a:schemeClr val="tx1"/>
                </a:solidFill>
                <a:latin typeface="Fujitsu Sans Medium" panose="020B0504060202020204" pitchFamily="34" charset="0"/>
              </a:rPr>
              <a:t>IoT Platform</a:t>
            </a:r>
          </a:p>
        </p:txBody>
      </p:sp>
      <p:sp>
        <p:nvSpPr>
          <p:cNvPr id="86" name="Rectangle 85"/>
          <p:cNvSpPr/>
          <p:nvPr/>
        </p:nvSpPr>
        <p:spPr>
          <a:xfrm>
            <a:off x="6881389" y="1131590"/>
            <a:ext cx="1219824" cy="490424"/>
          </a:xfrm>
          <a:prstGeom prst="rect">
            <a:avLst/>
          </a:prstGeom>
          <a:solidFill>
            <a:srgbClr val="C6C6C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800"/>
              </a:lnSpc>
            </a:pPr>
            <a:r>
              <a:rPr lang="en-GB" sz="1100" dirty="0" smtClean="0">
                <a:solidFill>
                  <a:schemeClr val="tx1"/>
                </a:solidFill>
                <a:latin typeface="Fujitsu Sans Medium" panose="020B0504060202020204" pitchFamily="34" charset="0"/>
              </a:rPr>
              <a:t>Cloud</a:t>
            </a:r>
          </a:p>
        </p:txBody>
      </p:sp>
      <p:grpSp>
        <p:nvGrpSpPr>
          <p:cNvPr id="87" name="Group 86"/>
          <p:cNvGrpSpPr/>
          <p:nvPr/>
        </p:nvGrpSpPr>
        <p:grpSpPr>
          <a:xfrm>
            <a:off x="6944431" y="1934109"/>
            <a:ext cx="1090348" cy="1713652"/>
            <a:chOff x="6967802" y="2202873"/>
            <a:chExt cx="1090348" cy="1713652"/>
          </a:xfrm>
        </p:grpSpPr>
        <p:grpSp>
          <p:nvGrpSpPr>
            <p:cNvPr id="88" name="Group 87"/>
            <p:cNvGrpSpPr/>
            <p:nvPr/>
          </p:nvGrpSpPr>
          <p:grpSpPr>
            <a:xfrm>
              <a:off x="7152126" y="2202873"/>
              <a:ext cx="724184" cy="1713652"/>
              <a:chOff x="7152126" y="2202873"/>
              <a:chExt cx="724184" cy="1713652"/>
            </a:xfrm>
          </p:grpSpPr>
          <p:sp>
            <p:nvSpPr>
              <p:cNvPr id="91" name="Rectangle 90"/>
              <p:cNvSpPr/>
              <p:nvPr/>
            </p:nvSpPr>
            <p:spPr>
              <a:xfrm>
                <a:off x="7152126" y="2202873"/>
                <a:ext cx="724182" cy="270440"/>
              </a:xfrm>
              <a:prstGeom prst="rect">
                <a:avLst/>
              </a:prstGeom>
              <a:solidFill>
                <a:srgbClr val="A30B1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Service</a:t>
                </a:r>
              </a:p>
              <a:p>
                <a:pPr algn="ctr">
                  <a:lnSpc>
                    <a:spcPts val="765"/>
                  </a:lnSpc>
                </a:pPr>
                <a:r>
                  <a:rPr lang="en-GB" sz="750" dirty="0" smtClean="0">
                    <a:solidFill>
                      <a:schemeClr val="bg1"/>
                    </a:solidFill>
                    <a:latin typeface="Fujitsu Sans" panose="020B0404060202020204" pitchFamily="34" charset="0"/>
                  </a:rPr>
                  <a:t>Portal</a:t>
                </a:r>
              </a:p>
            </p:txBody>
          </p:sp>
          <p:sp>
            <p:nvSpPr>
              <p:cNvPr id="92" name="Rectangle 91"/>
              <p:cNvSpPr/>
              <p:nvPr/>
            </p:nvSpPr>
            <p:spPr>
              <a:xfrm>
                <a:off x="7152126" y="2487400"/>
                <a:ext cx="724182" cy="268394"/>
              </a:xfrm>
              <a:prstGeom prst="rect">
                <a:avLst/>
              </a:prstGeom>
              <a:solidFill>
                <a:srgbClr val="861718"/>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Access</a:t>
                </a:r>
                <a:br>
                  <a:rPr lang="en-GB" sz="750" dirty="0" smtClean="0">
                    <a:solidFill>
                      <a:schemeClr val="bg1"/>
                    </a:solidFill>
                    <a:latin typeface="Fujitsu Sans" panose="020B0404060202020204" pitchFamily="34" charset="0"/>
                  </a:rPr>
                </a:br>
                <a:r>
                  <a:rPr lang="en-GB" sz="750" dirty="0" smtClean="0">
                    <a:solidFill>
                      <a:schemeClr val="bg1"/>
                    </a:solidFill>
                    <a:latin typeface="Fujitsu Sans" panose="020B0404060202020204" pitchFamily="34" charset="0"/>
                  </a:rPr>
                  <a:t>Control</a:t>
                </a:r>
              </a:p>
            </p:txBody>
          </p:sp>
          <p:sp>
            <p:nvSpPr>
              <p:cNvPr id="93" name="Rectangle 92"/>
              <p:cNvSpPr/>
              <p:nvPr/>
            </p:nvSpPr>
            <p:spPr>
              <a:xfrm>
                <a:off x="7152127" y="2769881"/>
                <a:ext cx="724182" cy="268394"/>
              </a:xfrm>
              <a:prstGeom prst="rect">
                <a:avLst/>
              </a:prstGeom>
              <a:solidFill>
                <a:srgbClr val="861718"/>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Data</a:t>
                </a:r>
                <a:br>
                  <a:rPr lang="en-GB" sz="750" dirty="0" smtClean="0">
                    <a:solidFill>
                      <a:schemeClr val="bg1"/>
                    </a:solidFill>
                    <a:latin typeface="Fujitsu Sans" panose="020B0404060202020204" pitchFamily="34" charset="0"/>
                  </a:rPr>
                </a:br>
                <a:r>
                  <a:rPr lang="en-GB" sz="750" dirty="0" smtClean="0">
                    <a:solidFill>
                      <a:schemeClr val="bg1"/>
                    </a:solidFill>
                    <a:latin typeface="Fujitsu Sans" panose="020B0404060202020204" pitchFamily="34" charset="0"/>
                  </a:rPr>
                  <a:t>Management</a:t>
                </a:r>
              </a:p>
            </p:txBody>
          </p:sp>
          <p:sp>
            <p:nvSpPr>
              <p:cNvPr id="94" name="Rectangle 93"/>
              <p:cNvSpPr/>
              <p:nvPr/>
            </p:nvSpPr>
            <p:spPr>
              <a:xfrm>
                <a:off x="7152128" y="3052362"/>
                <a:ext cx="724182" cy="268394"/>
              </a:xfrm>
              <a:prstGeom prst="rect">
                <a:avLst/>
              </a:prstGeom>
              <a:solidFill>
                <a:srgbClr val="861718"/>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Event</a:t>
                </a:r>
                <a:br>
                  <a:rPr lang="en-GB" sz="750" dirty="0" smtClean="0">
                    <a:solidFill>
                      <a:schemeClr val="bg1"/>
                    </a:solidFill>
                    <a:latin typeface="Fujitsu Sans" panose="020B0404060202020204" pitchFamily="34" charset="0"/>
                  </a:rPr>
                </a:br>
                <a:r>
                  <a:rPr lang="en-GB" sz="750" dirty="0" smtClean="0">
                    <a:solidFill>
                      <a:schemeClr val="bg1"/>
                    </a:solidFill>
                    <a:latin typeface="Fujitsu Sans" panose="020B0404060202020204" pitchFamily="34" charset="0"/>
                  </a:rPr>
                  <a:t>Function</a:t>
                </a:r>
              </a:p>
            </p:txBody>
          </p:sp>
          <p:sp>
            <p:nvSpPr>
              <p:cNvPr id="95" name="Rectangle 94"/>
              <p:cNvSpPr/>
              <p:nvPr/>
            </p:nvSpPr>
            <p:spPr>
              <a:xfrm>
                <a:off x="7152126" y="3334843"/>
                <a:ext cx="724184" cy="402038"/>
              </a:xfrm>
              <a:prstGeom prst="rect">
                <a:avLst/>
              </a:prstGeom>
              <a:solidFill>
                <a:srgbClr val="681A14"/>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Dynamic</a:t>
                </a:r>
              </a:p>
              <a:p>
                <a:pPr algn="ctr">
                  <a:lnSpc>
                    <a:spcPts val="765"/>
                  </a:lnSpc>
                </a:pPr>
                <a:r>
                  <a:rPr lang="en-GB" sz="750" dirty="0" smtClean="0">
                    <a:solidFill>
                      <a:schemeClr val="bg1"/>
                    </a:solidFill>
                    <a:latin typeface="Fujitsu Sans" panose="020B0404060202020204" pitchFamily="34" charset="0"/>
                  </a:rPr>
                  <a:t>Resource</a:t>
                </a:r>
                <a:br>
                  <a:rPr lang="en-GB" sz="750" dirty="0" smtClean="0">
                    <a:solidFill>
                      <a:schemeClr val="bg1"/>
                    </a:solidFill>
                    <a:latin typeface="Fujitsu Sans" panose="020B0404060202020204" pitchFamily="34" charset="0"/>
                  </a:rPr>
                </a:br>
                <a:r>
                  <a:rPr lang="en-GB" sz="750" dirty="0" smtClean="0">
                    <a:solidFill>
                      <a:schemeClr val="bg1"/>
                    </a:solidFill>
                    <a:latin typeface="Fujitsu Sans" panose="020B0404060202020204" pitchFamily="34" charset="0"/>
                  </a:rPr>
                  <a:t>Controller</a:t>
                </a:r>
              </a:p>
            </p:txBody>
          </p:sp>
          <p:sp>
            <p:nvSpPr>
              <p:cNvPr id="96" name="Rectangle 95"/>
              <p:cNvSpPr/>
              <p:nvPr/>
            </p:nvSpPr>
            <p:spPr>
              <a:xfrm>
                <a:off x="7152127" y="3750967"/>
                <a:ext cx="724182" cy="165558"/>
              </a:xfrm>
              <a:prstGeom prst="rect">
                <a:avLst/>
              </a:prstGeom>
              <a:solidFill>
                <a:srgbClr val="48190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Database</a:t>
                </a:r>
              </a:p>
            </p:txBody>
          </p:sp>
        </p:grpSp>
        <p:sp>
          <p:nvSpPr>
            <p:cNvPr id="89" name="Rectangle 88"/>
            <p:cNvSpPr/>
            <p:nvPr/>
          </p:nvSpPr>
          <p:spPr>
            <a:xfrm>
              <a:off x="7894626" y="2487400"/>
              <a:ext cx="163524" cy="1429125"/>
            </a:xfrm>
            <a:prstGeom prst="rect">
              <a:avLst/>
            </a:prstGeom>
            <a:solidFill>
              <a:srgbClr val="A30B1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API</a:t>
              </a:r>
            </a:p>
          </p:txBody>
        </p:sp>
        <p:sp>
          <p:nvSpPr>
            <p:cNvPr id="90" name="Rectangle 89"/>
            <p:cNvSpPr/>
            <p:nvPr/>
          </p:nvSpPr>
          <p:spPr>
            <a:xfrm>
              <a:off x="6967802" y="2487400"/>
              <a:ext cx="163524" cy="1429125"/>
            </a:xfrm>
            <a:prstGeom prst="rect">
              <a:avLst/>
            </a:prstGeom>
            <a:solidFill>
              <a:srgbClr val="A30B1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API</a:t>
              </a:r>
            </a:p>
          </p:txBody>
        </p:sp>
      </p:grpSp>
      <p:sp>
        <p:nvSpPr>
          <p:cNvPr id="97" name="Rectangle 96"/>
          <p:cNvSpPr/>
          <p:nvPr/>
        </p:nvSpPr>
        <p:spPr>
          <a:xfrm>
            <a:off x="5749870" y="1613951"/>
            <a:ext cx="705562" cy="2104975"/>
          </a:xfrm>
          <a:prstGeom prst="rect">
            <a:avLst/>
          </a:prstGeom>
          <a:solidFill>
            <a:srgbClr val="EEEEEE"/>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gn="ctr"/>
            <a:endParaRPr lang="en-GB" sz="1000" dirty="0" smtClean="0">
              <a:solidFill>
                <a:schemeClr val="tx1"/>
              </a:solidFill>
              <a:latin typeface="Fujitsu Sans Medium" panose="020B0504060202020204" pitchFamily="34" charset="0"/>
            </a:endParaRPr>
          </a:p>
        </p:txBody>
      </p:sp>
      <p:grpSp>
        <p:nvGrpSpPr>
          <p:cNvPr id="98" name="Group 97"/>
          <p:cNvGrpSpPr/>
          <p:nvPr/>
        </p:nvGrpSpPr>
        <p:grpSpPr>
          <a:xfrm>
            <a:off x="5808409" y="1856562"/>
            <a:ext cx="589360" cy="904145"/>
            <a:chOff x="5730005" y="1938992"/>
            <a:chExt cx="589360" cy="904145"/>
          </a:xfrm>
        </p:grpSpPr>
        <p:sp>
          <p:nvSpPr>
            <p:cNvPr id="99" name="Rectangle 98"/>
            <p:cNvSpPr/>
            <p:nvPr/>
          </p:nvSpPr>
          <p:spPr>
            <a:xfrm>
              <a:off x="5730005" y="2541067"/>
              <a:ext cx="589360" cy="302070"/>
            </a:xfrm>
            <a:prstGeom prst="rect">
              <a:avLst/>
            </a:prstGeom>
            <a:solidFill>
              <a:srgbClr val="C6C6C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800"/>
                </a:lnSpc>
              </a:pPr>
              <a:r>
                <a:rPr lang="en-GB" sz="750" dirty="0" smtClean="0">
                  <a:solidFill>
                    <a:schemeClr val="tx1"/>
                  </a:solidFill>
                  <a:latin typeface="Fujitsu Sans" panose="020B0404060202020204" pitchFamily="34" charset="0"/>
                </a:rPr>
                <a:t>Embedded</a:t>
              </a:r>
              <a:br>
                <a:rPr lang="en-GB" sz="750" dirty="0" smtClean="0">
                  <a:solidFill>
                    <a:schemeClr val="tx1"/>
                  </a:solidFill>
                  <a:latin typeface="Fujitsu Sans" panose="020B0404060202020204" pitchFamily="34" charset="0"/>
                </a:rPr>
              </a:br>
              <a:r>
                <a:rPr lang="en-GB" sz="750" dirty="0" smtClean="0">
                  <a:solidFill>
                    <a:schemeClr val="tx1"/>
                  </a:solidFill>
                  <a:latin typeface="Fujitsu Sans" panose="020B0404060202020204" pitchFamily="34" charset="0"/>
                </a:rPr>
                <a:t>Applications</a:t>
              </a:r>
            </a:p>
          </p:txBody>
        </p:sp>
        <p:grpSp>
          <p:nvGrpSpPr>
            <p:cNvPr id="100" name="Group 99"/>
            <p:cNvGrpSpPr/>
            <p:nvPr/>
          </p:nvGrpSpPr>
          <p:grpSpPr>
            <a:xfrm>
              <a:off x="5734586" y="1938992"/>
              <a:ext cx="573098" cy="522763"/>
              <a:chOff x="3921465" y="2452383"/>
              <a:chExt cx="609564" cy="556026"/>
            </a:xfrm>
          </p:grpSpPr>
          <p:pic>
            <p:nvPicPr>
              <p:cNvPr id="101" name="Picture 100"/>
              <p:cNvPicPr>
                <a:picLocks noChangeAspect="1"/>
              </p:cNvPicPr>
              <p:nvPr/>
            </p:nvPicPr>
            <p:blipFill>
              <a:blip r:embed="rId4"/>
              <a:stretch>
                <a:fillRect/>
              </a:stretch>
            </p:blipFill>
            <p:spPr>
              <a:xfrm>
                <a:off x="3921465" y="2776870"/>
                <a:ext cx="609564" cy="231539"/>
              </a:xfrm>
              <a:prstGeom prst="rect">
                <a:avLst/>
              </a:prstGeom>
            </p:spPr>
          </p:pic>
          <p:pic>
            <p:nvPicPr>
              <p:cNvPr id="102" name="Picture 101"/>
              <p:cNvPicPr>
                <a:picLocks noChangeAspect="1"/>
              </p:cNvPicPr>
              <p:nvPr/>
            </p:nvPicPr>
            <p:blipFill>
              <a:blip r:embed="rId5"/>
              <a:stretch>
                <a:fillRect/>
              </a:stretch>
            </p:blipFill>
            <p:spPr>
              <a:xfrm rot="16200000">
                <a:off x="4094397" y="2359036"/>
                <a:ext cx="263705" cy="450400"/>
              </a:xfrm>
              <a:prstGeom prst="rect">
                <a:avLst/>
              </a:prstGeom>
            </p:spPr>
          </p:pic>
        </p:grpSp>
      </p:grpSp>
      <p:sp>
        <p:nvSpPr>
          <p:cNvPr id="103" name="Rectangle 102"/>
          <p:cNvSpPr/>
          <p:nvPr/>
        </p:nvSpPr>
        <p:spPr>
          <a:xfrm>
            <a:off x="5749091" y="1137279"/>
            <a:ext cx="707994" cy="484735"/>
          </a:xfrm>
          <a:prstGeom prst="rect">
            <a:avLst/>
          </a:prstGeom>
          <a:solidFill>
            <a:srgbClr val="C6C6C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800"/>
              </a:lnSpc>
            </a:pPr>
            <a:r>
              <a:rPr lang="en-GB" sz="1100" dirty="0" smtClean="0">
                <a:solidFill>
                  <a:schemeClr val="tx1"/>
                </a:solidFill>
                <a:latin typeface="Fujitsu Sans Medium" panose="020B0504060202020204" pitchFamily="34" charset="0"/>
              </a:rPr>
              <a:t>Gateway</a:t>
            </a:r>
          </a:p>
        </p:txBody>
      </p:sp>
      <p:sp>
        <p:nvSpPr>
          <p:cNvPr id="104" name="Rectangle 103"/>
          <p:cNvSpPr/>
          <p:nvPr/>
        </p:nvSpPr>
        <p:spPr>
          <a:xfrm>
            <a:off x="4567297" y="1618313"/>
            <a:ext cx="1039602" cy="2100614"/>
          </a:xfrm>
          <a:prstGeom prst="rect">
            <a:avLst/>
          </a:prstGeom>
          <a:solidFill>
            <a:srgbClr val="EEEEEE"/>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gn="ctr"/>
            <a:endParaRPr lang="en-GB" sz="1000" dirty="0" smtClean="0">
              <a:solidFill>
                <a:schemeClr val="tx1"/>
              </a:solidFill>
              <a:latin typeface="Fujitsu Sans Medium" panose="020B0504060202020204" pitchFamily="34" charset="0"/>
            </a:endParaRPr>
          </a:p>
        </p:txBody>
      </p:sp>
      <p:sp>
        <p:nvSpPr>
          <p:cNvPr id="105" name="Rectangle 104"/>
          <p:cNvSpPr/>
          <p:nvPr/>
        </p:nvSpPr>
        <p:spPr>
          <a:xfrm>
            <a:off x="4565506" y="1137279"/>
            <a:ext cx="1043184" cy="484735"/>
          </a:xfrm>
          <a:prstGeom prst="rect">
            <a:avLst/>
          </a:prstGeom>
          <a:solidFill>
            <a:srgbClr val="C6C6C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800"/>
              </a:lnSpc>
            </a:pPr>
            <a:r>
              <a:rPr lang="en-GB" sz="750" dirty="0">
                <a:solidFill>
                  <a:schemeClr val="tx1"/>
                </a:solidFill>
                <a:latin typeface="Fujitsu Sans Medium" panose="020B0504060202020204" pitchFamily="34" charset="0"/>
              </a:rPr>
              <a:t>Sensors </a:t>
            </a:r>
            <a:r>
              <a:rPr lang="en-GB" sz="750" dirty="0" smtClean="0">
                <a:solidFill>
                  <a:schemeClr val="tx1"/>
                </a:solidFill>
                <a:latin typeface="Fujitsu Sans Medium" panose="020B0504060202020204" pitchFamily="34" charset="0"/>
              </a:rPr>
              <a:t>and</a:t>
            </a:r>
            <a:br>
              <a:rPr lang="en-GB" sz="750" dirty="0" smtClean="0">
                <a:solidFill>
                  <a:schemeClr val="tx1"/>
                </a:solidFill>
                <a:latin typeface="Fujitsu Sans Medium" panose="020B0504060202020204" pitchFamily="34" charset="0"/>
              </a:rPr>
            </a:br>
            <a:r>
              <a:rPr lang="en-GB" sz="750" dirty="0" smtClean="0">
                <a:solidFill>
                  <a:schemeClr val="tx1"/>
                </a:solidFill>
                <a:latin typeface="Fujitsu Sans Medium" panose="020B0504060202020204" pitchFamily="34" charset="0"/>
              </a:rPr>
              <a:t>Devices (People,</a:t>
            </a:r>
            <a:br>
              <a:rPr lang="en-GB" sz="750" dirty="0" smtClean="0">
                <a:solidFill>
                  <a:schemeClr val="tx1"/>
                </a:solidFill>
                <a:latin typeface="Fujitsu Sans Medium" panose="020B0504060202020204" pitchFamily="34" charset="0"/>
              </a:rPr>
            </a:br>
            <a:r>
              <a:rPr lang="en-GB" sz="750" dirty="0" smtClean="0">
                <a:solidFill>
                  <a:schemeClr val="tx1"/>
                </a:solidFill>
                <a:latin typeface="Fujitsu Sans Medium" panose="020B0504060202020204" pitchFamily="34" charset="0"/>
              </a:rPr>
              <a:t>things, Environment</a:t>
            </a:r>
            <a:r>
              <a:rPr lang="en-GB" sz="750" dirty="0">
                <a:solidFill>
                  <a:schemeClr val="tx1"/>
                </a:solidFill>
                <a:latin typeface="Fujitsu Sans Medium" panose="020B0504060202020204" pitchFamily="34" charset="0"/>
              </a:rPr>
              <a:t>)</a:t>
            </a:r>
          </a:p>
        </p:txBody>
      </p:sp>
      <p:grpSp>
        <p:nvGrpSpPr>
          <p:cNvPr id="106" name="Group 105"/>
          <p:cNvGrpSpPr/>
          <p:nvPr/>
        </p:nvGrpSpPr>
        <p:grpSpPr>
          <a:xfrm>
            <a:off x="4627207" y="1742163"/>
            <a:ext cx="919784" cy="1833008"/>
            <a:chOff x="4627207" y="1831505"/>
            <a:chExt cx="919784" cy="1833008"/>
          </a:xfrm>
        </p:grpSpPr>
        <p:grpSp>
          <p:nvGrpSpPr>
            <p:cNvPr id="107" name="Group 106"/>
            <p:cNvGrpSpPr/>
            <p:nvPr/>
          </p:nvGrpSpPr>
          <p:grpSpPr>
            <a:xfrm>
              <a:off x="4833626" y="2930631"/>
              <a:ext cx="506945" cy="367858"/>
              <a:chOff x="4207188" y="3153220"/>
              <a:chExt cx="522722" cy="379306"/>
            </a:xfrm>
          </p:grpSpPr>
          <p:grpSp>
            <p:nvGrpSpPr>
              <p:cNvPr id="123" name="Group 122"/>
              <p:cNvGrpSpPr/>
              <p:nvPr/>
            </p:nvGrpSpPr>
            <p:grpSpPr>
              <a:xfrm>
                <a:off x="4207188" y="3275692"/>
                <a:ext cx="522722" cy="256834"/>
                <a:chOff x="1948673" y="1654748"/>
                <a:chExt cx="1129956" cy="555192"/>
              </a:xfrm>
            </p:grpSpPr>
            <p:pic>
              <p:nvPicPr>
                <p:cNvPr id="125" name="Picture 124"/>
                <p:cNvPicPr>
                  <a:picLocks noChangeAspect="1"/>
                </p:cNvPicPr>
                <p:nvPr/>
              </p:nvPicPr>
              <p:blipFill>
                <a:blip r:embed="rId6"/>
                <a:stretch>
                  <a:fillRect/>
                </a:stretch>
              </p:blipFill>
              <p:spPr>
                <a:xfrm>
                  <a:off x="1948673" y="1720361"/>
                  <a:ext cx="423989" cy="489579"/>
                </a:xfrm>
                <a:prstGeom prst="rect">
                  <a:avLst/>
                </a:prstGeom>
              </p:spPr>
            </p:pic>
            <p:pic>
              <p:nvPicPr>
                <p:cNvPr id="126" name="Picture 125"/>
                <p:cNvPicPr>
                  <a:picLocks noChangeAspect="1"/>
                </p:cNvPicPr>
                <p:nvPr/>
              </p:nvPicPr>
              <p:blipFill>
                <a:blip r:embed="rId6"/>
                <a:stretch>
                  <a:fillRect/>
                </a:stretch>
              </p:blipFill>
              <p:spPr>
                <a:xfrm>
                  <a:off x="2301656" y="1654748"/>
                  <a:ext cx="423989" cy="489579"/>
                </a:xfrm>
                <a:prstGeom prst="rect">
                  <a:avLst/>
                </a:prstGeom>
              </p:spPr>
            </p:pic>
            <p:pic>
              <p:nvPicPr>
                <p:cNvPr id="127" name="Picture 126"/>
                <p:cNvPicPr>
                  <a:picLocks noChangeAspect="1"/>
                </p:cNvPicPr>
                <p:nvPr/>
              </p:nvPicPr>
              <p:blipFill>
                <a:blip r:embed="rId6"/>
                <a:stretch>
                  <a:fillRect/>
                </a:stretch>
              </p:blipFill>
              <p:spPr>
                <a:xfrm>
                  <a:off x="2654640" y="1720361"/>
                  <a:ext cx="423989" cy="489579"/>
                </a:xfrm>
                <a:prstGeom prst="rect">
                  <a:avLst/>
                </a:prstGeom>
              </p:spPr>
            </p:pic>
          </p:grpSp>
          <p:pic>
            <p:nvPicPr>
              <p:cNvPr id="124" name="Picture 123"/>
              <p:cNvPicPr>
                <a:picLocks noChangeAspect="1"/>
              </p:cNvPicPr>
              <p:nvPr/>
            </p:nvPicPr>
            <p:blipFill rotWithShape="1">
              <a:blip r:embed="rId7"/>
              <a:srcRect b="68839"/>
              <a:stretch/>
            </p:blipFill>
            <p:spPr>
              <a:xfrm>
                <a:off x="4377828" y="3153220"/>
                <a:ext cx="181442" cy="104510"/>
              </a:xfrm>
              <a:prstGeom prst="rect">
                <a:avLst/>
              </a:prstGeom>
            </p:spPr>
          </p:pic>
        </p:grpSp>
        <p:grpSp>
          <p:nvGrpSpPr>
            <p:cNvPr id="108" name="Group 107"/>
            <p:cNvGrpSpPr/>
            <p:nvPr/>
          </p:nvGrpSpPr>
          <p:grpSpPr>
            <a:xfrm>
              <a:off x="4627207" y="1831505"/>
              <a:ext cx="919784" cy="512442"/>
              <a:chOff x="4242319" y="1796069"/>
              <a:chExt cx="948409" cy="528390"/>
            </a:xfrm>
          </p:grpSpPr>
          <p:grpSp>
            <p:nvGrpSpPr>
              <p:cNvPr id="117" name="Group 116"/>
              <p:cNvGrpSpPr/>
              <p:nvPr/>
            </p:nvGrpSpPr>
            <p:grpSpPr>
              <a:xfrm>
                <a:off x="4242319" y="1800579"/>
                <a:ext cx="553463" cy="489102"/>
                <a:chOff x="4039700" y="1828766"/>
                <a:chExt cx="598450" cy="528857"/>
              </a:xfrm>
            </p:grpSpPr>
            <p:pic>
              <p:nvPicPr>
                <p:cNvPr id="121" name="Picture 120"/>
                <p:cNvPicPr>
                  <a:picLocks noChangeAspect="1"/>
                </p:cNvPicPr>
                <p:nvPr/>
              </p:nvPicPr>
              <p:blipFill>
                <a:blip r:embed="rId7"/>
                <a:stretch>
                  <a:fillRect/>
                </a:stretch>
              </p:blipFill>
              <p:spPr>
                <a:xfrm>
                  <a:off x="4392372" y="1828768"/>
                  <a:ext cx="245778" cy="454318"/>
                </a:xfrm>
                <a:prstGeom prst="rect">
                  <a:avLst/>
                </a:prstGeom>
              </p:spPr>
            </p:pic>
            <p:pic>
              <p:nvPicPr>
                <p:cNvPr id="122" name="Picture 121"/>
                <p:cNvPicPr>
                  <a:picLocks noChangeAspect="1"/>
                </p:cNvPicPr>
                <p:nvPr/>
              </p:nvPicPr>
              <p:blipFill>
                <a:blip r:embed="rId8"/>
                <a:stretch>
                  <a:fillRect/>
                </a:stretch>
              </p:blipFill>
              <p:spPr>
                <a:xfrm>
                  <a:off x="4039700" y="1828766"/>
                  <a:ext cx="251716" cy="528857"/>
                </a:xfrm>
                <a:prstGeom prst="rect">
                  <a:avLst/>
                </a:prstGeom>
              </p:spPr>
            </p:pic>
          </p:grpSp>
          <p:grpSp>
            <p:nvGrpSpPr>
              <p:cNvPr id="118" name="Group 117"/>
              <p:cNvGrpSpPr/>
              <p:nvPr/>
            </p:nvGrpSpPr>
            <p:grpSpPr>
              <a:xfrm>
                <a:off x="4857472" y="1796069"/>
                <a:ext cx="333256" cy="528390"/>
                <a:chOff x="4309359" y="2354853"/>
                <a:chExt cx="333256" cy="528390"/>
              </a:xfrm>
            </p:grpSpPr>
            <p:pic>
              <p:nvPicPr>
                <p:cNvPr id="119" name="Picture 1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09359" y="2519903"/>
                  <a:ext cx="333256" cy="363340"/>
                </a:xfrm>
                <a:prstGeom prst="rect">
                  <a:avLst/>
                </a:prstGeom>
              </p:spPr>
            </p:pic>
            <p:pic>
              <p:nvPicPr>
                <p:cNvPr id="120" name="Picture 119"/>
                <p:cNvPicPr>
                  <a:picLocks noChangeAspect="1"/>
                </p:cNvPicPr>
                <p:nvPr/>
              </p:nvPicPr>
              <p:blipFill rotWithShape="1">
                <a:blip r:embed="rId7"/>
                <a:srcRect b="68839"/>
                <a:stretch/>
              </p:blipFill>
              <p:spPr>
                <a:xfrm>
                  <a:off x="4351037" y="2354853"/>
                  <a:ext cx="249900" cy="143942"/>
                </a:xfrm>
                <a:prstGeom prst="rect">
                  <a:avLst/>
                </a:prstGeom>
              </p:spPr>
            </p:pic>
          </p:grpSp>
        </p:grpSp>
        <p:grpSp>
          <p:nvGrpSpPr>
            <p:cNvPr id="109" name="Group 108"/>
            <p:cNvGrpSpPr/>
            <p:nvPr/>
          </p:nvGrpSpPr>
          <p:grpSpPr>
            <a:xfrm>
              <a:off x="4897778" y="2357740"/>
              <a:ext cx="378640" cy="438269"/>
              <a:chOff x="4708241" y="2363316"/>
              <a:chExt cx="390424" cy="451909"/>
            </a:xfrm>
          </p:grpSpPr>
          <p:pic>
            <p:nvPicPr>
              <p:cNvPr id="115" name="Picture 114"/>
              <p:cNvPicPr>
                <a:picLocks noChangeAspect="1"/>
              </p:cNvPicPr>
              <p:nvPr/>
            </p:nvPicPr>
            <p:blipFill>
              <a:blip r:embed="rId10"/>
              <a:stretch>
                <a:fillRect/>
              </a:stretch>
            </p:blipFill>
            <p:spPr>
              <a:xfrm>
                <a:off x="4708241" y="2531281"/>
                <a:ext cx="390424" cy="283944"/>
              </a:xfrm>
              <a:prstGeom prst="rect">
                <a:avLst/>
              </a:prstGeom>
            </p:spPr>
          </p:pic>
          <p:pic>
            <p:nvPicPr>
              <p:cNvPr id="116" name="Picture 115"/>
              <p:cNvPicPr>
                <a:picLocks noChangeAspect="1"/>
              </p:cNvPicPr>
              <p:nvPr/>
            </p:nvPicPr>
            <p:blipFill rotWithShape="1">
              <a:blip r:embed="rId7"/>
              <a:srcRect b="68839"/>
              <a:stretch/>
            </p:blipFill>
            <p:spPr>
              <a:xfrm>
                <a:off x="4800438" y="2363316"/>
                <a:ext cx="220514" cy="127016"/>
              </a:xfrm>
              <a:prstGeom prst="rect">
                <a:avLst/>
              </a:prstGeom>
            </p:spPr>
          </p:pic>
        </p:grpSp>
        <p:grpSp>
          <p:nvGrpSpPr>
            <p:cNvPr id="110" name="Group 109"/>
            <p:cNvGrpSpPr/>
            <p:nvPr/>
          </p:nvGrpSpPr>
          <p:grpSpPr>
            <a:xfrm>
              <a:off x="4717547" y="3353965"/>
              <a:ext cx="739104" cy="310548"/>
              <a:chOff x="4330264" y="3337078"/>
              <a:chExt cx="762106" cy="320213"/>
            </a:xfrm>
          </p:grpSpPr>
          <p:grpSp>
            <p:nvGrpSpPr>
              <p:cNvPr id="111" name="Group 110"/>
              <p:cNvGrpSpPr/>
              <p:nvPr/>
            </p:nvGrpSpPr>
            <p:grpSpPr>
              <a:xfrm>
                <a:off x="4330264" y="3431753"/>
                <a:ext cx="762106" cy="225538"/>
                <a:chOff x="3684232" y="3379800"/>
                <a:chExt cx="1049693" cy="310646"/>
              </a:xfrm>
            </p:grpSpPr>
            <p:pic>
              <p:nvPicPr>
                <p:cNvPr id="113" name="Picture 112"/>
                <p:cNvPicPr>
                  <a:picLocks noChangeAspect="1"/>
                </p:cNvPicPr>
                <p:nvPr/>
              </p:nvPicPr>
              <p:blipFill>
                <a:blip r:embed="rId11"/>
                <a:stretch>
                  <a:fillRect/>
                </a:stretch>
              </p:blipFill>
              <p:spPr>
                <a:xfrm>
                  <a:off x="3684232" y="3379800"/>
                  <a:ext cx="665320" cy="310646"/>
                </a:xfrm>
                <a:prstGeom prst="rect">
                  <a:avLst/>
                </a:prstGeom>
              </p:spPr>
            </p:pic>
            <p:pic>
              <p:nvPicPr>
                <p:cNvPr id="114" name="Picture 113"/>
                <p:cNvPicPr>
                  <a:picLocks noChangeAspect="1"/>
                </p:cNvPicPr>
                <p:nvPr/>
              </p:nvPicPr>
              <p:blipFill>
                <a:blip r:embed="rId12"/>
                <a:stretch>
                  <a:fillRect/>
                </a:stretch>
              </p:blipFill>
              <p:spPr>
                <a:xfrm>
                  <a:off x="4431335" y="3446610"/>
                  <a:ext cx="302590" cy="243835"/>
                </a:xfrm>
                <a:prstGeom prst="rect">
                  <a:avLst/>
                </a:prstGeom>
              </p:spPr>
            </p:pic>
          </p:grpSp>
          <p:pic>
            <p:nvPicPr>
              <p:cNvPr id="112" name="Picture 111"/>
              <p:cNvPicPr>
                <a:picLocks noChangeAspect="1"/>
              </p:cNvPicPr>
              <p:nvPr/>
            </p:nvPicPr>
            <p:blipFill rotWithShape="1">
              <a:blip r:embed="rId7"/>
              <a:srcRect b="68839"/>
              <a:stretch/>
            </p:blipFill>
            <p:spPr>
              <a:xfrm>
                <a:off x="4869081" y="3337078"/>
                <a:ext cx="181442" cy="104510"/>
              </a:xfrm>
              <a:prstGeom prst="rect">
                <a:avLst/>
              </a:prstGeom>
            </p:spPr>
          </p:pic>
        </p:grpSp>
      </p:grpSp>
      <p:sp>
        <p:nvSpPr>
          <p:cNvPr id="128" name="Left-Right Arrow 127"/>
          <p:cNvSpPr/>
          <p:nvPr/>
        </p:nvSpPr>
        <p:spPr>
          <a:xfrm>
            <a:off x="5523160" y="2539870"/>
            <a:ext cx="279149" cy="150748"/>
          </a:xfrm>
          <a:prstGeom prst="leftRightArrow">
            <a:avLst>
              <a:gd name="adj1" fmla="val 35196"/>
              <a:gd name="adj2" fmla="val 58131"/>
            </a:avLst>
          </a:prstGeom>
          <a:solidFill>
            <a:srgbClr val="3C3C3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129" name="Left-Right Arrow 128"/>
          <p:cNvSpPr/>
          <p:nvPr/>
        </p:nvSpPr>
        <p:spPr>
          <a:xfrm>
            <a:off x="6396558" y="2539870"/>
            <a:ext cx="547872" cy="150748"/>
          </a:xfrm>
          <a:prstGeom prst="leftRightArrow">
            <a:avLst>
              <a:gd name="adj1" fmla="val 35196"/>
              <a:gd name="adj2" fmla="val 58131"/>
            </a:avLst>
          </a:prstGeom>
          <a:solidFill>
            <a:srgbClr val="3C3C3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130" name="Left-Right Arrow 129"/>
          <p:cNvSpPr/>
          <p:nvPr/>
        </p:nvSpPr>
        <p:spPr>
          <a:xfrm>
            <a:off x="5403613" y="3103815"/>
            <a:ext cx="1540817" cy="150748"/>
          </a:xfrm>
          <a:prstGeom prst="leftRightArrow">
            <a:avLst>
              <a:gd name="adj1" fmla="val 35196"/>
              <a:gd name="adj2" fmla="val 58131"/>
            </a:avLst>
          </a:prstGeom>
          <a:solidFill>
            <a:srgbClr val="3C3C3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131" name="Rectangle 130"/>
          <p:cNvSpPr/>
          <p:nvPr/>
        </p:nvSpPr>
        <p:spPr>
          <a:xfrm rot="16200000">
            <a:off x="5616750" y="2594688"/>
            <a:ext cx="2104974" cy="143502"/>
          </a:xfrm>
          <a:prstGeom prst="rect">
            <a:avLst/>
          </a:prstGeom>
          <a:solidFill>
            <a:srgbClr val="9D9C9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18000" rIns="0" bIns="0" rtlCol="0" anchor="ctr" anchorCtr="0"/>
          <a:lstStyle/>
          <a:p>
            <a:pPr algn="ctr">
              <a:lnSpc>
                <a:spcPts val="800"/>
              </a:lnSpc>
            </a:pPr>
            <a:r>
              <a:rPr lang="en-GB" sz="750" dirty="0" smtClean="0">
                <a:solidFill>
                  <a:schemeClr val="tx1"/>
                </a:solidFill>
                <a:latin typeface="Fujitsu Sans Medium" panose="020B0504060202020204" pitchFamily="34" charset="0"/>
              </a:rPr>
              <a:t>Network</a:t>
            </a:r>
          </a:p>
        </p:txBody>
      </p:sp>
      <p:sp>
        <p:nvSpPr>
          <p:cNvPr id="132" name="Left-Right Arrow 131"/>
          <p:cNvSpPr/>
          <p:nvPr/>
        </p:nvSpPr>
        <p:spPr>
          <a:xfrm>
            <a:off x="8035604" y="2623653"/>
            <a:ext cx="331845" cy="150748"/>
          </a:xfrm>
          <a:prstGeom prst="leftRightArrow">
            <a:avLst>
              <a:gd name="adj1" fmla="val 35196"/>
              <a:gd name="adj2" fmla="val 58131"/>
            </a:avLst>
          </a:prstGeom>
          <a:solidFill>
            <a:srgbClr val="3C3C3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133" name="Left-Right Arrow 132"/>
          <p:cNvSpPr/>
          <p:nvPr/>
        </p:nvSpPr>
        <p:spPr>
          <a:xfrm>
            <a:off x="8035604" y="3174277"/>
            <a:ext cx="331845" cy="150748"/>
          </a:xfrm>
          <a:prstGeom prst="leftRightArrow">
            <a:avLst>
              <a:gd name="adj1" fmla="val 35196"/>
              <a:gd name="adj2" fmla="val 58131"/>
            </a:avLst>
          </a:prstGeom>
          <a:solidFill>
            <a:srgbClr val="3C3C3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134" name="Rectangle 133"/>
          <p:cNvSpPr/>
          <p:nvPr/>
        </p:nvSpPr>
        <p:spPr>
          <a:xfrm>
            <a:off x="4493943" y="1622013"/>
            <a:ext cx="4470545" cy="2177533"/>
          </a:xfrm>
          <a:prstGeom prst="rect">
            <a:avLst/>
          </a:prstGeom>
          <a:solidFill>
            <a:schemeClr val="bg1">
              <a:alpha val="47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cxnSp>
        <p:nvCxnSpPr>
          <p:cNvPr id="135" name="Elbow Connector 134"/>
          <p:cNvCxnSpPr>
            <a:endCxn id="62" idx="1"/>
          </p:cNvCxnSpPr>
          <p:nvPr/>
        </p:nvCxnSpPr>
        <p:spPr>
          <a:xfrm rot="16200000" flipH="1">
            <a:off x="5347889" y="1860699"/>
            <a:ext cx="164182" cy="752472"/>
          </a:xfrm>
          <a:prstGeom prst="bentConnector2">
            <a:avLst/>
          </a:prstGeom>
          <a:ln w="19050">
            <a:solidFill>
              <a:srgbClr val="F0A62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6" name="Elbow Connector 135"/>
          <p:cNvCxnSpPr>
            <a:stCxn id="64" idx="3"/>
          </p:cNvCxnSpPr>
          <p:nvPr/>
        </p:nvCxnSpPr>
        <p:spPr>
          <a:xfrm>
            <a:off x="6384435" y="2319026"/>
            <a:ext cx="744321" cy="1246776"/>
          </a:xfrm>
          <a:prstGeom prst="bentConnector3">
            <a:avLst>
              <a:gd name="adj1" fmla="val 53963"/>
            </a:avLst>
          </a:prstGeom>
          <a:ln w="19050">
            <a:solidFill>
              <a:srgbClr val="F0A620"/>
            </a:solidFill>
            <a:tailEnd type="none"/>
          </a:ln>
        </p:spPr>
        <p:style>
          <a:lnRef idx="1">
            <a:schemeClr val="accent1"/>
          </a:lnRef>
          <a:fillRef idx="0">
            <a:schemeClr val="accent1"/>
          </a:fillRef>
          <a:effectRef idx="0">
            <a:schemeClr val="accent1"/>
          </a:effectRef>
          <a:fontRef idx="minor">
            <a:schemeClr val="tx1"/>
          </a:fontRef>
        </p:style>
      </p:cxnSp>
      <p:cxnSp>
        <p:nvCxnSpPr>
          <p:cNvPr id="137" name="Elbow Connector 136"/>
          <p:cNvCxnSpPr>
            <a:stCxn id="74" idx="0"/>
            <a:endCxn id="71" idx="1"/>
          </p:cNvCxnSpPr>
          <p:nvPr/>
        </p:nvCxnSpPr>
        <p:spPr>
          <a:xfrm rot="5400000" flipH="1" flipV="1">
            <a:off x="7572794" y="2695550"/>
            <a:ext cx="927129" cy="647375"/>
          </a:xfrm>
          <a:prstGeom prst="bentConnector2">
            <a:avLst/>
          </a:prstGeom>
          <a:ln w="19050">
            <a:solidFill>
              <a:srgbClr val="F0A620"/>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Elbow Connector 137"/>
          <p:cNvCxnSpPr>
            <a:endCxn id="63" idx="1"/>
          </p:cNvCxnSpPr>
          <p:nvPr/>
        </p:nvCxnSpPr>
        <p:spPr>
          <a:xfrm>
            <a:off x="5488308" y="2074222"/>
            <a:ext cx="317908" cy="151177"/>
          </a:xfrm>
          <a:prstGeom prst="bentConnector3">
            <a:avLst>
              <a:gd name="adj1" fmla="val 59400"/>
            </a:avLst>
          </a:prstGeom>
          <a:ln w="19050">
            <a:solidFill>
              <a:srgbClr val="1BA12B"/>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68" idx="2"/>
            <a:endCxn id="69" idx="0"/>
          </p:cNvCxnSpPr>
          <p:nvPr/>
        </p:nvCxnSpPr>
        <p:spPr>
          <a:xfrm>
            <a:off x="7212737" y="2487030"/>
            <a:ext cx="0" cy="997019"/>
          </a:xfrm>
          <a:prstGeom prst="line">
            <a:avLst/>
          </a:prstGeom>
          <a:ln w="19050">
            <a:solidFill>
              <a:srgbClr val="1BA12B"/>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70" idx="1"/>
            <a:endCxn id="66" idx="3"/>
          </p:cNvCxnSpPr>
          <p:nvPr/>
        </p:nvCxnSpPr>
        <p:spPr>
          <a:xfrm flipH="1">
            <a:off x="5408565" y="3380822"/>
            <a:ext cx="1720001" cy="1"/>
          </a:xfrm>
          <a:prstGeom prst="line">
            <a:avLst/>
          </a:prstGeom>
          <a:ln w="19050">
            <a:solidFill>
              <a:srgbClr val="1782DB"/>
            </a:solidFill>
          </a:ln>
        </p:spPr>
        <p:style>
          <a:lnRef idx="1">
            <a:schemeClr val="accent1"/>
          </a:lnRef>
          <a:fillRef idx="0">
            <a:schemeClr val="accent1"/>
          </a:fillRef>
          <a:effectRef idx="0">
            <a:schemeClr val="accent1"/>
          </a:effectRef>
          <a:fontRef idx="minor">
            <a:schemeClr val="tx1"/>
          </a:fontRef>
        </p:style>
      </p:cxnSp>
      <p:cxnSp>
        <p:nvCxnSpPr>
          <p:cNvPr id="141" name="Elbow Connector 140"/>
          <p:cNvCxnSpPr>
            <a:endCxn id="72" idx="1"/>
          </p:cNvCxnSpPr>
          <p:nvPr/>
        </p:nvCxnSpPr>
        <p:spPr>
          <a:xfrm flipV="1">
            <a:off x="7781624" y="2832476"/>
            <a:ext cx="578422" cy="233602"/>
          </a:xfrm>
          <a:prstGeom prst="bentConnector3">
            <a:avLst>
              <a:gd name="adj1" fmla="val 711"/>
            </a:avLst>
          </a:prstGeom>
          <a:ln w="19050">
            <a:solidFill>
              <a:srgbClr val="1782DB"/>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Elbow Connector 141"/>
          <p:cNvCxnSpPr/>
          <p:nvPr/>
        </p:nvCxnSpPr>
        <p:spPr>
          <a:xfrm flipV="1">
            <a:off x="7852937" y="3365979"/>
            <a:ext cx="514512" cy="183783"/>
          </a:xfrm>
          <a:prstGeom prst="bentConnector3">
            <a:avLst/>
          </a:prstGeom>
          <a:ln w="19050">
            <a:solidFill>
              <a:srgbClr val="1BA12B"/>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Elbow Connector 142"/>
          <p:cNvCxnSpPr/>
          <p:nvPr/>
        </p:nvCxnSpPr>
        <p:spPr>
          <a:xfrm>
            <a:off x="6381956" y="2615244"/>
            <a:ext cx="746610" cy="593903"/>
          </a:xfrm>
          <a:prstGeom prst="bentConnector3">
            <a:avLst>
              <a:gd name="adj1" fmla="val 27823"/>
            </a:avLst>
          </a:prstGeom>
          <a:ln w="19050">
            <a:solidFill>
              <a:srgbClr val="4B4595"/>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6384434" y="2259399"/>
            <a:ext cx="744132" cy="0"/>
          </a:xfrm>
          <a:prstGeom prst="line">
            <a:avLst/>
          </a:prstGeom>
          <a:ln w="19050">
            <a:solidFill>
              <a:srgbClr val="1BA12B"/>
            </a:solidFill>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4681774" y="3737946"/>
            <a:ext cx="4399229" cy="584775"/>
          </a:xfrm>
          <a:prstGeom prst="rect">
            <a:avLst/>
          </a:prstGeom>
          <a:noFill/>
        </p:spPr>
        <p:txBody>
          <a:bodyPr wrap="square" rtlCol="0">
            <a:spAutoFit/>
          </a:bodyPr>
          <a:lstStyle/>
          <a:p>
            <a:pPr algn="ctr"/>
            <a:r>
              <a:rPr lang="en-GB" dirty="0" smtClean="0">
                <a:solidFill>
                  <a:srgbClr val="FF0000"/>
                </a:solidFill>
                <a:latin typeface="Fujitsu Sans Medium" panose="020B0504060202020204" pitchFamily="34" charset="0"/>
              </a:rPr>
              <a:t>Fujitsu Cloud Services K5 IoT Platform</a:t>
            </a:r>
          </a:p>
          <a:p>
            <a:pPr algn="ctr"/>
            <a:r>
              <a:rPr lang="en-GB" sz="1400" dirty="0" smtClean="0">
                <a:latin typeface="Fujitsu Sans" panose="020B0404060202020204" pitchFamily="34" charset="0"/>
              </a:rPr>
              <a:t>Realising IoT Solutions faster, with confidence</a:t>
            </a:r>
            <a:endParaRPr lang="en-US" sz="1400" dirty="0">
              <a:latin typeface="Fujitsu Sans" panose="020B0404060202020204" pitchFamily="34" charset="0"/>
            </a:endParaRPr>
          </a:p>
        </p:txBody>
      </p:sp>
    </p:spTree>
    <p:extLst>
      <p:ext uri="{BB962C8B-B14F-4D97-AF65-F5344CB8AC3E}">
        <p14:creationId xmlns:p14="http://schemas.microsoft.com/office/powerpoint/2010/main" val="256475856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750"/>
                                        <p:tgtEl>
                                          <p:spTgt spid="134"/>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138"/>
                                        </p:tgtEl>
                                        <p:attrNameLst>
                                          <p:attrName>style.visibility</p:attrName>
                                        </p:attrNameLst>
                                      </p:cBhvr>
                                      <p:to>
                                        <p:strVal val="visible"/>
                                      </p:to>
                                    </p:set>
                                    <p:animEffect transition="in" filter="wipe(left)">
                                      <p:cBhvr>
                                        <p:cTn id="11" dur="750"/>
                                        <p:tgtEl>
                                          <p:spTgt spid="138"/>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44"/>
                                        </p:tgtEl>
                                        <p:attrNameLst>
                                          <p:attrName>style.visibility</p:attrName>
                                        </p:attrNameLst>
                                      </p:cBhvr>
                                      <p:to>
                                        <p:strVal val="visible"/>
                                      </p:to>
                                    </p:set>
                                    <p:animEffect transition="in" filter="wipe(left)">
                                      <p:cBhvr>
                                        <p:cTn id="15" dur="400"/>
                                        <p:tgtEl>
                                          <p:spTgt spid="144"/>
                                        </p:tgtEl>
                                      </p:cBhvr>
                                    </p:animEffect>
                                  </p:childTnLst>
                                </p:cTn>
                              </p:par>
                            </p:childTnLst>
                          </p:cTn>
                        </p:par>
                        <p:par>
                          <p:cTn id="16" fill="hold">
                            <p:stCondLst>
                              <p:cond delay="1900"/>
                            </p:stCondLst>
                            <p:childTnLst>
                              <p:par>
                                <p:cTn id="17" presetID="22" presetClass="entr" presetSubtype="1" fill="hold" nodeType="afterEffect">
                                  <p:stCondLst>
                                    <p:cond delay="0"/>
                                  </p:stCondLst>
                                  <p:childTnLst>
                                    <p:set>
                                      <p:cBhvr>
                                        <p:cTn id="18" dur="1" fill="hold">
                                          <p:stCondLst>
                                            <p:cond delay="0"/>
                                          </p:stCondLst>
                                        </p:cTn>
                                        <p:tgtEl>
                                          <p:spTgt spid="139"/>
                                        </p:tgtEl>
                                        <p:attrNameLst>
                                          <p:attrName>style.visibility</p:attrName>
                                        </p:attrNameLst>
                                      </p:cBhvr>
                                      <p:to>
                                        <p:strVal val="visible"/>
                                      </p:to>
                                    </p:set>
                                    <p:animEffect transition="in" filter="wipe(up)">
                                      <p:cBhvr>
                                        <p:cTn id="19" dur="500"/>
                                        <p:tgtEl>
                                          <p:spTgt spid="139"/>
                                        </p:tgtEl>
                                      </p:cBhvr>
                                    </p:animEffect>
                                  </p:childTnLst>
                                </p:cTn>
                              </p:par>
                            </p:childTnLst>
                          </p:cTn>
                        </p:par>
                        <p:par>
                          <p:cTn id="20" fill="hold">
                            <p:stCondLst>
                              <p:cond delay="2400"/>
                            </p:stCondLst>
                            <p:childTnLst>
                              <p:par>
                                <p:cTn id="21" presetID="22" presetClass="entr" presetSubtype="8" fill="hold" nodeType="afterEffect">
                                  <p:stCondLst>
                                    <p:cond delay="0"/>
                                  </p:stCondLst>
                                  <p:childTnLst>
                                    <p:set>
                                      <p:cBhvr>
                                        <p:cTn id="22" dur="1" fill="hold">
                                          <p:stCondLst>
                                            <p:cond delay="0"/>
                                          </p:stCondLst>
                                        </p:cTn>
                                        <p:tgtEl>
                                          <p:spTgt spid="142"/>
                                        </p:tgtEl>
                                        <p:attrNameLst>
                                          <p:attrName>style.visibility</p:attrName>
                                        </p:attrNameLst>
                                      </p:cBhvr>
                                      <p:to>
                                        <p:strVal val="visible"/>
                                      </p:to>
                                    </p:set>
                                    <p:animEffect transition="in" filter="wipe(left)">
                                      <p:cBhvr>
                                        <p:cTn id="23" dur="400"/>
                                        <p:tgtEl>
                                          <p:spTgt spid="142"/>
                                        </p:tgtEl>
                                      </p:cBhvr>
                                    </p:animEffect>
                                  </p:childTnLst>
                                </p:cTn>
                              </p:par>
                            </p:childTnLst>
                          </p:cTn>
                        </p:par>
                        <p:par>
                          <p:cTn id="24" fill="hold">
                            <p:stCondLst>
                              <p:cond delay="2800"/>
                            </p:stCondLst>
                            <p:childTnLst>
                              <p:par>
                                <p:cTn id="25" presetID="22" presetClass="entr" presetSubtype="8" fill="hold" nodeType="afterEffect">
                                  <p:stCondLst>
                                    <p:cond delay="0"/>
                                  </p:stCondLst>
                                  <p:childTnLst>
                                    <p:set>
                                      <p:cBhvr>
                                        <p:cTn id="26" dur="1" fill="hold">
                                          <p:stCondLst>
                                            <p:cond delay="0"/>
                                          </p:stCondLst>
                                        </p:cTn>
                                        <p:tgtEl>
                                          <p:spTgt spid="135"/>
                                        </p:tgtEl>
                                        <p:attrNameLst>
                                          <p:attrName>style.visibility</p:attrName>
                                        </p:attrNameLst>
                                      </p:cBhvr>
                                      <p:to>
                                        <p:strVal val="visible"/>
                                      </p:to>
                                    </p:set>
                                    <p:animEffect transition="in" filter="wipe(left)">
                                      <p:cBhvr>
                                        <p:cTn id="27" dur="400"/>
                                        <p:tgtEl>
                                          <p:spTgt spid="135"/>
                                        </p:tgtEl>
                                      </p:cBhvr>
                                    </p:animEffect>
                                  </p:childTnLst>
                                </p:cTn>
                              </p:par>
                            </p:childTnLst>
                          </p:cTn>
                        </p:par>
                        <p:par>
                          <p:cTn id="28" fill="hold">
                            <p:stCondLst>
                              <p:cond delay="3200"/>
                            </p:stCondLst>
                            <p:childTnLst>
                              <p:par>
                                <p:cTn id="29" presetID="22" presetClass="entr" presetSubtype="1" fill="hold" nodeType="afterEffect">
                                  <p:stCondLst>
                                    <p:cond delay="0"/>
                                  </p:stCondLst>
                                  <p:childTnLst>
                                    <p:set>
                                      <p:cBhvr>
                                        <p:cTn id="30" dur="1" fill="hold">
                                          <p:stCondLst>
                                            <p:cond delay="0"/>
                                          </p:stCondLst>
                                        </p:cTn>
                                        <p:tgtEl>
                                          <p:spTgt spid="136"/>
                                        </p:tgtEl>
                                        <p:attrNameLst>
                                          <p:attrName>style.visibility</p:attrName>
                                        </p:attrNameLst>
                                      </p:cBhvr>
                                      <p:to>
                                        <p:strVal val="visible"/>
                                      </p:to>
                                    </p:set>
                                    <p:animEffect transition="in" filter="wipe(up)">
                                      <p:cBhvr>
                                        <p:cTn id="31" dur="800"/>
                                        <p:tgtEl>
                                          <p:spTgt spid="136"/>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137"/>
                                        </p:tgtEl>
                                        <p:attrNameLst>
                                          <p:attrName>style.visibility</p:attrName>
                                        </p:attrNameLst>
                                      </p:cBhvr>
                                      <p:to>
                                        <p:strVal val="visible"/>
                                      </p:to>
                                    </p:set>
                                    <p:animEffect transition="in" filter="wipe(left)">
                                      <p:cBhvr>
                                        <p:cTn id="35" dur="750"/>
                                        <p:tgtEl>
                                          <p:spTgt spid="137"/>
                                        </p:tgtEl>
                                      </p:cBhvr>
                                    </p:animEffect>
                                  </p:childTnLst>
                                </p:cTn>
                              </p:par>
                            </p:childTnLst>
                          </p:cTn>
                        </p:par>
                        <p:par>
                          <p:cTn id="36" fill="hold">
                            <p:stCondLst>
                              <p:cond delay="4750"/>
                            </p:stCondLst>
                            <p:childTnLst>
                              <p:par>
                                <p:cTn id="37" presetID="22" presetClass="entr" presetSubtype="2" fill="hold" nodeType="afterEffect">
                                  <p:stCondLst>
                                    <p:cond delay="0"/>
                                  </p:stCondLst>
                                  <p:childTnLst>
                                    <p:set>
                                      <p:cBhvr>
                                        <p:cTn id="38" dur="1" fill="hold">
                                          <p:stCondLst>
                                            <p:cond delay="0"/>
                                          </p:stCondLst>
                                        </p:cTn>
                                        <p:tgtEl>
                                          <p:spTgt spid="143"/>
                                        </p:tgtEl>
                                        <p:attrNameLst>
                                          <p:attrName>style.visibility</p:attrName>
                                        </p:attrNameLst>
                                      </p:cBhvr>
                                      <p:to>
                                        <p:strVal val="visible"/>
                                      </p:to>
                                    </p:set>
                                    <p:animEffect transition="in" filter="wipe(right)">
                                      <p:cBhvr>
                                        <p:cTn id="39" dur="750"/>
                                        <p:tgtEl>
                                          <p:spTgt spid="143"/>
                                        </p:tgtEl>
                                      </p:cBhvr>
                                    </p:animEffect>
                                  </p:childTnLst>
                                </p:cTn>
                              </p:par>
                            </p:childTnLst>
                          </p:cTn>
                        </p:par>
                        <p:par>
                          <p:cTn id="40" fill="hold">
                            <p:stCondLst>
                              <p:cond delay="5500"/>
                            </p:stCondLst>
                            <p:childTnLst>
                              <p:par>
                                <p:cTn id="41" presetID="22" presetClass="entr" presetSubtype="8" fill="hold" nodeType="afterEffect">
                                  <p:stCondLst>
                                    <p:cond delay="0"/>
                                  </p:stCondLst>
                                  <p:childTnLst>
                                    <p:set>
                                      <p:cBhvr>
                                        <p:cTn id="42" dur="1" fill="hold">
                                          <p:stCondLst>
                                            <p:cond delay="0"/>
                                          </p:stCondLst>
                                        </p:cTn>
                                        <p:tgtEl>
                                          <p:spTgt spid="140"/>
                                        </p:tgtEl>
                                        <p:attrNameLst>
                                          <p:attrName>style.visibility</p:attrName>
                                        </p:attrNameLst>
                                      </p:cBhvr>
                                      <p:to>
                                        <p:strVal val="visible"/>
                                      </p:to>
                                    </p:set>
                                    <p:animEffect transition="in" filter="wipe(left)">
                                      <p:cBhvr>
                                        <p:cTn id="43" dur="750"/>
                                        <p:tgtEl>
                                          <p:spTgt spid="140"/>
                                        </p:tgtEl>
                                      </p:cBhvr>
                                    </p:animEffect>
                                  </p:childTnLst>
                                </p:cTn>
                              </p:par>
                            </p:childTnLst>
                          </p:cTn>
                        </p:par>
                        <p:par>
                          <p:cTn id="44" fill="hold">
                            <p:stCondLst>
                              <p:cond delay="6250"/>
                            </p:stCondLst>
                            <p:childTnLst>
                              <p:par>
                                <p:cTn id="45" presetID="22" presetClass="entr" presetSubtype="8" fill="hold" nodeType="afterEffect">
                                  <p:stCondLst>
                                    <p:cond delay="0"/>
                                  </p:stCondLst>
                                  <p:childTnLst>
                                    <p:set>
                                      <p:cBhvr>
                                        <p:cTn id="46" dur="1" fill="hold">
                                          <p:stCondLst>
                                            <p:cond delay="0"/>
                                          </p:stCondLst>
                                        </p:cTn>
                                        <p:tgtEl>
                                          <p:spTgt spid="141"/>
                                        </p:tgtEl>
                                        <p:attrNameLst>
                                          <p:attrName>style.visibility</p:attrName>
                                        </p:attrNameLst>
                                      </p:cBhvr>
                                      <p:to>
                                        <p:strVal val="visible"/>
                                      </p:to>
                                    </p:set>
                                    <p:animEffect transition="in" filter="wipe(left)">
                                      <p:cBhvr>
                                        <p:cTn id="47" dur="75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smtClean="0"/>
              <a:t>Platform Overview</a:t>
            </a:r>
            <a:endParaRPr lang="en-US" dirty="0"/>
          </a:p>
        </p:txBody>
      </p:sp>
      <p:sp>
        <p:nvSpPr>
          <p:cNvPr id="70" name="Rectangle 69"/>
          <p:cNvSpPr/>
          <p:nvPr/>
        </p:nvSpPr>
        <p:spPr>
          <a:xfrm>
            <a:off x="2691213" y="1183704"/>
            <a:ext cx="1669665" cy="3347070"/>
          </a:xfrm>
          <a:prstGeom prst="rect">
            <a:avLst/>
          </a:prstGeom>
          <a:noFill/>
          <a:ln w="3175">
            <a:noFill/>
            <a:prstDash val="dash"/>
          </a:ln>
        </p:spPr>
        <p:txBody>
          <a:bodyPr wrap="square">
            <a:spAutoFit/>
          </a:bodyPr>
          <a:lstStyle/>
          <a:p>
            <a:pPr>
              <a:spcAft>
                <a:spcPts val="600"/>
              </a:spcAft>
            </a:pPr>
            <a:r>
              <a:rPr lang="en-GB" sz="1200" dirty="0" smtClean="0">
                <a:latin typeface="Fujitsu Sans Medium" panose="020B0504060202020204" pitchFamily="34" charset="0"/>
              </a:rPr>
              <a:t>IP address access control to limit access to resources.</a:t>
            </a:r>
          </a:p>
          <a:p>
            <a:pPr>
              <a:spcAft>
                <a:spcPts val="600"/>
              </a:spcAft>
            </a:pPr>
            <a:r>
              <a:rPr lang="en-GB" sz="1200" dirty="0" smtClean="0">
                <a:latin typeface="Fujitsu Sans Medium" panose="020B0504060202020204" pitchFamily="34" charset="0"/>
              </a:rPr>
              <a:t>Access </a:t>
            </a:r>
            <a:r>
              <a:rPr lang="en-GB" sz="1200" dirty="0">
                <a:latin typeface="Fujitsu Sans Medium" panose="020B0504060202020204" pitchFamily="34" charset="0"/>
              </a:rPr>
              <a:t>codes </a:t>
            </a:r>
            <a:r>
              <a:rPr lang="en-GB" sz="1200" dirty="0" smtClean="0">
                <a:latin typeface="Fujitsu Sans Medium" panose="020B0504060202020204" pitchFamily="34" charset="0"/>
              </a:rPr>
              <a:t>created </a:t>
            </a:r>
            <a:r>
              <a:rPr lang="en-GB" sz="1200" dirty="0">
                <a:latin typeface="Fujitsu Sans Medium" panose="020B0504060202020204" pitchFamily="34" charset="0"/>
              </a:rPr>
              <a:t>by users themselves </a:t>
            </a:r>
            <a:r>
              <a:rPr lang="en-GB" sz="1200" dirty="0" smtClean="0">
                <a:latin typeface="Fujitsu Sans Medium" panose="020B0504060202020204" pitchFamily="34" charset="0"/>
              </a:rPr>
              <a:t>to limit </a:t>
            </a:r>
            <a:r>
              <a:rPr lang="en-GB" sz="1200" dirty="0">
                <a:latin typeface="Fujitsu Sans Medium" panose="020B0504060202020204" pitchFamily="34" charset="0"/>
              </a:rPr>
              <a:t>access to resources</a:t>
            </a:r>
            <a:r>
              <a:rPr lang="en-GB" sz="1200" dirty="0" smtClean="0">
                <a:latin typeface="Fujitsu Sans Medium" panose="020B0504060202020204" pitchFamily="34" charset="0"/>
              </a:rPr>
              <a:t>.</a:t>
            </a:r>
          </a:p>
          <a:p>
            <a:pPr>
              <a:spcAft>
                <a:spcPts val="600"/>
              </a:spcAft>
            </a:pPr>
            <a:r>
              <a:rPr lang="en-GB" sz="1200" dirty="0" smtClean="0">
                <a:latin typeface="Fujitsu Sans Medium" panose="020B0504060202020204" pitchFamily="34" charset="0"/>
              </a:rPr>
              <a:t>This enforces robust security measures ensuring that Internet access is prevented by IP address for leaked access codes.</a:t>
            </a:r>
          </a:p>
          <a:p>
            <a:endParaRPr lang="en-GB" sz="1350" dirty="0" smtClean="0">
              <a:solidFill>
                <a:srgbClr val="A30B1A"/>
              </a:solidFill>
            </a:endParaRPr>
          </a:p>
          <a:p>
            <a:endParaRPr lang="en-GB" sz="1350" dirty="0" smtClean="0">
              <a:solidFill>
                <a:srgbClr val="A30B1A"/>
              </a:solidFill>
            </a:endParaRPr>
          </a:p>
          <a:p>
            <a:endParaRPr lang="en-GB" sz="1350" dirty="0">
              <a:solidFill>
                <a:srgbClr val="A30B1A"/>
              </a:solidFill>
            </a:endParaRPr>
          </a:p>
        </p:txBody>
      </p:sp>
      <p:sp>
        <p:nvSpPr>
          <p:cNvPr id="71" name="Snip Single Corner Rectangle 70"/>
          <p:cNvSpPr/>
          <p:nvPr/>
        </p:nvSpPr>
        <p:spPr>
          <a:xfrm>
            <a:off x="2697175" y="1180035"/>
            <a:ext cx="1708357" cy="2601164"/>
          </a:xfrm>
          <a:prstGeom prst="snip1Rect">
            <a:avLst>
              <a:gd name="adj" fmla="val 8576"/>
            </a:avLst>
          </a:prstGeom>
          <a:noFill/>
          <a:ln w="9525">
            <a:solidFill>
              <a:srgbClr val="A30B1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chemeClr val="tx1"/>
              </a:solidFill>
            </a:endParaRPr>
          </a:p>
        </p:txBody>
      </p:sp>
      <p:grpSp>
        <p:nvGrpSpPr>
          <p:cNvPr id="72" name="Group 71"/>
          <p:cNvGrpSpPr/>
          <p:nvPr/>
        </p:nvGrpSpPr>
        <p:grpSpPr>
          <a:xfrm>
            <a:off x="5264820" y="2190402"/>
            <a:ext cx="1119615" cy="1223901"/>
            <a:chOff x="5264820" y="2279744"/>
            <a:chExt cx="1119615" cy="1223901"/>
          </a:xfrm>
        </p:grpSpPr>
        <p:sp>
          <p:nvSpPr>
            <p:cNvPr id="73" name="Rectangle 72"/>
            <p:cNvSpPr/>
            <p:nvPr/>
          </p:nvSpPr>
          <p:spPr>
            <a:xfrm>
              <a:off x="5806216" y="2373371"/>
              <a:ext cx="85504" cy="6999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74" name="Rectangle 73"/>
            <p:cNvSpPr/>
            <p:nvPr/>
          </p:nvSpPr>
          <p:spPr>
            <a:xfrm>
              <a:off x="5806216" y="2279744"/>
              <a:ext cx="85504" cy="6999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75" name="Rectangle 74"/>
            <p:cNvSpPr/>
            <p:nvPr/>
          </p:nvSpPr>
          <p:spPr>
            <a:xfrm>
              <a:off x="6298931" y="2373371"/>
              <a:ext cx="85504" cy="6999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76" name="Rectangle 75"/>
            <p:cNvSpPr/>
            <p:nvPr/>
          </p:nvSpPr>
          <p:spPr>
            <a:xfrm>
              <a:off x="6298931" y="2279744"/>
              <a:ext cx="85504" cy="6999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77" name="Rectangle 76"/>
            <p:cNvSpPr/>
            <p:nvPr/>
          </p:nvSpPr>
          <p:spPr>
            <a:xfrm>
              <a:off x="5264820" y="3436684"/>
              <a:ext cx="143745" cy="669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grpSp>
      <p:grpSp>
        <p:nvGrpSpPr>
          <p:cNvPr id="78" name="Group 77"/>
          <p:cNvGrpSpPr/>
          <p:nvPr/>
        </p:nvGrpSpPr>
        <p:grpSpPr>
          <a:xfrm>
            <a:off x="7128566" y="2420069"/>
            <a:ext cx="1290890" cy="1130941"/>
            <a:chOff x="7128566" y="2509411"/>
            <a:chExt cx="1290890" cy="1130941"/>
          </a:xfrm>
        </p:grpSpPr>
        <p:sp>
          <p:nvSpPr>
            <p:cNvPr id="79" name="Rectangle 78"/>
            <p:cNvSpPr/>
            <p:nvPr/>
          </p:nvSpPr>
          <p:spPr>
            <a:xfrm>
              <a:off x="7140864" y="2509411"/>
              <a:ext cx="143745" cy="669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80" name="Rectangle 79"/>
            <p:cNvSpPr/>
            <p:nvPr/>
          </p:nvSpPr>
          <p:spPr>
            <a:xfrm>
              <a:off x="7140864" y="3573391"/>
              <a:ext cx="143745" cy="669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81" name="Rectangle 80"/>
            <p:cNvSpPr/>
            <p:nvPr/>
          </p:nvSpPr>
          <p:spPr>
            <a:xfrm>
              <a:off x="7128566" y="3416677"/>
              <a:ext cx="45719" cy="10697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82" name="Rectangle 81"/>
            <p:cNvSpPr/>
            <p:nvPr/>
          </p:nvSpPr>
          <p:spPr>
            <a:xfrm>
              <a:off x="8360046" y="2620100"/>
              <a:ext cx="59410" cy="4982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83" name="Rectangle 82"/>
            <p:cNvSpPr/>
            <p:nvPr/>
          </p:nvSpPr>
          <p:spPr>
            <a:xfrm>
              <a:off x="8360046" y="2896904"/>
              <a:ext cx="59410" cy="4982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84" name="Rectangle 83"/>
            <p:cNvSpPr/>
            <p:nvPr/>
          </p:nvSpPr>
          <p:spPr>
            <a:xfrm>
              <a:off x="7720091" y="3572143"/>
              <a:ext cx="143745" cy="669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85" name="Rectangle 84"/>
            <p:cNvSpPr/>
            <p:nvPr/>
          </p:nvSpPr>
          <p:spPr>
            <a:xfrm>
              <a:off x="7640798" y="3572143"/>
              <a:ext cx="143745" cy="669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grpSp>
      <p:grpSp>
        <p:nvGrpSpPr>
          <p:cNvPr id="86" name="Group 85"/>
          <p:cNvGrpSpPr/>
          <p:nvPr/>
        </p:nvGrpSpPr>
        <p:grpSpPr>
          <a:xfrm>
            <a:off x="8241613" y="1138501"/>
            <a:ext cx="651561" cy="2580425"/>
            <a:chOff x="8241613" y="1220931"/>
            <a:chExt cx="651561" cy="2580425"/>
          </a:xfrm>
        </p:grpSpPr>
        <p:sp>
          <p:nvSpPr>
            <p:cNvPr id="87" name="Rectangle 86"/>
            <p:cNvSpPr/>
            <p:nvPr/>
          </p:nvSpPr>
          <p:spPr>
            <a:xfrm>
              <a:off x="8241613" y="1696381"/>
              <a:ext cx="651560" cy="2104975"/>
            </a:xfrm>
            <a:prstGeom prst="rect">
              <a:avLst/>
            </a:prstGeom>
            <a:solidFill>
              <a:srgbClr val="EEEEEE"/>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gn="ctr"/>
              <a:endParaRPr lang="en-GB" sz="1000" dirty="0" smtClean="0">
                <a:solidFill>
                  <a:schemeClr val="tx1"/>
                </a:solidFill>
                <a:latin typeface="Fujitsu Sans Medium" panose="020B0504060202020204" pitchFamily="34" charset="0"/>
              </a:endParaRPr>
            </a:p>
          </p:txBody>
        </p:sp>
        <p:sp>
          <p:nvSpPr>
            <p:cNvPr id="88" name="Rectangle 87"/>
            <p:cNvSpPr/>
            <p:nvPr/>
          </p:nvSpPr>
          <p:spPr>
            <a:xfrm>
              <a:off x="8245186" y="1220931"/>
              <a:ext cx="647988" cy="483513"/>
            </a:xfrm>
            <a:prstGeom prst="rect">
              <a:avLst/>
            </a:prstGeom>
            <a:solidFill>
              <a:srgbClr val="C6C6C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825"/>
                </a:lnSpc>
              </a:pPr>
              <a:r>
                <a:rPr lang="en-GB" sz="750" dirty="0" smtClean="0">
                  <a:solidFill>
                    <a:schemeClr val="tx1"/>
                  </a:solidFill>
                  <a:latin typeface="Fujitsu Sans Medium" panose="020B0504060202020204" pitchFamily="34" charset="0"/>
                </a:rPr>
                <a:t>Suite of</a:t>
              </a:r>
              <a:br>
                <a:rPr lang="en-GB" sz="750" dirty="0" smtClean="0">
                  <a:solidFill>
                    <a:schemeClr val="tx1"/>
                  </a:solidFill>
                  <a:latin typeface="Fujitsu Sans Medium" panose="020B0504060202020204" pitchFamily="34" charset="0"/>
                </a:rPr>
              </a:br>
              <a:r>
                <a:rPr lang="en-GB" sz="750" dirty="0" smtClean="0">
                  <a:solidFill>
                    <a:schemeClr val="tx1"/>
                  </a:solidFill>
                  <a:latin typeface="Fujitsu Sans Medium" panose="020B0504060202020204" pitchFamily="34" charset="0"/>
                </a:rPr>
                <a:t>Applications</a:t>
              </a:r>
              <a:br>
                <a:rPr lang="en-GB" sz="750" dirty="0" smtClean="0">
                  <a:solidFill>
                    <a:schemeClr val="tx1"/>
                  </a:solidFill>
                  <a:latin typeface="Fujitsu Sans Medium" panose="020B0504060202020204" pitchFamily="34" charset="0"/>
                </a:rPr>
              </a:br>
              <a:r>
                <a:rPr lang="en-GB" sz="750" dirty="0" smtClean="0">
                  <a:solidFill>
                    <a:schemeClr val="tx1"/>
                  </a:solidFill>
                  <a:latin typeface="Fujitsu Sans Medium" panose="020B0504060202020204" pitchFamily="34" charset="0"/>
                </a:rPr>
                <a:t>(Big Data</a:t>
              </a:r>
              <a:br>
                <a:rPr lang="en-GB" sz="750" dirty="0" smtClean="0">
                  <a:solidFill>
                    <a:schemeClr val="tx1"/>
                  </a:solidFill>
                  <a:latin typeface="Fujitsu Sans Medium" panose="020B0504060202020204" pitchFamily="34" charset="0"/>
                </a:rPr>
              </a:br>
              <a:r>
                <a:rPr lang="en-GB" sz="750" dirty="0" smtClean="0">
                  <a:solidFill>
                    <a:schemeClr val="tx1"/>
                  </a:solidFill>
                  <a:latin typeface="Fujitsu Sans Medium" panose="020B0504060202020204" pitchFamily="34" charset="0"/>
                </a:rPr>
                <a:t>Analysis etc.)</a:t>
              </a:r>
            </a:p>
          </p:txBody>
        </p:sp>
      </p:grpSp>
      <p:grpSp>
        <p:nvGrpSpPr>
          <p:cNvPr id="89" name="Group 88"/>
          <p:cNvGrpSpPr/>
          <p:nvPr/>
        </p:nvGrpSpPr>
        <p:grpSpPr>
          <a:xfrm>
            <a:off x="8361608" y="2511787"/>
            <a:ext cx="432048" cy="918932"/>
            <a:chOff x="8028385" y="1969037"/>
            <a:chExt cx="432048" cy="918932"/>
          </a:xfrm>
        </p:grpSpPr>
        <p:grpSp>
          <p:nvGrpSpPr>
            <p:cNvPr id="90" name="Group 89"/>
            <p:cNvGrpSpPr/>
            <p:nvPr/>
          </p:nvGrpSpPr>
          <p:grpSpPr>
            <a:xfrm>
              <a:off x="8028385" y="1969037"/>
              <a:ext cx="432048" cy="375733"/>
              <a:chOff x="2154531" y="1554760"/>
              <a:chExt cx="2328510" cy="2025000"/>
            </a:xfrm>
          </p:grpSpPr>
          <p:pic>
            <p:nvPicPr>
              <p:cNvPr id="94" name="Picture 93"/>
              <p:cNvPicPr>
                <a:picLocks noChangeAspect="1"/>
              </p:cNvPicPr>
              <p:nvPr/>
            </p:nvPicPr>
            <p:blipFill>
              <a:blip r:embed="rId2"/>
              <a:stretch>
                <a:fillRect/>
              </a:stretch>
            </p:blipFill>
            <p:spPr>
              <a:xfrm>
                <a:off x="2154531" y="1554760"/>
                <a:ext cx="1034999" cy="2025000"/>
              </a:xfrm>
              <a:prstGeom prst="rect">
                <a:avLst/>
              </a:prstGeom>
            </p:spPr>
          </p:pic>
          <p:pic>
            <p:nvPicPr>
              <p:cNvPr id="95" name="Picture 94"/>
              <p:cNvPicPr>
                <a:picLocks noChangeAspect="1"/>
              </p:cNvPicPr>
              <p:nvPr/>
            </p:nvPicPr>
            <p:blipFill>
              <a:blip r:embed="rId3"/>
              <a:stretch>
                <a:fillRect/>
              </a:stretch>
            </p:blipFill>
            <p:spPr>
              <a:xfrm>
                <a:off x="3293547" y="2185225"/>
                <a:ext cx="1189494" cy="837340"/>
              </a:xfrm>
              <a:prstGeom prst="rect">
                <a:avLst/>
              </a:prstGeom>
            </p:spPr>
          </p:pic>
        </p:grpSp>
        <p:grpSp>
          <p:nvGrpSpPr>
            <p:cNvPr id="91" name="Group 90"/>
            <p:cNvGrpSpPr/>
            <p:nvPr/>
          </p:nvGrpSpPr>
          <p:grpSpPr>
            <a:xfrm>
              <a:off x="8028385" y="2512236"/>
              <a:ext cx="432048" cy="375733"/>
              <a:chOff x="2154531" y="1082605"/>
              <a:chExt cx="2328510" cy="2025000"/>
            </a:xfrm>
          </p:grpSpPr>
          <p:pic>
            <p:nvPicPr>
              <p:cNvPr id="92" name="Picture 91"/>
              <p:cNvPicPr>
                <a:picLocks noChangeAspect="1"/>
              </p:cNvPicPr>
              <p:nvPr/>
            </p:nvPicPr>
            <p:blipFill>
              <a:blip r:embed="rId2"/>
              <a:stretch>
                <a:fillRect/>
              </a:stretch>
            </p:blipFill>
            <p:spPr>
              <a:xfrm>
                <a:off x="2154531" y="1082605"/>
                <a:ext cx="1035000" cy="2025000"/>
              </a:xfrm>
              <a:prstGeom prst="rect">
                <a:avLst/>
              </a:prstGeom>
            </p:spPr>
          </p:pic>
          <p:pic>
            <p:nvPicPr>
              <p:cNvPr id="93" name="Picture 92"/>
              <p:cNvPicPr>
                <a:picLocks noChangeAspect="1"/>
              </p:cNvPicPr>
              <p:nvPr/>
            </p:nvPicPr>
            <p:blipFill>
              <a:blip r:embed="rId3"/>
              <a:stretch>
                <a:fillRect/>
              </a:stretch>
            </p:blipFill>
            <p:spPr>
              <a:xfrm>
                <a:off x="3293549" y="1713073"/>
                <a:ext cx="1189492" cy="837340"/>
              </a:xfrm>
              <a:prstGeom prst="rect">
                <a:avLst/>
              </a:prstGeom>
            </p:spPr>
          </p:pic>
        </p:grpSp>
      </p:grpSp>
      <p:sp>
        <p:nvSpPr>
          <p:cNvPr id="96" name="Rectangle 95"/>
          <p:cNvSpPr/>
          <p:nvPr/>
        </p:nvSpPr>
        <p:spPr>
          <a:xfrm>
            <a:off x="6881389" y="1613952"/>
            <a:ext cx="1219824" cy="2104974"/>
          </a:xfrm>
          <a:prstGeom prst="rect">
            <a:avLst/>
          </a:prstGeom>
          <a:solidFill>
            <a:srgbClr val="FCE4E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gn="ctr"/>
            <a:r>
              <a:rPr lang="en-GB" sz="1000" dirty="0" smtClean="0">
                <a:solidFill>
                  <a:schemeClr val="tx1"/>
                </a:solidFill>
                <a:latin typeface="Fujitsu Sans Medium" panose="020B0504060202020204" pitchFamily="34" charset="0"/>
              </a:rPr>
              <a:t>IoT Platform</a:t>
            </a:r>
          </a:p>
        </p:txBody>
      </p:sp>
      <p:sp>
        <p:nvSpPr>
          <p:cNvPr id="97" name="Rectangle 96"/>
          <p:cNvSpPr/>
          <p:nvPr/>
        </p:nvSpPr>
        <p:spPr>
          <a:xfrm>
            <a:off x="6881389" y="1131590"/>
            <a:ext cx="1219824" cy="490424"/>
          </a:xfrm>
          <a:prstGeom prst="rect">
            <a:avLst/>
          </a:prstGeom>
          <a:solidFill>
            <a:srgbClr val="C6C6C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800"/>
              </a:lnSpc>
            </a:pPr>
            <a:r>
              <a:rPr lang="en-GB" sz="1100" dirty="0" smtClean="0">
                <a:solidFill>
                  <a:schemeClr val="tx1"/>
                </a:solidFill>
                <a:latin typeface="Fujitsu Sans Medium" panose="020B0504060202020204" pitchFamily="34" charset="0"/>
              </a:rPr>
              <a:t>Cloud</a:t>
            </a:r>
          </a:p>
        </p:txBody>
      </p:sp>
      <p:grpSp>
        <p:nvGrpSpPr>
          <p:cNvPr id="98" name="Group 97"/>
          <p:cNvGrpSpPr/>
          <p:nvPr/>
        </p:nvGrpSpPr>
        <p:grpSpPr>
          <a:xfrm>
            <a:off x="6944431" y="1934109"/>
            <a:ext cx="1090348" cy="1713652"/>
            <a:chOff x="6967802" y="2202873"/>
            <a:chExt cx="1090348" cy="1713652"/>
          </a:xfrm>
        </p:grpSpPr>
        <p:grpSp>
          <p:nvGrpSpPr>
            <p:cNvPr id="99" name="Group 98"/>
            <p:cNvGrpSpPr/>
            <p:nvPr/>
          </p:nvGrpSpPr>
          <p:grpSpPr>
            <a:xfrm>
              <a:off x="7152126" y="2202873"/>
              <a:ext cx="724184" cy="1713652"/>
              <a:chOff x="7152126" y="2202873"/>
              <a:chExt cx="724184" cy="1713652"/>
            </a:xfrm>
          </p:grpSpPr>
          <p:sp>
            <p:nvSpPr>
              <p:cNvPr id="102" name="Rectangle 101"/>
              <p:cNvSpPr/>
              <p:nvPr/>
            </p:nvSpPr>
            <p:spPr>
              <a:xfrm>
                <a:off x="7152126" y="2202873"/>
                <a:ext cx="724182" cy="270440"/>
              </a:xfrm>
              <a:prstGeom prst="rect">
                <a:avLst/>
              </a:prstGeom>
              <a:solidFill>
                <a:srgbClr val="A30B1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Service</a:t>
                </a:r>
              </a:p>
              <a:p>
                <a:pPr algn="ctr">
                  <a:lnSpc>
                    <a:spcPts val="765"/>
                  </a:lnSpc>
                </a:pPr>
                <a:r>
                  <a:rPr lang="en-GB" sz="750" dirty="0" smtClean="0">
                    <a:solidFill>
                      <a:schemeClr val="bg1"/>
                    </a:solidFill>
                    <a:latin typeface="Fujitsu Sans" panose="020B0404060202020204" pitchFamily="34" charset="0"/>
                  </a:rPr>
                  <a:t>Portal</a:t>
                </a:r>
              </a:p>
            </p:txBody>
          </p:sp>
          <p:sp>
            <p:nvSpPr>
              <p:cNvPr id="103" name="Rectangle 102"/>
              <p:cNvSpPr/>
              <p:nvPr/>
            </p:nvSpPr>
            <p:spPr>
              <a:xfrm>
                <a:off x="7152126" y="2487400"/>
                <a:ext cx="724182" cy="268394"/>
              </a:xfrm>
              <a:prstGeom prst="rect">
                <a:avLst/>
              </a:prstGeom>
              <a:solidFill>
                <a:srgbClr val="861718"/>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Access</a:t>
                </a:r>
                <a:br>
                  <a:rPr lang="en-GB" sz="750" dirty="0" smtClean="0">
                    <a:solidFill>
                      <a:schemeClr val="bg1"/>
                    </a:solidFill>
                    <a:latin typeface="Fujitsu Sans" panose="020B0404060202020204" pitchFamily="34" charset="0"/>
                  </a:rPr>
                </a:br>
                <a:r>
                  <a:rPr lang="en-GB" sz="750" dirty="0" smtClean="0">
                    <a:solidFill>
                      <a:schemeClr val="bg1"/>
                    </a:solidFill>
                    <a:latin typeface="Fujitsu Sans" panose="020B0404060202020204" pitchFamily="34" charset="0"/>
                  </a:rPr>
                  <a:t>Control</a:t>
                </a:r>
              </a:p>
            </p:txBody>
          </p:sp>
          <p:sp>
            <p:nvSpPr>
              <p:cNvPr id="104" name="Rectangle 103"/>
              <p:cNvSpPr/>
              <p:nvPr/>
            </p:nvSpPr>
            <p:spPr>
              <a:xfrm>
                <a:off x="7152127" y="2769881"/>
                <a:ext cx="724182" cy="268394"/>
              </a:xfrm>
              <a:prstGeom prst="rect">
                <a:avLst/>
              </a:prstGeom>
              <a:solidFill>
                <a:srgbClr val="861718"/>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Data</a:t>
                </a:r>
                <a:br>
                  <a:rPr lang="en-GB" sz="750" dirty="0" smtClean="0">
                    <a:solidFill>
                      <a:schemeClr val="bg1"/>
                    </a:solidFill>
                    <a:latin typeface="Fujitsu Sans" panose="020B0404060202020204" pitchFamily="34" charset="0"/>
                  </a:rPr>
                </a:br>
                <a:r>
                  <a:rPr lang="en-GB" sz="750" dirty="0" smtClean="0">
                    <a:solidFill>
                      <a:schemeClr val="bg1"/>
                    </a:solidFill>
                    <a:latin typeface="Fujitsu Sans" panose="020B0404060202020204" pitchFamily="34" charset="0"/>
                  </a:rPr>
                  <a:t>Management</a:t>
                </a:r>
              </a:p>
            </p:txBody>
          </p:sp>
          <p:sp>
            <p:nvSpPr>
              <p:cNvPr id="105" name="Rectangle 104"/>
              <p:cNvSpPr/>
              <p:nvPr/>
            </p:nvSpPr>
            <p:spPr>
              <a:xfrm>
                <a:off x="7152128" y="3052362"/>
                <a:ext cx="724182" cy="268394"/>
              </a:xfrm>
              <a:prstGeom prst="rect">
                <a:avLst/>
              </a:prstGeom>
              <a:solidFill>
                <a:srgbClr val="861718"/>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Event</a:t>
                </a:r>
                <a:br>
                  <a:rPr lang="en-GB" sz="750" dirty="0" smtClean="0">
                    <a:solidFill>
                      <a:schemeClr val="bg1"/>
                    </a:solidFill>
                    <a:latin typeface="Fujitsu Sans" panose="020B0404060202020204" pitchFamily="34" charset="0"/>
                  </a:rPr>
                </a:br>
                <a:r>
                  <a:rPr lang="en-GB" sz="750" dirty="0" smtClean="0">
                    <a:solidFill>
                      <a:schemeClr val="bg1"/>
                    </a:solidFill>
                    <a:latin typeface="Fujitsu Sans" panose="020B0404060202020204" pitchFamily="34" charset="0"/>
                  </a:rPr>
                  <a:t>Function</a:t>
                </a:r>
              </a:p>
            </p:txBody>
          </p:sp>
          <p:sp>
            <p:nvSpPr>
              <p:cNvPr id="106" name="Rectangle 105"/>
              <p:cNvSpPr/>
              <p:nvPr/>
            </p:nvSpPr>
            <p:spPr>
              <a:xfrm>
                <a:off x="7152126" y="3334843"/>
                <a:ext cx="724184" cy="402038"/>
              </a:xfrm>
              <a:prstGeom prst="rect">
                <a:avLst/>
              </a:prstGeom>
              <a:solidFill>
                <a:srgbClr val="681A14"/>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Dynamic</a:t>
                </a:r>
              </a:p>
              <a:p>
                <a:pPr algn="ctr">
                  <a:lnSpc>
                    <a:spcPts val="765"/>
                  </a:lnSpc>
                </a:pPr>
                <a:r>
                  <a:rPr lang="en-GB" sz="750" dirty="0" smtClean="0">
                    <a:solidFill>
                      <a:schemeClr val="bg1"/>
                    </a:solidFill>
                    <a:latin typeface="Fujitsu Sans" panose="020B0404060202020204" pitchFamily="34" charset="0"/>
                  </a:rPr>
                  <a:t>Resource</a:t>
                </a:r>
                <a:br>
                  <a:rPr lang="en-GB" sz="750" dirty="0" smtClean="0">
                    <a:solidFill>
                      <a:schemeClr val="bg1"/>
                    </a:solidFill>
                    <a:latin typeface="Fujitsu Sans" panose="020B0404060202020204" pitchFamily="34" charset="0"/>
                  </a:rPr>
                </a:br>
                <a:r>
                  <a:rPr lang="en-GB" sz="750" dirty="0" smtClean="0">
                    <a:solidFill>
                      <a:schemeClr val="bg1"/>
                    </a:solidFill>
                    <a:latin typeface="Fujitsu Sans" panose="020B0404060202020204" pitchFamily="34" charset="0"/>
                  </a:rPr>
                  <a:t>Controller</a:t>
                </a:r>
              </a:p>
            </p:txBody>
          </p:sp>
          <p:sp>
            <p:nvSpPr>
              <p:cNvPr id="107" name="Rectangle 106"/>
              <p:cNvSpPr/>
              <p:nvPr/>
            </p:nvSpPr>
            <p:spPr>
              <a:xfrm>
                <a:off x="7152127" y="3750967"/>
                <a:ext cx="724182" cy="165558"/>
              </a:xfrm>
              <a:prstGeom prst="rect">
                <a:avLst/>
              </a:prstGeom>
              <a:solidFill>
                <a:srgbClr val="48190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Database</a:t>
                </a:r>
              </a:p>
            </p:txBody>
          </p:sp>
        </p:grpSp>
        <p:sp>
          <p:nvSpPr>
            <p:cNvPr id="100" name="Rectangle 99"/>
            <p:cNvSpPr/>
            <p:nvPr/>
          </p:nvSpPr>
          <p:spPr>
            <a:xfrm>
              <a:off x="7894626" y="2487400"/>
              <a:ext cx="163524" cy="1429125"/>
            </a:xfrm>
            <a:prstGeom prst="rect">
              <a:avLst/>
            </a:prstGeom>
            <a:solidFill>
              <a:srgbClr val="A30B1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API</a:t>
              </a:r>
            </a:p>
          </p:txBody>
        </p:sp>
        <p:sp>
          <p:nvSpPr>
            <p:cNvPr id="101" name="Rectangle 100"/>
            <p:cNvSpPr/>
            <p:nvPr/>
          </p:nvSpPr>
          <p:spPr>
            <a:xfrm>
              <a:off x="6967802" y="2487400"/>
              <a:ext cx="163524" cy="1429125"/>
            </a:xfrm>
            <a:prstGeom prst="rect">
              <a:avLst/>
            </a:prstGeom>
            <a:solidFill>
              <a:srgbClr val="A30B1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API</a:t>
              </a:r>
            </a:p>
          </p:txBody>
        </p:sp>
      </p:grpSp>
      <p:sp>
        <p:nvSpPr>
          <p:cNvPr id="108" name="Rectangle 107"/>
          <p:cNvSpPr/>
          <p:nvPr/>
        </p:nvSpPr>
        <p:spPr>
          <a:xfrm>
            <a:off x="5749870" y="1613951"/>
            <a:ext cx="705562" cy="2104975"/>
          </a:xfrm>
          <a:prstGeom prst="rect">
            <a:avLst/>
          </a:prstGeom>
          <a:solidFill>
            <a:srgbClr val="EEEEEE"/>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gn="ctr"/>
            <a:endParaRPr lang="en-GB" sz="1000" dirty="0" smtClean="0">
              <a:solidFill>
                <a:schemeClr val="tx1"/>
              </a:solidFill>
              <a:latin typeface="Fujitsu Sans Medium" panose="020B0504060202020204" pitchFamily="34" charset="0"/>
            </a:endParaRPr>
          </a:p>
        </p:txBody>
      </p:sp>
      <p:grpSp>
        <p:nvGrpSpPr>
          <p:cNvPr id="109" name="Group 108"/>
          <p:cNvGrpSpPr/>
          <p:nvPr/>
        </p:nvGrpSpPr>
        <p:grpSpPr>
          <a:xfrm>
            <a:off x="5808409" y="1856562"/>
            <a:ext cx="589360" cy="904145"/>
            <a:chOff x="5730005" y="1938992"/>
            <a:chExt cx="589360" cy="904145"/>
          </a:xfrm>
        </p:grpSpPr>
        <p:sp>
          <p:nvSpPr>
            <p:cNvPr id="110" name="Rectangle 109"/>
            <p:cNvSpPr/>
            <p:nvPr/>
          </p:nvSpPr>
          <p:spPr>
            <a:xfrm>
              <a:off x="5730005" y="2541067"/>
              <a:ext cx="589360" cy="302070"/>
            </a:xfrm>
            <a:prstGeom prst="rect">
              <a:avLst/>
            </a:prstGeom>
            <a:solidFill>
              <a:srgbClr val="C6C6C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800"/>
                </a:lnSpc>
              </a:pPr>
              <a:r>
                <a:rPr lang="en-GB" sz="750" dirty="0" smtClean="0">
                  <a:solidFill>
                    <a:schemeClr val="tx1"/>
                  </a:solidFill>
                  <a:latin typeface="Fujitsu Sans" panose="020B0404060202020204" pitchFamily="34" charset="0"/>
                </a:rPr>
                <a:t>Embedded</a:t>
              </a:r>
              <a:br>
                <a:rPr lang="en-GB" sz="750" dirty="0" smtClean="0">
                  <a:solidFill>
                    <a:schemeClr val="tx1"/>
                  </a:solidFill>
                  <a:latin typeface="Fujitsu Sans" panose="020B0404060202020204" pitchFamily="34" charset="0"/>
                </a:rPr>
              </a:br>
              <a:r>
                <a:rPr lang="en-GB" sz="750" dirty="0" smtClean="0">
                  <a:solidFill>
                    <a:schemeClr val="tx1"/>
                  </a:solidFill>
                  <a:latin typeface="Fujitsu Sans" panose="020B0404060202020204" pitchFamily="34" charset="0"/>
                </a:rPr>
                <a:t>Applications</a:t>
              </a:r>
            </a:p>
          </p:txBody>
        </p:sp>
        <p:grpSp>
          <p:nvGrpSpPr>
            <p:cNvPr id="111" name="Group 110"/>
            <p:cNvGrpSpPr/>
            <p:nvPr/>
          </p:nvGrpSpPr>
          <p:grpSpPr>
            <a:xfrm>
              <a:off x="5734586" y="1938992"/>
              <a:ext cx="573098" cy="522763"/>
              <a:chOff x="3921465" y="2452383"/>
              <a:chExt cx="609564" cy="556026"/>
            </a:xfrm>
          </p:grpSpPr>
          <p:pic>
            <p:nvPicPr>
              <p:cNvPr id="112" name="Picture 111"/>
              <p:cNvPicPr>
                <a:picLocks noChangeAspect="1"/>
              </p:cNvPicPr>
              <p:nvPr/>
            </p:nvPicPr>
            <p:blipFill>
              <a:blip r:embed="rId4"/>
              <a:stretch>
                <a:fillRect/>
              </a:stretch>
            </p:blipFill>
            <p:spPr>
              <a:xfrm>
                <a:off x="3921465" y="2776870"/>
                <a:ext cx="609564" cy="231539"/>
              </a:xfrm>
              <a:prstGeom prst="rect">
                <a:avLst/>
              </a:prstGeom>
            </p:spPr>
          </p:pic>
          <p:pic>
            <p:nvPicPr>
              <p:cNvPr id="113" name="Picture 112"/>
              <p:cNvPicPr>
                <a:picLocks noChangeAspect="1"/>
              </p:cNvPicPr>
              <p:nvPr/>
            </p:nvPicPr>
            <p:blipFill>
              <a:blip r:embed="rId5"/>
              <a:stretch>
                <a:fillRect/>
              </a:stretch>
            </p:blipFill>
            <p:spPr>
              <a:xfrm rot="16200000">
                <a:off x="4094397" y="2359036"/>
                <a:ext cx="263705" cy="450400"/>
              </a:xfrm>
              <a:prstGeom prst="rect">
                <a:avLst/>
              </a:prstGeom>
            </p:spPr>
          </p:pic>
        </p:grpSp>
      </p:grpSp>
      <p:sp>
        <p:nvSpPr>
          <p:cNvPr id="114" name="Rectangle 113"/>
          <p:cNvSpPr/>
          <p:nvPr/>
        </p:nvSpPr>
        <p:spPr>
          <a:xfrm>
            <a:off x="5749091" y="1137279"/>
            <a:ext cx="707994" cy="484735"/>
          </a:xfrm>
          <a:prstGeom prst="rect">
            <a:avLst/>
          </a:prstGeom>
          <a:solidFill>
            <a:srgbClr val="C6C6C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800"/>
              </a:lnSpc>
            </a:pPr>
            <a:r>
              <a:rPr lang="en-GB" sz="1100" dirty="0" smtClean="0">
                <a:solidFill>
                  <a:schemeClr val="tx1"/>
                </a:solidFill>
                <a:latin typeface="Fujitsu Sans Medium" panose="020B0504060202020204" pitchFamily="34" charset="0"/>
              </a:rPr>
              <a:t>Gateway</a:t>
            </a:r>
          </a:p>
        </p:txBody>
      </p:sp>
      <p:sp>
        <p:nvSpPr>
          <p:cNvPr id="115" name="Rectangle 114"/>
          <p:cNvSpPr/>
          <p:nvPr/>
        </p:nvSpPr>
        <p:spPr>
          <a:xfrm>
            <a:off x="4567297" y="1618313"/>
            <a:ext cx="1039602" cy="2100614"/>
          </a:xfrm>
          <a:prstGeom prst="rect">
            <a:avLst/>
          </a:prstGeom>
          <a:solidFill>
            <a:srgbClr val="EEEEEE"/>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gn="ctr"/>
            <a:endParaRPr lang="en-GB" sz="1000" dirty="0" smtClean="0">
              <a:solidFill>
                <a:schemeClr val="tx1"/>
              </a:solidFill>
              <a:latin typeface="Fujitsu Sans Medium" panose="020B0504060202020204" pitchFamily="34" charset="0"/>
            </a:endParaRPr>
          </a:p>
        </p:txBody>
      </p:sp>
      <p:sp>
        <p:nvSpPr>
          <p:cNvPr id="116" name="Rectangle 115"/>
          <p:cNvSpPr/>
          <p:nvPr/>
        </p:nvSpPr>
        <p:spPr>
          <a:xfrm>
            <a:off x="4565506" y="1137279"/>
            <a:ext cx="1043184" cy="484735"/>
          </a:xfrm>
          <a:prstGeom prst="rect">
            <a:avLst/>
          </a:prstGeom>
          <a:solidFill>
            <a:srgbClr val="C6C6C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800"/>
              </a:lnSpc>
            </a:pPr>
            <a:r>
              <a:rPr lang="en-GB" sz="750" dirty="0">
                <a:solidFill>
                  <a:schemeClr val="tx1"/>
                </a:solidFill>
                <a:latin typeface="Fujitsu Sans Medium" panose="020B0504060202020204" pitchFamily="34" charset="0"/>
              </a:rPr>
              <a:t>Sensors </a:t>
            </a:r>
            <a:r>
              <a:rPr lang="en-GB" sz="750" dirty="0" smtClean="0">
                <a:solidFill>
                  <a:schemeClr val="tx1"/>
                </a:solidFill>
                <a:latin typeface="Fujitsu Sans Medium" panose="020B0504060202020204" pitchFamily="34" charset="0"/>
              </a:rPr>
              <a:t>and</a:t>
            </a:r>
            <a:br>
              <a:rPr lang="en-GB" sz="750" dirty="0" smtClean="0">
                <a:solidFill>
                  <a:schemeClr val="tx1"/>
                </a:solidFill>
                <a:latin typeface="Fujitsu Sans Medium" panose="020B0504060202020204" pitchFamily="34" charset="0"/>
              </a:rPr>
            </a:br>
            <a:r>
              <a:rPr lang="en-GB" sz="750" dirty="0" smtClean="0">
                <a:solidFill>
                  <a:schemeClr val="tx1"/>
                </a:solidFill>
                <a:latin typeface="Fujitsu Sans Medium" panose="020B0504060202020204" pitchFamily="34" charset="0"/>
              </a:rPr>
              <a:t>Devices (People,</a:t>
            </a:r>
            <a:br>
              <a:rPr lang="en-GB" sz="750" dirty="0" smtClean="0">
                <a:solidFill>
                  <a:schemeClr val="tx1"/>
                </a:solidFill>
                <a:latin typeface="Fujitsu Sans Medium" panose="020B0504060202020204" pitchFamily="34" charset="0"/>
              </a:rPr>
            </a:br>
            <a:r>
              <a:rPr lang="en-GB" sz="750" dirty="0" smtClean="0">
                <a:solidFill>
                  <a:schemeClr val="tx1"/>
                </a:solidFill>
                <a:latin typeface="Fujitsu Sans Medium" panose="020B0504060202020204" pitchFamily="34" charset="0"/>
              </a:rPr>
              <a:t>things, Environment</a:t>
            </a:r>
            <a:r>
              <a:rPr lang="en-GB" sz="750" dirty="0">
                <a:solidFill>
                  <a:schemeClr val="tx1"/>
                </a:solidFill>
                <a:latin typeface="Fujitsu Sans Medium" panose="020B0504060202020204" pitchFamily="34" charset="0"/>
              </a:rPr>
              <a:t>)</a:t>
            </a:r>
          </a:p>
        </p:txBody>
      </p:sp>
      <p:grpSp>
        <p:nvGrpSpPr>
          <p:cNvPr id="117" name="Group 116"/>
          <p:cNvGrpSpPr/>
          <p:nvPr/>
        </p:nvGrpSpPr>
        <p:grpSpPr>
          <a:xfrm>
            <a:off x="4627207" y="1742163"/>
            <a:ext cx="919784" cy="1833008"/>
            <a:chOff x="4627207" y="1831505"/>
            <a:chExt cx="919784" cy="1833008"/>
          </a:xfrm>
        </p:grpSpPr>
        <p:grpSp>
          <p:nvGrpSpPr>
            <p:cNvPr id="118" name="Group 117"/>
            <p:cNvGrpSpPr/>
            <p:nvPr/>
          </p:nvGrpSpPr>
          <p:grpSpPr>
            <a:xfrm>
              <a:off x="4833626" y="2930631"/>
              <a:ext cx="506945" cy="367858"/>
              <a:chOff x="4207188" y="3153220"/>
              <a:chExt cx="522722" cy="379306"/>
            </a:xfrm>
          </p:grpSpPr>
          <p:grpSp>
            <p:nvGrpSpPr>
              <p:cNvPr id="134" name="Group 133"/>
              <p:cNvGrpSpPr/>
              <p:nvPr/>
            </p:nvGrpSpPr>
            <p:grpSpPr>
              <a:xfrm>
                <a:off x="4207188" y="3275692"/>
                <a:ext cx="522722" cy="256834"/>
                <a:chOff x="1948673" y="1654748"/>
                <a:chExt cx="1129956" cy="555192"/>
              </a:xfrm>
            </p:grpSpPr>
            <p:pic>
              <p:nvPicPr>
                <p:cNvPr id="136" name="Picture 135"/>
                <p:cNvPicPr>
                  <a:picLocks noChangeAspect="1"/>
                </p:cNvPicPr>
                <p:nvPr/>
              </p:nvPicPr>
              <p:blipFill>
                <a:blip r:embed="rId6"/>
                <a:stretch>
                  <a:fillRect/>
                </a:stretch>
              </p:blipFill>
              <p:spPr>
                <a:xfrm>
                  <a:off x="1948673" y="1720361"/>
                  <a:ext cx="423989" cy="489579"/>
                </a:xfrm>
                <a:prstGeom prst="rect">
                  <a:avLst/>
                </a:prstGeom>
              </p:spPr>
            </p:pic>
            <p:pic>
              <p:nvPicPr>
                <p:cNvPr id="137" name="Picture 136"/>
                <p:cNvPicPr>
                  <a:picLocks noChangeAspect="1"/>
                </p:cNvPicPr>
                <p:nvPr/>
              </p:nvPicPr>
              <p:blipFill>
                <a:blip r:embed="rId6"/>
                <a:stretch>
                  <a:fillRect/>
                </a:stretch>
              </p:blipFill>
              <p:spPr>
                <a:xfrm>
                  <a:off x="2301656" y="1654748"/>
                  <a:ext cx="423989" cy="489579"/>
                </a:xfrm>
                <a:prstGeom prst="rect">
                  <a:avLst/>
                </a:prstGeom>
              </p:spPr>
            </p:pic>
            <p:pic>
              <p:nvPicPr>
                <p:cNvPr id="138" name="Picture 137"/>
                <p:cNvPicPr>
                  <a:picLocks noChangeAspect="1"/>
                </p:cNvPicPr>
                <p:nvPr/>
              </p:nvPicPr>
              <p:blipFill>
                <a:blip r:embed="rId6"/>
                <a:stretch>
                  <a:fillRect/>
                </a:stretch>
              </p:blipFill>
              <p:spPr>
                <a:xfrm>
                  <a:off x="2654640" y="1720361"/>
                  <a:ext cx="423989" cy="489579"/>
                </a:xfrm>
                <a:prstGeom prst="rect">
                  <a:avLst/>
                </a:prstGeom>
              </p:spPr>
            </p:pic>
          </p:grpSp>
          <p:pic>
            <p:nvPicPr>
              <p:cNvPr id="135" name="Picture 134"/>
              <p:cNvPicPr>
                <a:picLocks noChangeAspect="1"/>
              </p:cNvPicPr>
              <p:nvPr/>
            </p:nvPicPr>
            <p:blipFill rotWithShape="1">
              <a:blip r:embed="rId7"/>
              <a:srcRect b="68839"/>
              <a:stretch/>
            </p:blipFill>
            <p:spPr>
              <a:xfrm>
                <a:off x="4377828" y="3153220"/>
                <a:ext cx="181442" cy="104510"/>
              </a:xfrm>
              <a:prstGeom prst="rect">
                <a:avLst/>
              </a:prstGeom>
            </p:spPr>
          </p:pic>
        </p:grpSp>
        <p:grpSp>
          <p:nvGrpSpPr>
            <p:cNvPr id="119" name="Group 118"/>
            <p:cNvGrpSpPr/>
            <p:nvPr/>
          </p:nvGrpSpPr>
          <p:grpSpPr>
            <a:xfrm>
              <a:off x="4627207" y="1831505"/>
              <a:ext cx="919784" cy="512442"/>
              <a:chOff x="4242319" y="1796069"/>
              <a:chExt cx="948409" cy="528390"/>
            </a:xfrm>
          </p:grpSpPr>
          <p:grpSp>
            <p:nvGrpSpPr>
              <p:cNvPr id="128" name="Group 127"/>
              <p:cNvGrpSpPr/>
              <p:nvPr/>
            </p:nvGrpSpPr>
            <p:grpSpPr>
              <a:xfrm>
                <a:off x="4242319" y="1800579"/>
                <a:ext cx="553463" cy="489102"/>
                <a:chOff x="4039700" y="1828766"/>
                <a:chExt cx="598450" cy="528857"/>
              </a:xfrm>
            </p:grpSpPr>
            <p:pic>
              <p:nvPicPr>
                <p:cNvPr id="132" name="Picture 131"/>
                <p:cNvPicPr>
                  <a:picLocks noChangeAspect="1"/>
                </p:cNvPicPr>
                <p:nvPr/>
              </p:nvPicPr>
              <p:blipFill>
                <a:blip r:embed="rId7"/>
                <a:stretch>
                  <a:fillRect/>
                </a:stretch>
              </p:blipFill>
              <p:spPr>
                <a:xfrm>
                  <a:off x="4392372" y="1828768"/>
                  <a:ext cx="245778" cy="454318"/>
                </a:xfrm>
                <a:prstGeom prst="rect">
                  <a:avLst/>
                </a:prstGeom>
              </p:spPr>
            </p:pic>
            <p:pic>
              <p:nvPicPr>
                <p:cNvPr id="133" name="Picture 132"/>
                <p:cNvPicPr>
                  <a:picLocks noChangeAspect="1"/>
                </p:cNvPicPr>
                <p:nvPr/>
              </p:nvPicPr>
              <p:blipFill>
                <a:blip r:embed="rId8"/>
                <a:stretch>
                  <a:fillRect/>
                </a:stretch>
              </p:blipFill>
              <p:spPr>
                <a:xfrm>
                  <a:off x="4039700" y="1828766"/>
                  <a:ext cx="251716" cy="528857"/>
                </a:xfrm>
                <a:prstGeom prst="rect">
                  <a:avLst/>
                </a:prstGeom>
              </p:spPr>
            </p:pic>
          </p:grpSp>
          <p:grpSp>
            <p:nvGrpSpPr>
              <p:cNvPr id="129" name="Group 128"/>
              <p:cNvGrpSpPr/>
              <p:nvPr/>
            </p:nvGrpSpPr>
            <p:grpSpPr>
              <a:xfrm>
                <a:off x="4857472" y="1796069"/>
                <a:ext cx="333256" cy="528390"/>
                <a:chOff x="4309359" y="2354853"/>
                <a:chExt cx="333256" cy="528390"/>
              </a:xfrm>
            </p:grpSpPr>
            <p:pic>
              <p:nvPicPr>
                <p:cNvPr id="130" name="Picture 1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09359" y="2519903"/>
                  <a:ext cx="333256" cy="363340"/>
                </a:xfrm>
                <a:prstGeom prst="rect">
                  <a:avLst/>
                </a:prstGeom>
              </p:spPr>
            </p:pic>
            <p:pic>
              <p:nvPicPr>
                <p:cNvPr id="131" name="Picture 130"/>
                <p:cNvPicPr>
                  <a:picLocks noChangeAspect="1"/>
                </p:cNvPicPr>
                <p:nvPr/>
              </p:nvPicPr>
              <p:blipFill rotWithShape="1">
                <a:blip r:embed="rId7"/>
                <a:srcRect b="68839"/>
                <a:stretch/>
              </p:blipFill>
              <p:spPr>
                <a:xfrm>
                  <a:off x="4351037" y="2354853"/>
                  <a:ext cx="249900" cy="143942"/>
                </a:xfrm>
                <a:prstGeom prst="rect">
                  <a:avLst/>
                </a:prstGeom>
              </p:spPr>
            </p:pic>
          </p:grpSp>
        </p:grpSp>
        <p:grpSp>
          <p:nvGrpSpPr>
            <p:cNvPr id="120" name="Group 119"/>
            <p:cNvGrpSpPr/>
            <p:nvPr/>
          </p:nvGrpSpPr>
          <p:grpSpPr>
            <a:xfrm>
              <a:off x="4897778" y="2357740"/>
              <a:ext cx="378640" cy="438269"/>
              <a:chOff x="4708241" y="2363316"/>
              <a:chExt cx="390424" cy="451909"/>
            </a:xfrm>
          </p:grpSpPr>
          <p:pic>
            <p:nvPicPr>
              <p:cNvPr id="126" name="Picture 125"/>
              <p:cNvPicPr>
                <a:picLocks noChangeAspect="1"/>
              </p:cNvPicPr>
              <p:nvPr/>
            </p:nvPicPr>
            <p:blipFill>
              <a:blip r:embed="rId10"/>
              <a:stretch>
                <a:fillRect/>
              </a:stretch>
            </p:blipFill>
            <p:spPr>
              <a:xfrm>
                <a:off x="4708241" y="2531281"/>
                <a:ext cx="390424" cy="283944"/>
              </a:xfrm>
              <a:prstGeom prst="rect">
                <a:avLst/>
              </a:prstGeom>
            </p:spPr>
          </p:pic>
          <p:pic>
            <p:nvPicPr>
              <p:cNvPr id="127" name="Picture 126"/>
              <p:cNvPicPr>
                <a:picLocks noChangeAspect="1"/>
              </p:cNvPicPr>
              <p:nvPr/>
            </p:nvPicPr>
            <p:blipFill rotWithShape="1">
              <a:blip r:embed="rId7"/>
              <a:srcRect b="68839"/>
              <a:stretch/>
            </p:blipFill>
            <p:spPr>
              <a:xfrm>
                <a:off x="4800438" y="2363316"/>
                <a:ext cx="220514" cy="127016"/>
              </a:xfrm>
              <a:prstGeom prst="rect">
                <a:avLst/>
              </a:prstGeom>
            </p:spPr>
          </p:pic>
        </p:grpSp>
        <p:grpSp>
          <p:nvGrpSpPr>
            <p:cNvPr id="121" name="Group 120"/>
            <p:cNvGrpSpPr/>
            <p:nvPr/>
          </p:nvGrpSpPr>
          <p:grpSpPr>
            <a:xfrm>
              <a:off x="4717547" y="3353965"/>
              <a:ext cx="739104" cy="310548"/>
              <a:chOff x="4330264" y="3337078"/>
              <a:chExt cx="762106" cy="320213"/>
            </a:xfrm>
          </p:grpSpPr>
          <p:grpSp>
            <p:nvGrpSpPr>
              <p:cNvPr id="122" name="Group 121"/>
              <p:cNvGrpSpPr/>
              <p:nvPr/>
            </p:nvGrpSpPr>
            <p:grpSpPr>
              <a:xfrm>
                <a:off x="4330264" y="3431753"/>
                <a:ext cx="762106" cy="225538"/>
                <a:chOff x="3684232" y="3379800"/>
                <a:chExt cx="1049693" cy="310646"/>
              </a:xfrm>
            </p:grpSpPr>
            <p:pic>
              <p:nvPicPr>
                <p:cNvPr id="124" name="Picture 123"/>
                <p:cNvPicPr>
                  <a:picLocks noChangeAspect="1"/>
                </p:cNvPicPr>
                <p:nvPr/>
              </p:nvPicPr>
              <p:blipFill>
                <a:blip r:embed="rId11"/>
                <a:stretch>
                  <a:fillRect/>
                </a:stretch>
              </p:blipFill>
              <p:spPr>
                <a:xfrm>
                  <a:off x="3684232" y="3379800"/>
                  <a:ext cx="665320" cy="310646"/>
                </a:xfrm>
                <a:prstGeom prst="rect">
                  <a:avLst/>
                </a:prstGeom>
              </p:spPr>
            </p:pic>
            <p:pic>
              <p:nvPicPr>
                <p:cNvPr id="125" name="Picture 124"/>
                <p:cNvPicPr>
                  <a:picLocks noChangeAspect="1"/>
                </p:cNvPicPr>
                <p:nvPr/>
              </p:nvPicPr>
              <p:blipFill>
                <a:blip r:embed="rId12"/>
                <a:stretch>
                  <a:fillRect/>
                </a:stretch>
              </p:blipFill>
              <p:spPr>
                <a:xfrm>
                  <a:off x="4431335" y="3446610"/>
                  <a:ext cx="302590" cy="243835"/>
                </a:xfrm>
                <a:prstGeom prst="rect">
                  <a:avLst/>
                </a:prstGeom>
              </p:spPr>
            </p:pic>
          </p:grpSp>
          <p:pic>
            <p:nvPicPr>
              <p:cNvPr id="123" name="Picture 122"/>
              <p:cNvPicPr>
                <a:picLocks noChangeAspect="1"/>
              </p:cNvPicPr>
              <p:nvPr/>
            </p:nvPicPr>
            <p:blipFill rotWithShape="1">
              <a:blip r:embed="rId7"/>
              <a:srcRect b="68839"/>
              <a:stretch/>
            </p:blipFill>
            <p:spPr>
              <a:xfrm>
                <a:off x="4869081" y="3337078"/>
                <a:ext cx="181442" cy="104510"/>
              </a:xfrm>
              <a:prstGeom prst="rect">
                <a:avLst/>
              </a:prstGeom>
            </p:spPr>
          </p:pic>
        </p:grpSp>
      </p:grpSp>
      <p:sp>
        <p:nvSpPr>
          <p:cNvPr id="139" name="Left-Right Arrow 138"/>
          <p:cNvSpPr/>
          <p:nvPr/>
        </p:nvSpPr>
        <p:spPr>
          <a:xfrm>
            <a:off x="5523160" y="2539870"/>
            <a:ext cx="279149" cy="150748"/>
          </a:xfrm>
          <a:prstGeom prst="leftRightArrow">
            <a:avLst>
              <a:gd name="adj1" fmla="val 35196"/>
              <a:gd name="adj2" fmla="val 58131"/>
            </a:avLst>
          </a:prstGeom>
          <a:solidFill>
            <a:srgbClr val="3C3C3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140" name="Left-Right Arrow 139"/>
          <p:cNvSpPr/>
          <p:nvPr/>
        </p:nvSpPr>
        <p:spPr>
          <a:xfrm>
            <a:off x="6396558" y="2539870"/>
            <a:ext cx="547872" cy="150748"/>
          </a:xfrm>
          <a:prstGeom prst="leftRightArrow">
            <a:avLst>
              <a:gd name="adj1" fmla="val 35196"/>
              <a:gd name="adj2" fmla="val 58131"/>
            </a:avLst>
          </a:prstGeom>
          <a:solidFill>
            <a:srgbClr val="3C3C3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141" name="Left-Right Arrow 140"/>
          <p:cNvSpPr/>
          <p:nvPr/>
        </p:nvSpPr>
        <p:spPr>
          <a:xfrm>
            <a:off x="5403613" y="3103815"/>
            <a:ext cx="1540817" cy="150748"/>
          </a:xfrm>
          <a:prstGeom prst="leftRightArrow">
            <a:avLst>
              <a:gd name="adj1" fmla="val 35196"/>
              <a:gd name="adj2" fmla="val 58131"/>
            </a:avLst>
          </a:prstGeom>
          <a:solidFill>
            <a:srgbClr val="3C3C3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142" name="Rectangle 141"/>
          <p:cNvSpPr/>
          <p:nvPr/>
        </p:nvSpPr>
        <p:spPr>
          <a:xfrm rot="16200000">
            <a:off x="5616750" y="2594688"/>
            <a:ext cx="2104974" cy="143502"/>
          </a:xfrm>
          <a:prstGeom prst="rect">
            <a:avLst/>
          </a:prstGeom>
          <a:solidFill>
            <a:srgbClr val="9D9C9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18000" rIns="0" bIns="0" rtlCol="0" anchor="ctr" anchorCtr="0"/>
          <a:lstStyle/>
          <a:p>
            <a:pPr algn="ctr">
              <a:lnSpc>
                <a:spcPts val="800"/>
              </a:lnSpc>
            </a:pPr>
            <a:r>
              <a:rPr lang="en-GB" sz="750" dirty="0" smtClean="0">
                <a:solidFill>
                  <a:schemeClr val="tx1"/>
                </a:solidFill>
                <a:latin typeface="Fujitsu Sans Medium" panose="020B0504060202020204" pitchFamily="34" charset="0"/>
              </a:rPr>
              <a:t>Network</a:t>
            </a:r>
          </a:p>
        </p:txBody>
      </p:sp>
      <p:sp>
        <p:nvSpPr>
          <p:cNvPr id="143" name="Left-Right Arrow 142"/>
          <p:cNvSpPr/>
          <p:nvPr/>
        </p:nvSpPr>
        <p:spPr>
          <a:xfrm>
            <a:off x="8035604" y="2623653"/>
            <a:ext cx="331845" cy="150748"/>
          </a:xfrm>
          <a:prstGeom prst="leftRightArrow">
            <a:avLst>
              <a:gd name="adj1" fmla="val 35196"/>
              <a:gd name="adj2" fmla="val 58131"/>
            </a:avLst>
          </a:prstGeom>
          <a:solidFill>
            <a:srgbClr val="3C3C3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144" name="Left-Right Arrow 143"/>
          <p:cNvSpPr/>
          <p:nvPr/>
        </p:nvSpPr>
        <p:spPr>
          <a:xfrm>
            <a:off x="8035604" y="3174277"/>
            <a:ext cx="331845" cy="150748"/>
          </a:xfrm>
          <a:prstGeom prst="leftRightArrow">
            <a:avLst>
              <a:gd name="adj1" fmla="val 35196"/>
              <a:gd name="adj2" fmla="val 58131"/>
            </a:avLst>
          </a:prstGeom>
          <a:solidFill>
            <a:srgbClr val="3C3C3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145" name="Rectangle 144"/>
          <p:cNvSpPr/>
          <p:nvPr/>
        </p:nvSpPr>
        <p:spPr>
          <a:xfrm>
            <a:off x="4493943" y="1622013"/>
            <a:ext cx="4470545" cy="2177533"/>
          </a:xfrm>
          <a:prstGeom prst="rect">
            <a:avLst/>
          </a:prstGeom>
          <a:solidFill>
            <a:schemeClr val="bg1">
              <a:alpha val="47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cxnSp>
        <p:nvCxnSpPr>
          <p:cNvPr id="146" name="Elbow Connector 145"/>
          <p:cNvCxnSpPr>
            <a:endCxn id="73" idx="1"/>
          </p:cNvCxnSpPr>
          <p:nvPr/>
        </p:nvCxnSpPr>
        <p:spPr>
          <a:xfrm rot="16200000" flipH="1">
            <a:off x="5347889" y="1860699"/>
            <a:ext cx="164182" cy="752472"/>
          </a:xfrm>
          <a:prstGeom prst="bentConnector2">
            <a:avLst/>
          </a:prstGeom>
          <a:ln w="19050">
            <a:solidFill>
              <a:srgbClr val="F0A62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7" name="Elbow Connector 146"/>
          <p:cNvCxnSpPr>
            <a:stCxn id="75" idx="3"/>
          </p:cNvCxnSpPr>
          <p:nvPr/>
        </p:nvCxnSpPr>
        <p:spPr>
          <a:xfrm>
            <a:off x="6384435" y="2319026"/>
            <a:ext cx="744321" cy="1246776"/>
          </a:xfrm>
          <a:prstGeom prst="bentConnector3">
            <a:avLst>
              <a:gd name="adj1" fmla="val 53963"/>
            </a:avLst>
          </a:prstGeom>
          <a:ln w="19050">
            <a:solidFill>
              <a:srgbClr val="F0A620"/>
            </a:solidFill>
            <a:tailEnd type="none"/>
          </a:ln>
        </p:spPr>
        <p:style>
          <a:lnRef idx="1">
            <a:schemeClr val="accent1"/>
          </a:lnRef>
          <a:fillRef idx="0">
            <a:schemeClr val="accent1"/>
          </a:fillRef>
          <a:effectRef idx="0">
            <a:schemeClr val="accent1"/>
          </a:effectRef>
          <a:fontRef idx="minor">
            <a:schemeClr val="tx1"/>
          </a:fontRef>
        </p:style>
      </p:cxnSp>
      <p:cxnSp>
        <p:nvCxnSpPr>
          <p:cNvPr id="148" name="Elbow Connector 147"/>
          <p:cNvCxnSpPr>
            <a:stCxn id="85" idx="0"/>
            <a:endCxn id="82" idx="1"/>
          </p:cNvCxnSpPr>
          <p:nvPr/>
        </p:nvCxnSpPr>
        <p:spPr>
          <a:xfrm rot="5400000" flipH="1" flipV="1">
            <a:off x="7572794" y="2695550"/>
            <a:ext cx="927129" cy="647375"/>
          </a:xfrm>
          <a:prstGeom prst="bentConnector2">
            <a:avLst/>
          </a:prstGeom>
          <a:ln w="19050">
            <a:solidFill>
              <a:srgbClr val="F0A620"/>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Elbow Connector 148"/>
          <p:cNvCxnSpPr>
            <a:endCxn id="74" idx="1"/>
          </p:cNvCxnSpPr>
          <p:nvPr/>
        </p:nvCxnSpPr>
        <p:spPr>
          <a:xfrm>
            <a:off x="5488308" y="2074222"/>
            <a:ext cx="317908" cy="151177"/>
          </a:xfrm>
          <a:prstGeom prst="bentConnector3">
            <a:avLst>
              <a:gd name="adj1" fmla="val 59400"/>
            </a:avLst>
          </a:prstGeom>
          <a:ln w="19050">
            <a:solidFill>
              <a:srgbClr val="1BA12B"/>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a:stCxn id="79" idx="2"/>
            <a:endCxn id="80" idx="0"/>
          </p:cNvCxnSpPr>
          <p:nvPr/>
        </p:nvCxnSpPr>
        <p:spPr>
          <a:xfrm>
            <a:off x="7212737" y="2487030"/>
            <a:ext cx="0" cy="997019"/>
          </a:xfrm>
          <a:prstGeom prst="line">
            <a:avLst/>
          </a:prstGeom>
          <a:ln w="19050">
            <a:solidFill>
              <a:srgbClr val="1BA12B"/>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81" idx="1"/>
            <a:endCxn id="77" idx="3"/>
          </p:cNvCxnSpPr>
          <p:nvPr/>
        </p:nvCxnSpPr>
        <p:spPr>
          <a:xfrm flipH="1">
            <a:off x="5408565" y="3380822"/>
            <a:ext cx="1720001" cy="1"/>
          </a:xfrm>
          <a:prstGeom prst="line">
            <a:avLst/>
          </a:prstGeom>
          <a:ln w="19050">
            <a:solidFill>
              <a:srgbClr val="1782DB"/>
            </a:solidFill>
          </a:ln>
        </p:spPr>
        <p:style>
          <a:lnRef idx="1">
            <a:schemeClr val="accent1"/>
          </a:lnRef>
          <a:fillRef idx="0">
            <a:schemeClr val="accent1"/>
          </a:fillRef>
          <a:effectRef idx="0">
            <a:schemeClr val="accent1"/>
          </a:effectRef>
          <a:fontRef idx="minor">
            <a:schemeClr val="tx1"/>
          </a:fontRef>
        </p:style>
      </p:cxnSp>
      <p:cxnSp>
        <p:nvCxnSpPr>
          <p:cNvPr id="152" name="Elbow Connector 151"/>
          <p:cNvCxnSpPr>
            <a:endCxn id="83" idx="1"/>
          </p:cNvCxnSpPr>
          <p:nvPr/>
        </p:nvCxnSpPr>
        <p:spPr>
          <a:xfrm flipV="1">
            <a:off x="7781624" y="2832476"/>
            <a:ext cx="578422" cy="233602"/>
          </a:xfrm>
          <a:prstGeom prst="bentConnector3">
            <a:avLst>
              <a:gd name="adj1" fmla="val 711"/>
            </a:avLst>
          </a:prstGeom>
          <a:ln w="19050">
            <a:solidFill>
              <a:srgbClr val="1782DB"/>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Elbow Connector 152"/>
          <p:cNvCxnSpPr/>
          <p:nvPr/>
        </p:nvCxnSpPr>
        <p:spPr>
          <a:xfrm flipV="1">
            <a:off x="7852937" y="3365979"/>
            <a:ext cx="514512" cy="183783"/>
          </a:xfrm>
          <a:prstGeom prst="bentConnector3">
            <a:avLst/>
          </a:prstGeom>
          <a:ln w="19050">
            <a:solidFill>
              <a:srgbClr val="1BA12B"/>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Elbow Connector 153"/>
          <p:cNvCxnSpPr/>
          <p:nvPr/>
        </p:nvCxnSpPr>
        <p:spPr>
          <a:xfrm>
            <a:off x="6381956" y="2615244"/>
            <a:ext cx="746610" cy="593903"/>
          </a:xfrm>
          <a:prstGeom prst="bentConnector3">
            <a:avLst>
              <a:gd name="adj1" fmla="val 29247"/>
            </a:avLst>
          </a:prstGeom>
          <a:ln w="19050">
            <a:solidFill>
              <a:srgbClr val="4B4595"/>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6384434" y="2259399"/>
            <a:ext cx="744132" cy="0"/>
          </a:xfrm>
          <a:prstGeom prst="line">
            <a:avLst/>
          </a:prstGeom>
          <a:ln w="19050">
            <a:solidFill>
              <a:srgbClr val="1BA12B"/>
            </a:solidFill>
          </a:ln>
        </p:spPr>
        <p:style>
          <a:lnRef idx="1">
            <a:schemeClr val="accent1"/>
          </a:lnRef>
          <a:fillRef idx="0">
            <a:schemeClr val="accent1"/>
          </a:fillRef>
          <a:effectRef idx="0">
            <a:schemeClr val="accent1"/>
          </a:effectRef>
          <a:fontRef idx="minor">
            <a:schemeClr val="tx1"/>
          </a:fontRef>
        </p:style>
      </p:cxnSp>
      <p:sp>
        <p:nvSpPr>
          <p:cNvPr id="157" name="Rectangle 156"/>
          <p:cNvSpPr/>
          <p:nvPr/>
        </p:nvSpPr>
        <p:spPr>
          <a:xfrm>
            <a:off x="262923" y="1180035"/>
            <a:ext cx="2407065" cy="347692"/>
          </a:xfrm>
          <a:prstGeom prst="rect">
            <a:avLst/>
          </a:prstGeom>
          <a:solidFill>
            <a:srgbClr val="B1B1AC">
              <a:alpha val="2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0" rIns="72000" bIns="0" rtlCol="0" anchor="ctr"/>
          <a:lstStyle/>
          <a:p>
            <a:pPr>
              <a:lnSpc>
                <a:spcPct val="150000"/>
              </a:lnSpc>
            </a:pPr>
            <a:r>
              <a:rPr lang="en-GB" sz="1400" dirty="0">
                <a:solidFill>
                  <a:schemeClr val="tx1"/>
                </a:solidFill>
                <a:latin typeface="Fujitsu Sans" panose="020B0404060202020204" pitchFamily="34" charset="0"/>
              </a:rPr>
              <a:t>Service Portal </a:t>
            </a:r>
            <a:endParaRPr lang="en-US" sz="1400" dirty="0">
              <a:solidFill>
                <a:schemeClr val="tx1"/>
              </a:solidFill>
              <a:latin typeface="Fujitsu Sans" panose="020B0404060202020204" pitchFamily="34" charset="0"/>
            </a:endParaRPr>
          </a:p>
        </p:txBody>
      </p:sp>
      <p:sp>
        <p:nvSpPr>
          <p:cNvPr id="158" name="Rectangle 157"/>
          <p:cNvSpPr/>
          <p:nvPr/>
        </p:nvSpPr>
        <p:spPr>
          <a:xfrm>
            <a:off x="262923" y="1556661"/>
            <a:ext cx="2407065" cy="347692"/>
          </a:xfrm>
          <a:prstGeom prst="rect">
            <a:avLst/>
          </a:prstGeom>
          <a:solidFill>
            <a:srgbClr val="A30B1A"/>
          </a:solidFill>
          <a:ln>
            <a:noFill/>
          </a:ln>
        </p:spPr>
        <p:style>
          <a:lnRef idx="2">
            <a:schemeClr val="accent4">
              <a:shade val="50000"/>
            </a:schemeClr>
          </a:lnRef>
          <a:fillRef idx="1">
            <a:schemeClr val="accent4"/>
          </a:fillRef>
          <a:effectRef idx="0">
            <a:schemeClr val="accent4"/>
          </a:effectRef>
          <a:fontRef idx="minor">
            <a:schemeClr val="lt1"/>
          </a:fontRef>
        </p:style>
        <p:txBody>
          <a:bodyPr lIns="108000" tIns="0" rIns="108000" bIns="0" rtlCol="0" anchor="ctr"/>
          <a:lstStyle/>
          <a:p>
            <a:pPr>
              <a:lnSpc>
                <a:spcPct val="150000"/>
              </a:lnSpc>
              <a:spcBef>
                <a:spcPts val="300"/>
              </a:spcBef>
              <a:spcAft>
                <a:spcPts val="200"/>
              </a:spcAft>
              <a:buClr>
                <a:schemeClr val="accent2"/>
              </a:buClr>
            </a:pPr>
            <a:r>
              <a:rPr lang="en-GB" sz="1400" dirty="0">
                <a:solidFill>
                  <a:schemeClr val="bg1"/>
                </a:solidFill>
                <a:latin typeface="Fujitsu Sans Medium" panose="020B0504060202020204" pitchFamily="34" charset="0"/>
              </a:rPr>
              <a:t>Access Control</a:t>
            </a:r>
          </a:p>
        </p:txBody>
      </p:sp>
      <p:sp>
        <p:nvSpPr>
          <p:cNvPr id="159" name="Rectangle 158"/>
          <p:cNvSpPr/>
          <p:nvPr/>
        </p:nvSpPr>
        <p:spPr>
          <a:xfrm>
            <a:off x="262923" y="1933287"/>
            <a:ext cx="2407065" cy="347692"/>
          </a:xfrm>
          <a:prstGeom prst="rect">
            <a:avLst/>
          </a:prstGeom>
          <a:solidFill>
            <a:srgbClr val="B1B1AC">
              <a:alpha val="2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0" rIns="72000" bIns="0" rtlCol="0" anchor="ctr"/>
          <a:lstStyle/>
          <a:p>
            <a:pPr>
              <a:lnSpc>
                <a:spcPct val="150000"/>
              </a:lnSpc>
            </a:pPr>
            <a:r>
              <a:rPr lang="en-GB" sz="1400" dirty="0">
                <a:solidFill>
                  <a:schemeClr val="tx1"/>
                </a:solidFill>
                <a:latin typeface="Fujitsu Sans" panose="020B0404060202020204" pitchFamily="34" charset="0"/>
              </a:rPr>
              <a:t>Data Management</a:t>
            </a:r>
          </a:p>
        </p:txBody>
      </p:sp>
      <p:sp>
        <p:nvSpPr>
          <p:cNvPr id="160" name="Rectangle 159"/>
          <p:cNvSpPr/>
          <p:nvPr/>
        </p:nvSpPr>
        <p:spPr>
          <a:xfrm>
            <a:off x="262923" y="2309913"/>
            <a:ext cx="2407065" cy="347692"/>
          </a:xfrm>
          <a:prstGeom prst="rect">
            <a:avLst/>
          </a:prstGeom>
          <a:solidFill>
            <a:srgbClr val="B1B1AC">
              <a:alpha val="2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0" rIns="72000" bIns="0" rtlCol="0" anchor="ctr"/>
          <a:lstStyle/>
          <a:p>
            <a:pPr>
              <a:lnSpc>
                <a:spcPct val="150000"/>
              </a:lnSpc>
            </a:pPr>
            <a:r>
              <a:rPr lang="en-GB" sz="1400" dirty="0">
                <a:solidFill>
                  <a:schemeClr val="tx1"/>
                </a:solidFill>
                <a:latin typeface="Fujitsu Sans" panose="020B0404060202020204" pitchFamily="34" charset="0"/>
              </a:rPr>
              <a:t>Event Function</a:t>
            </a:r>
          </a:p>
        </p:txBody>
      </p:sp>
      <p:sp>
        <p:nvSpPr>
          <p:cNvPr id="161" name="Rectangle 160"/>
          <p:cNvSpPr/>
          <p:nvPr/>
        </p:nvSpPr>
        <p:spPr>
          <a:xfrm>
            <a:off x="262923" y="2686539"/>
            <a:ext cx="2407065" cy="347692"/>
          </a:xfrm>
          <a:prstGeom prst="rect">
            <a:avLst/>
          </a:prstGeom>
          <a:solidFill>
            <a:srgbClr val="B1B1AC">
              <a:alpha val="2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0" rIns="72000" bIns="0" rtlCol="0" anchor="ctr"/>
          <a:lstStyle/>
          <a:p>
            <a:pPr>
              <a:lnSpc>
                <a:spcPct val="150000"/>
              </a:lnSpc>
            </a:pPr>
            <a:r>
              <a:rPr lang="en-GB" sz="1400" dirty="0">
                <a:solidFill>
                  <a:schemeClr val="tx1"/>
                </a:solidFill>
                <a:latin typeface="Fujitsu Sans" panose="020B0404060202020204" pitchFamily="34" charset="0"/>
              </a:rPr>
              <a:t>Dynamic Resource Controller</a:t>
            </a:r>
          </a:p>
        </p:txBody>
      </p:sp>
      <p:sp>
        <p:nvSpPr>
          <p:cNvPr id="162" name="Rectangle 161"/>
          <p:cNvSpPr/>
          <p:nvPr/>
        </p:nvSpPr>
        <p:spPr>
          <a:xfrm>
            <a:off x="262923" y="3063165"/>
            <a:ext cx="2407065" cy="347692"/>
          </a:xfrm>
          <a:prstGeom prst="rect">
            <a:avLst/>
          </a:prstGeom>
          <a:solidFill>
            <a:srgbClr val="B1B1AC">
              <a:alpha val="2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0" rIns="72000" bIns="0" rtlCol="0" anchor="ctr"/>
          <a:lstStyle/>
          <a:p>
            <a:pPr>
              <a:lnSpc>
                <a:spcPct val="150000"/>
              </a:lnSpc>
            </a:pPr>
            <a:r>
              <a:rPr lang="en-GB" sz="1400" dirty="0">
                <a:solidFill>
                  <a:schemeClr val="tx1"/>
                </a:solidFill>
                <a:latin typeface="Fujitsu Sans" panose="020B0404060202020204" pitchFamily="34" charset="0"/>
              </a:rPr>
              <a:t>Database</a:t>
            </a:r>
          </a:p>
        </p:txBody>
      </p:sp>
      <p:sp>
        <p:nvSpPr>
          <p:cNvPr id="163" name="Rectangle 162"/>
          <p:cNvSpPr/>
          <p:nvPr/>
        </p:nvSpPr>
        <p:spPr>
          <a:xfrm>
            <a:off x="262923" y="3439791"/>
            <a:ext cx="2407065" cy="347692"/>
          </a:xfrm>
          <a:prstGeom prst="rect">
            <a:avLst/>
          </a:prstGeom>
          <a:solidFill>
            <a:srgbClr val="B1B1AC">
              <a:alpha val="2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0" rIns="72000" bIns="0" rtlCol="0" anchor="ctr"/>
          <a:lstStyle/>
          <a:p>
            <a:pPr>
              <a:lnSpc>
                <a:spcPct val="150000"/>
              </a:lnSpc>
            </a:pPr>
            <a:r>
              <a:rPr lang="en-GB" sz="1400" dirty="0">
                <a:solidFill>
                  <a:schemeClr val="tx1"/>
                </a:solidFill>
                <a:latin typeface="Fujitsu Sans" panose="020B0404060202020204" pitchFamily="34" charset="0"/>
              </a:rPr>
              <a:t>APIs</a:t>
            </a:r>
          </a:p>
        </p:txBody>
      </p:sp>
      <p:sp>
        <p:nvSpPr>
          <p:cNvPr id="156" name="TextBox 155"/>
          <p:cNvSpPr txBox="1"/>
          <p:nvPr/>
        </p:nvSpPr>
        <p:spPr>
          <a:xfrm>
            <a:off x="4681774" y="3737946"/>
            <a:ext cx="4399229" cy="584775"/>
          </a:xfrm>
          <a:prstGeom prst="rect">
            <a:avLst/>
          </a:prstGeom>
          <a:noFill/>
        </p:spPr>
        <p:txBody>
          <a:bodyPr wrap="square" rtlCol="0">
            <a:spAutoFit/>
          </a:bodyPr>
          <a:lstStyle/>
          <a:p>
            <a:pPr algn="ctr"/>
            <a:r>
              <a:rPr lang="en-GB" dirty="0" smtClean="0">
                <a:solidFill>
                  <a:srgbClr val="FF0000"/>
                </a:solidFill>
                <a:latin typeface="Fujitsu Sans Medium" panose="020B0504060202020204" pitchFamily="34" charset="0"/>
              </a:rPr>
              <a:t>Fujitsu Cloud Services K5 IoT Platform</a:t>
            </a:r>
          </a:p>
          <a:p>
            <a:pPr algn="ctr"/>
            <a:r>
              <a:rPr lang="en-GB" sz="1400" dirty="0" smtClean="0">
                <a:latin typeface="Fujitsu Sans" panose="020B0404060202020204" pitchFamily="34" charset="0"/>
              </a:rPr>
              <a:t>Realising IoT Solutions faster, with confidence</a:t>
            </a:r>
            <a:endParaRPr lang="en-US" sz="1400" dirty="0">
              <a:latin typeface="Fujitsu Sans" panose="020B0404060202020204" pitchFamily="34" charset="0"/>
            </a:endParaRPr>
          </a:p>
        </p:txBody>
      </p:sp>
    </p:spTree>
    <p:extLst>
      <p:ext uri="{BB962C8B-B14F-4D97-AF65-F5344CB8AC3E}">
        <p14:creationId xmlns:p14="http://schemas.microsoft.com/office/powerpoint/2010/main" val="65615435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750"/>
                                        <p:tgtEl>
                                          <p:spTgt spid="145"/>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wipe(left)">
                                      <p:cBhvr>
                                        <p:cTn id="11" dur="750"/>
                                        <p:tgtEl>
                                          <p:spTgt spid="149"/>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55"/>
                                        </p:tgtEl>
                                        <p:attrNameLst>
                                          <p:attrName>style.visibility</p:attrName>
                                        </p:attrNameLst>
                                      </p:cBhvr>
                                      <p:to>
                                        <p:strVal val="visible"/>
                                      </p:to>
                                    </p:set>
                                    <p:animEffect transition="in" filter="wipe(left)">
                                      <p:cBhvr>
                                        <p:cTn id="15" dur="400"/>
                                        <p:tgtEl>
                                          <p:spTgt spid="155"/>
                                        </p:tgtEl>
                                      </p:cBhvr>
                                    </p:animEffect>
                                  </p:childTnLst>
                                </p:cTn>
                              </p:par>
                            </p:childTnLst>
                          </p:cTn>
                        </p:par>
                        <p:par>
                          <p:cTn id="16" fill="hold">
                            <p:stCondLst>
                              <p:cond delay="1900"/>
                            </p:stCondLst>
                            <p:childTnLst>
                              <p:par>
                                <p:cTn id="17" presetID="22" presetClass="entr" presetSubtype="1" fill="hold" nodeType="afterEffect">
                                  <p:stCondLst>
                                    <p:cond delay="0"/>
                                  </p:stCondLst>
                                  <p:childTnLst>
                                    <p:set>
                                      <p:cBhvr>
                                        <p:cTn id="18" dur="1" fill="hold">
                                          <p:stCondLst>
                                            <p:cond delay="0"/>
                                          </p:stCondLst>
                                        </p:cTn>
                                        <p:tgtEl>
                                          <p:spTgt spid="150"/>
                                        </p:tgtEl>
                                        <p:attrNameLst>
                                          <p:attrName>style.visibility</p:attrName>
                                        </p:attrNameLst>
                                      </p:cBhvr>
                                      <p:to>
                                        <p:strVal val="visible"/>
                                      </p:to>
                                    </p:set>
                                    <p:animEffect transition="in" filter="wipe(up)">
                                      <p:cBhvr>
                                        <p:cTn id="19" dur="500"/>
                                        <p:tgtEl>
                                          <p:spTgt spid="150"/>
                                        </p:tgtEl>
                                      </p:cBhvr>
                                    </p:animEffect>
                                  </p:childTnLst>
                                </p:cTn>
                              </p:par>
                            </p:childTnLst>
                          </p:cTn>
                        </p:par>
                        <p:par>
                          <p:cTn id="20" fill="hold">
                            <p:stCondLst>
                              <p:cond delay="2400"/>
                            </p:stCondLst>
                            <p:childTnLst>
                              <p:par>
                                <p:cTn id="21" presetID="22" presetClass="entr" presetSubtype="8" fill="hold" nodeType="afterEffect">
                                  <p:stCondLst>
                                    <p:cond delay="0"/>
                                  </p:stCondLst>
                                  <p:childTnLst>
                                    <p:set>
                                      <p:cBhvr>
                                        <p:cTn id="22" dur="1" fill="hold">
                                          <p:stCondLst>
                                            <p:cond delay="0"/>
                                          </p:stCondLst>
                                        </p:cTn>
                                        <p:tgtEl>
                                          <p:spTgt spid="153"/>
                                        </p:tgtEl>
                                        <p:attrNameLst>
                                          <p:attrName>style.visibility</p:attrName>
                                        </p:attrNameLst>
                                      </p:cBhvr>
                                      <p:to>
                                        <p:strVal val="visible"/>
                                      </p:to>
                                    </p:set>
                                    <p:animEffect transition="in" filter="wipe(left)">
                                      <p:cBhvr>
                                        <p:cTn id="23" dur="400"/>
                                        <p:tgtEl>
                                          <p:spTgt spid="153"/>
                                        </p:tgtEl>
                                      </p:cBhvr>
                                    </p:animEffect>
                                  </p:childTnLst>
                                </p:cTn>
                              </p:par>
                            </p:childTnLst>
                          </p:cTn>
                        </p:par>
                        <p:par>
                          <p:cTn id="24" fill="hold">
                            <p:stCondLst>
                              <p:cond delay="2800"/>
                            </p:stCondLst>
                            <p:childTnLst>
                              <p:par>
                                <p:cTn id="25" presetID="22" presetClass="entr" presetSubtype="8" fill="hold" nodeType="afterEffect">
                                  <p:stCondLst>
                                    <p:cond delay="0"/>
                                  </p:stCondLst>
                                  <p:childTnLst>
                                    <p:set>
                                      <p:cBhvr>
                                        <p:cTn id="26" dur="1" fill="hold">
                                          <p:stCondLst>
                                            <p:cond delay="0"/>
                                          </p:stCondLst>
                                        </p:cTn>
                                        <p:tgtEl>
                                          <p:spTgt spid="146"/>
                                        </p:tgtEl>
                                        <p:attrNameLst>
                                          <p:attrName>style.visibility</p:attrName>
                                        </p:attrNameLst>
                                      </p:cBhvr>
                                      <p:to>
                                        <p:strVal val="visible"/>
                                      </p:to>
                                    </p:set>
                                    <p:animEffect transition="in" filter="wipe(left)">
                                      <p:cBhvr>
                                        <p:cTn id="27" dur="400"/>
                                        <p:tgtEl>
                                          <p:spTgt spid="146"/>
                                        </p:tgtEl>
                                      </p:cBhvr>
                                    </p:animEffect>
                                  </p:childTnLst>
                                </p:cTn>
                              </p:par>
                            </p:childTnLst>
                          </p:cTn>
                        </p:par>
                        <p:par>
                          <p:cTn id="28" fill="hold">
                            <p:stCondLst>
                              <p:cond delay="3200"/>
                            </p:stCondLst>
                            <p:childTnLst>
                              <p:par>
                                <p:cTn id="29" presetID="22" presetClass="entr" presetSubtype="1" fill="hold" nodeType="afterEffect">
                                  <p:stCondLst>
                                    <p:cond delay="0"/>
                                  </p:stCondLst>
                                  <p:childTnLst>
                                    <p:set>
                                      <p:cBhvr>
                                        <p:cTn id="30" dur="1" fill="hold">
                                          <p:stCondLst>
                                            <p:cond delay="0"/>
                                          </p:stCondLst>
                                        </p:cTn>
                                        <p:tgtEl>
                                          <p:spTgt spid="147"/>
                                        </p:tgtEl>
                                        <p:attrNameLst>
                                          <p:attrName>style.visibility</p:attrName>
                                        </p:attrNameLst>
                                      </p:cBhvr>
                                      <p:to>
                                        <p:strVal val="visible"/>
                                      </p:to>
                                    </p:set>
                                    <p:animEffect transition="in" filter="wipe(up)">
                                      <p:cBhvr>
                                        <p:cTn id="31" dur="800"/>
                                        <p:tgtEl>
                                          <p:spTgt spid="147"/>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148"/>
                                        </p:tgtEl>
                                        <p:attrNameLst>
                                          <p:attrName>style.visibility</p:attrName>
                                        </p:attrNameLst>
                                      </p:cBhvr>
                                      <p:to>
                                        <p:strVal val="visible"/>
                                      </p:to>
                                    </p:set>
                                    <p:animEffect transition="in" filter="wipe(left)">
                                      <p:cBhvr>
                                        <p:cTn id="35" dur="750"/>
                                        <p:tgtEl>
                                          <p:spTgt spid="148"/>
                                        </p:tgtEl>
                                      </p:cBhvr>
                                    </p:animEffect>
                                  </p:childTnLst>
                                </p:cTn>
                              </p:par>
                            </p:childTnLst>
                          </p:cTn>
                        </p:par>
                        <p:par>
                          <p:cTn id="36" fill="hold">
                            <p:stCondLst>
                              <p:cond delay="4750"/>
                            </p:stCondLst>
                            <p:childTnLst>
                              <p:par>
                                <p:cTn id="37" presetID="22" presetClass="entr" presetSubtype="2" fill="hold" nodeType="afterEffect">
                                  <p:stCondLst>
                                    <p:cond delay="0"/>
                                  </p:stCondLst>
                                  <p:childTnLst>
                                    <p:set>
                                      <p:cBhvr>
                                        <p:cTn id="38" dur="1" fill="hold">
                                          <p:stCondLst>
                                            <p:cond delay="0"/>
                                          </p:stCondLst>
                                        </p:cTn>
                                        <p:tgtEl>
                                          <p:spTgt spid="154"/>
                                        </p:tgtEl>
                                        <p:attrNameLst>
                                          <p:attrName>style.visibility</p:attrName>
                                        </p:attrNameLst>
                                      </p:cBhvr>
                                      <p:to>
                                        <p:strVal val="visible"/>
                                      </p:to>
                                    </p:set>
                                    <p:animEffect transition="in" filter="wipe(right)">
                                      <p:cBhvr>
                                        <p:cTn id="39" dur="750"/>
                                        <p:tgtEl>
                                          <p:spTgt spid="154"/>
                                        </p:tgtEl>
                                      </p:cBhvr>
                                    </p:animEffect>
                                  </p:childTnLst>
                                </p:cTn>
                              </p:par>
                            </p:childTnLst>
                          </p:cTn>
                        </p:par>
                        <p:par>
                          <p:cTn id="40" fill="hold">
                            <p:stCondLst>
                              <p:cond delay="5500"/>
                            </p:stCondLst>
                            <p:childTnLst>
                              <p:par>
                                <p:cTn id="41" presetID="22" presetClass="entr" presetSubtype="8" fill="hold" nodeType="afterEffect">
                                  <p:stCondLst>
                                    <p:cond delay="0"/>
                                  </p:stCondLst>
                                  <p:childTnLst>
                                    <p:set>
                                      <p:cBhvr>
                                        <p:cTn id="42" dur="1" fill="hold">
                                          <p:stCondLst>
                                            <p:cond delay="0"/>
                                          </p:stCondLst>
                                        </p:cTn>
                                        <p:tgtEl>
                                          <p:spTgt spid="151"/>
                                        </p:tgtEl>
                                        <p:attrNameLst>
                                          <p:attrName>style.visibility</p:attrName>
                                        </p:attrNameLst>
                                      </p:cBhvr>
                                      <p:to>
                                        <p:strVal val="visible"/>
                                      </p:to>
                                    </p:set>
                                    <p:animEffect transition="in" filter="wipe(left)">
                                      <p:cBhvr>
                                        <p:cTn id="43" dur="750"/>
                                        <p:tgtEl>
                                          <p:spTgt spid="151"/>
                                        </p:tgtEl>
                                      </p:cBhvr>
                                    </p:animEffect>
                                  </p:childTnLst>
                                </p:cTn>
                              </p:par>
                            </p:childTnLst>
                          </p:cTn>
                        </p:par>
                        <p:par>
                          <p:cTn id="44" fill="hold">
                            <p:stCondLst>
                              <p:cond delay="6250"/>
                            </p:stCondLst>
                            <p:childTnLst>
                              <p:par>
                                <p:cTn id="45" presetID="22" presetClass="entr" presetSubtype="8" fill="hold" nodeType="afterEffect">
                                  <p:stCondLst>
                                    <p:cond delay="0"/>
                                  </p:stCondLst>
                                  <p:childTnLst>
                                    <p:set>
                                      <p:cBhvr>
                                        <p:cTn id="46" dur="1" fill="hold">
                                          <p:stCondLst>
                                            <p:cond delay="0"/>
                                          </p:stCondLst>
                                        </p:cTn>
                                        <p:tgtEl>
                                          <p:spTgt spid="152"/>
                                        </p:tgtEl>
                                        <p:attrNameLst>
                                          <p:attrName>style.visibility</p:attrName>
                                        </p:attrNameLst>
                                      </p:cBhvr>
                                      <p:to>
                                        <p:strVal val="visible"/>
                                      </p:to>
                                    </p:set>
                                    <p:animEffect transition="in" filter="wipe(left)">
                                      <p:cBhvr>
                                        <p:cTn id="47" dur="75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a:t>Platform Overview</a:t>
            </a:r>
            <a:endParaRPr lang="en-US" dirty="0"/>
          </a:p>
        </p:txBody>
      </p:sp>
      <p:sp>
        <p:nvSpPr>
          <p:cNvPr id="26" name="Rectangle 25"/>
          <p:cNvSpPr/>
          <p:nvPr/>
        </p:nvSpPr>
        <p:spPr>
          <a:xfrm>
            <a:off x="2691214" y="1170041"/>
            <a:ext cx="1598168" cy="1223412"/>
          </a:xfrm>
          <a:prstGeom prst="rect">
            <a:avLst/>
          </a:prstGeom>
          <a:noFill/>
          <a:ln w="3175">
            <a:noFill/>
            <a:prstDash val="dash"/>
          </a:ln>
        </p:spPr>
        <p:txBody>
          <a:bodyPr wrap="square">
            <a:spAutoFit/>
          </a:bodyPr>
          <a:lstStyle/>
          <a:p>
            <a:r>
              <a:rPr lang="en-GB" sz="1200" dirty="0">
                <a:latin typeface="Fujitsu Sans Medium" panose="020B0504060202020204" pitchFamily="34" charset="0"/>
              </a:rPr>
              <a:t>Governs how data is collected, where it’s transferred to, how it’s processed and where it’s stored</a:t>
            </a:r>
            <a:r>
              <a:rPr lang="en-GB" sz="1200" dirty="0" smtClean="0">
                <a:latin typeface="Fujitsu Sans Medium" panose="020B0504060202020204" pitchFamily="34" charset="0"/>
              </a:rPr>
              <a:t>.</a:t>
            </a:r>
            <a:endParaRPr lang="en-GB" sz="1200" dirty="0">
              <a:latin typeface="Fujitsu Sans Medium" panose="020B0504060202020204" pitchFamily="34" charset="0"/>
            </a:endParaRPr>
          </a:p>
          <a:p>
            <a:endParaRPr lang="en-GB" sz="1350" dirty="0">
              <a:solidFill>
                <a:srgbClr val="A30B1A"/>
              </a:solidFill>
            </a:endParaRPr>
          </a:p>
        </p:txBody>
      </p:sp>
      <p:sp>
        <p:nvSpPr>
          <p:cNvPr id="27" name="Snip Single Corner Rectangle 26"/>
          <p:cNvSpPr/>
          <p:nvPr/>
        </p:nvSpPr>
        <p:spPr>
          <a:xfrm>
            <a:off x="2697176" y="1180035"/>
            <a:ext cx="1708357" cy="2601164"/>
          </a:xfrm>
          <a:prstGeom prst="snip1Rect">
            <a:avLst>
              <a:gd name="adj" fmla="val 8576"/>
            </a:avLst>
          </a:prstGeom>
          <a:noFill/>
          <a:ln w="9525">
            <a:solidFill>
              <a:srgbClr val="A30B1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chemeClr val="tx1"/>
              </a:solidFill>
            </a:endParaRPr>
          </a:p>
        </p:txBody>
      </p:sp>
      <p:grpSp>
        <p:nvGrpSpPr>
          <p:cNvPr id="30" name="Group 29"/>
          <p:cNvGrpSpPr/>
          <p:nvPr/>
        </p:nvGrpSpPr>
        <p:grpSpPr>
          <a:xfrm>
            <a:off x="5264820" y="2190402"/>
            <a:ext cx="1119615" cy="1223901"/>
            <a:chOff x="5264820" y="2279744"/>
            <a:chExt cx="1119615" cy="1223901"/>
          </a:xfrm>
        </p:grpSpPr>
        <p:sp>
          <p:nvSpPr>
            <p:cNvPr id="31" name="Rectangle 30"/>
            <p:cNvSpPr/>
            <p:nvPr/>
          </p:nvSpPr>
          <p:spPr>
            <a:xfrm>
              <a:off x="5806216" y="2373371"/>
              <a:ext cx="85504" cy="6999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32" name="Rectangle 31"/>
            <p:cNvSpPr/>
            <p:nvPr/>
          </p:nvSpPr>
          <p:spPr>
            <a:xfrm>
              <a:off x="5806216" y="2279744"/>
              <a:ext cx="85504" cy="6999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33" name="Rectangle 32"/>
            <p:cNvSpPr/>
            <p:nvPr/>
          </p:nvSpPr>
          <p:spPr>
            <a:xfrm>
              <a:off x="6298931" y="2373371"/>
              <a:ext cx="85504" cy="6999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34" name="Rectangle 33"/>
            <p:cNvSpPr/>
            <p:nvPr/>
          </p:nvSpPr>
          <p:spPr>
            <a:xfrm>
              <a:off x="6298931" y="2279744"/>
              <a:ext cx="85504" cy="6999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35" name="Rectangle 34"/>
            <p:cNvSpPr/>
            <p:nvPr/>
          </p:nvSpPr>
          <p:spPr>
            <a:xfrm>
              <a:off x="5264820" y="3436684"/>
              <a:ext cx="143745" cy="669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grpSp>
      <p:grpSp>
        <p:nvGrpSpPr>
          <p:cNvPr id="36" name="Group 35"/>
          <p:cNvGrpSpPr/>
          <p:nvPr/>
        </p:nvGrpSpPr>
        <p:grpSpPr>
          <a:xfrm>
            <a:off x="7128566" y="2420069"/>
            <a:ext cx="1290890" cy="1130941"/>
            <a:chOff x="7128566" y="2509411"/>
            <a:chExt cx="1290890" cy="1130941"/>
          </a:xfrm>
        </p:grpSpPr>
        <p:sp>
          <p:nvSpPr>
            <p:cNvPr id="37" name="Rectangle 36"/>
            <p:cNvSpPr/>
            <p:nvPr/>
          </p:nvSpPr>
          <p:spPr>
            <a:xfrm>
              <a:off x="7140864" y="2509411"/>
              <a:ext cx="143745" cy="669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38" name="Rectangle 37"/>
            <p:cNvSpPr/>
            <p:nvPr/>
          </p:nvSpPr>
          <p:spPr>
            <a:xfrm>
              <a:off x="7140864" y="3573391"/>
              <a:ext cx="143745" cy="669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39" name="Rectangle 38"/>
            <p:cNvSpPr/>
            <p:nvPr/>
          </p:nvSpPr>
          <p:spPr>
            <a:xfrm>
              <a:off x="7128566" y="3416677"/>
              <a:ext cx="45719" cy="10697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40" name="Rectangle 39"/>
            <p:cNvSpPr/>
            <p:nvPr/>
          </p:nvSpPr>
          <p:spPr>
            <a:xfrm>
              <a:off x="8360046" y="2620100"/>
              <a:ext cx="59410" cy="4982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41" name="Rectangle 40"/>
            <p:cNvSpPr/>
            <p:nvPr/>
          </p:nvSpPr>
          <p:spPr>
            <a:xfrm>
              <a:off x="8360046" y="2896904"/>
              <a:ext cx="59410" cy="4982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42" name="Rectangle 41"/>
            <p:cNvSpPr/>
            <p:nvPr/>
          </p:nvSpPr>
          <p:spPr>
            <a:xfrm>
              <a:off x="7720091" y="3572143"/>
              <a:ext cx="143745" cy="669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43" name="Rectangle 42"/>
            <p:cNvSpPr/>
            <p:nvPr/>
          </p:nvSpPr>
          <p:spPr>
            <a:xfrm>
              <a:off x="7640798" y="3572143"/>
              <a:ext cx="143745" cy="669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grpSp>
      <p:grpSp>
        <p:nvGrpSpPr>
          <p:cNvPr id="44" name="Group 43"/>
          <p:cNvGrpSpPr/>
          <p:nvPr/>
        </p:nvGrpSpPr>
        <p:grpSpPr>
          <a:xfrm>
            <a:off x="8241613" y="1138501"/>
            <a:ext cx="651561" cy="2580425"/>
            <a:chOff x="8241613" y="1220931"/>
            <a:chExt cx="651561" cy="2580425"/>
          </a:xfrm>
        </p:grpSpPr>
        <p:sp>
          <p:nvSpPr>
            <p:cNvPr id="45" name="Rectangle 44"/>
            <p:cNvSpPr/>
            <p:nvPr/>
          </p:nvSpPr>
          <p:spPr>
            <a:xfrm>
              <a:off x="8241613" y="1696381"/>
              <a:ext cx="651560" cy="2104975"/>
            </a:xfrm>
            <a:prstGeom prst="rect">
              <a:avLst/>
            </a:prstGeom>
            <a:solidFill>
              <a:srgbClr val="EEEEEE"/>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gn="ctr"/>
              <a:endParaRPr lang="en-GB" sz="1000" dirty="0" smtClean="0">
                <a:solidFill>
                  <a:schemeClr val="tx1"/>
                </a:solidFill>
                <a:latin typeface="Fujitsu Sans Medium" panose="020B0504060202020204" pitchFamily="34" charset="0"/>
              </a:endParaRPr>
            </a:p>
          </p:txBody>
        </p:sp>
        <p:sp>
          <p:nvSpPr>
            <p:cNvPr id="46" name="Rectangle 45"/>
            <p:cNvSpPr/>
            <p:nvPr/>
          </p:nvSpPr>
          <p:spPr>
            <a:xfrm>
              <a:off x="8245186" y="1220931"/>
              <a:ext cx="647988" cy="483513"/>
            </a:xfrm>
            <a:prstGeom prst="rect">
              <a:avLst/>
            </a:prstGeom>
            <a:solidFill>
              <a:srgbClr val="C6C6C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825"/>
                </a:lnSpc>
              </a:pPr>
              <a:r>
                <a:rPr lang="en-GB" sz="750" dirty="0" smtClean="0">
                  <a:solidFill>
                    <a:schemeClr val="tx1"/>
                  </a:solidFill>
                  <a:latin typeface="Fujitsu Sans Medium" panose="020B0504060202020204" pitchFamily="34" charset="0"/>
                </a:rPr>
                <a:t>Suite of</a:t>
              </a:r>
              <a:br>
                <a:rPr lang="en-GB" sz="750" dirty="0" smtClean="0">
                  <a:solidFill>
                    <a:schemeClr val="tx1"/>
                  </a:solidFill>
                  <a:latin typeface="Fujitsu Sans Medium" panose="020B0504060202020204" pitchFamily="34" charset="0"/>
                </a:rPr>
              </a:br>
              <a:r>
                <a:rPr lang="en-GB" sz="750" dirty="0" smtClean="0">
                  <a:solidFill>
                    <a:schemeClr val="tx1"/>
                  </a:solidFill>
                  <a:latin typeface="Fujitsu Sans Medium" panose="020B0504060202020204" pitchFamily="34" charset="0"/>
                </a:rPr>
                <a:t>Applications</a:t>
              </a:r>
              <a:br>
                <a:rPr lang="en-GB" sz="750" dirty="0" smtClean="0">
                  <a:solidFill>
                    <a:schemeClr val="tx1"/>
                  </a:solidFill>
                  <a:latin typeface="Fujitsu Sans Medium" panose="020B0504060202020204" pitchFamily="34" charset="0"/>
                </a:rPr>
              </a:br>
              <a:r>
                <a:rPr lang="en-GB" sz="750" dirty="0" smtClean="0">
                  <a:solidFill>
                    <a:schemeClr val="tx1"/>
                  </a:solidFill>
                  <a:latin typeface="Fujitsu Sans Medium" panose="020B0504060202020204" pitchFamily="34" charset="0"/>
                </a:rPr>
                <a:t>(Big Data</a:t>
              </a:r>
              <a:br>
                <a:rPr lang="en-GB" sz="750" dirty="0" smtClean="0">
                  <a:solidFill>
                    <a:schemeClr val="tx1"/>
                  </a:solidFill>
                  <a:latin typeface="Fujitsu Sans Medium" panose="020B0504060202020204" pitchFamily="34" charset="0"/>
                </a:rPr>
              </a:br>
              <a:r>
                <a:rPr lang="en-GB" sz="750" dirty="0" smtClean="0">
                  <a:solidFill>
                    <a:schemeClr val="tx1"/>
                  </a:solidFill>
                  <a:latin typeface="Fujitsu Sans Medium" panose="020B0504060202020204" pitchFamily="34" charset="0"/>
                </a:rPr>
                <a:t>Analysis etc.)</a:t>
              </a:r>
            </a:p>
          </p:txBody>
        </p:sp>
      </p:grpSp>
      <p:grpSp>
        <p:nvGrpSpPr>
          <p:cNvPr id="47" name="Group 46"/>
          <p:cNvGrpSpPr/>
          <p:nvPr/>
        </p:nvGrpSpPr>
        <p:grpSpPr>
          <a:xfrm>
            <a:off x="8361608" y="2511787"/>
            <a:ext cx="432048" cy="918932"/>
            <a:chOff x="8028385" y="1969037"/>
            <a:chExt cx="432048" cy="918932"/>
          </a:xfrm>
        </p:grpSpPr>
        <p:grpSp>
          <p:nvGrpSpPr>
            <p:cNvPr id="48" name="Group 47"/>
            <p:cNvGrpSpPr/>
            <p:nvPr/>
          </p:nvGrpSpPr>
          <p:grpSpPr>
            <a:xfrm>
              <a:off x="8028385" y="1969037"/>
              <a:ext cx="432048" cy="375733"/>
              <a:chOff x="2154531" y="1554760"/>
              <a:chExt cx="2328510" cy="2025000"/>
            </a:xfrm>
          </p:grpSpPr>
          <p:pic>
            <p:nvPicPr>
              <p:cNvPr id="52" name="Picture 51"/>
              <p:cNvPicPr>
                <a:picLocks noChangeAspect="1"/>
              </p:cNvPicPr>
              <p:nvPr/>
            </p:nvPicPr>
            <p:blipFill>
              <a:blip r:embed="rId2"/>
              <a:stretch>
                <a:fillRect/>
              </a:stretch>
            </p:blipFill>
            <p:spPr>
              <a:xfrm>
                <a:off x="2154531" y="1554760"/>
                <a:ext cx="1034999" cy="2025000"/>
              </a:xfrm>
              <a:prstGeom prst="rect">
                <a:avLst/>
              </a:prstGeom>
            </p:spPr>
          </p:pic>
          <p:pic>
            <p:nvPicPr>
              <p:cNvPr id="53" name="Picture 52"/>
              <p:cNvPicPr>
                <a:picLocks noChangeAspect="1"/>
              </p:cNvPicPr>
              <p:nvPr/>
            </p:nvPicPr>
            <p:blipFill>
              <a:blip r:embed="rId3"/>
              <a:stretch>
                <a:fillRect/>
              </a:stretch>
            </p:blipFill>
            <p:spPr>
              <a:xfrm>
                <a:off x="3293547" y="2185225"/>
                <a:ext cx="1189494" cy="837340"/>
              </a:xfrm>
              <a:prstGeom prst="rect">
                <a:avLst/>
              </a:prstGeom>
            </p:spPr>
          </p:pic>
        </p:grpSp>
        <p:grpSp>
          <p:nvGrpSpPr>
            <p:cNvPr id="49" name="Group 48"/>
            <p:cNvGrpSpPr/>
            <p:nvPr/>
          </p:nvGrpSpPr>
          <p:grpSpPr>
            <a:xfrm>
              <a:off x="8028385" y="2512236"/>
              <a:ext cx="432048" cy="375733"/>
              <a:chOff x="2154531" y="1082605"/>
              <a:chExt cx="2328510" cy="2025000"/>
            </a:xfrm>
          </p:grpSpPr>
          <p:pic>
            <p:nvPicPr>
              <p:cNvPr id="50" name="Picture 49"/>
              <p:cNvPicPr>
                <a:picLocks noChangeAspect="1"/>
              </p:cNvPicPr>
              <p:nvPr/>
            </p:nvPicPr>
            <p:blipFill>
              <a:blip r:embed="rId2"/>
              <a:stretch>
                <a:fillRect/>
              </a:stretch>
            </p:blipFill>
            <p:spPr>
              <a:xfrm>
                <a:off x="2154531" y="1082605"/>
                <a:ext cx="1035000" cy="2025000"/>
              </a:xfrm>
              <a:prstGeom prst="rect">
                <a:avLst/>
              </a:prstGeom>
            </p:spPr>
          </p:pic>
          <p:pic>
            <p:nvPicPr>
              <p:cNvPr id="51" name="Picture 50"/>
              <p:cNvPicPr>
                <a:picLocks noChangeAspect="1"/>
              </p:cNvPicPr>
              <p:nvPr/>
            </p:nvPicPr>
            <p:blipFill>
              <a:blip r:embed="rId3"/>
              <a:stretch>
                <a:fillRect/>
              </a:stretch>
            </p:blipFill>
            <p:spPr>
              <a:xfrm>
                <a:off x="3293549" y="1713073"/>
                <a:ext cx="1189492" cy="837340"/>
              </a:xfrm>
              <a:prstGeom prst="rect">
                <a:avLst/>
              </a:prstGeom>
            </p:spPr>
          </p:pic>
        </p:grpSp>
      </p:grpSp>
      <p:sp>
        <p:nvSpPr>
          <p:cNvPr id="54" name="Rectangle 53"/>
          <p:cNvSpPr/>
          <p:nvPr/>
        </p:nvSpPr>
        <p:spPr>
          <a:xfrm>
            <a:off x="6881389" y="1613952"/>
            <a:ext cx="1219824" cy="2104974"/>
          </a:xfrm>
          <a:prstGeom prst="rect">
            <a:avLst/>
          </a:prstGeom>
          <a:solidFill>
            <a:srgbClr val="FCE4E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gn="ctr"/>
            <a:r>
              <a:rPr lang="en-GB" sz="1000" dirty="0" smtClean="0">
                <a:solidFill>
                  <a:schemeClr val="tx1"/>
                </a:solidFill>
                <a:latin typeface="Fujitsu Sans Medium" panose="020B0504060202020204" pitchFamily="34" charset="0"/>
              </a:rPr>
              <a:t>IoT Platform</a:t>
            </a:r>
          </a:p>
        </p:txBody>
      </p:sp>
      <p:sp>
        <p:nvSpPr>
          <p:cNvPr id="55" name="Rectangle 54"/>
          <p:cNvSpPr/>
          <p:nvPr/>
        </p:nvSpPr>
        <p:spPr>
          <a:xfrm>
            <a:off x="6881389" y="1131590"/>
            <a:ext cx="1219824" cy="490424"/>
          </a:xfrm>
          <a:prstGeom prst="rect">
            <a:avLst/>
          </a:prstGeom>
          <a:solidFill>
            <a:srgbClr val="C6C6C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800"/>
              </a:lnSpc>
            </a:pPr>
            <a:r>
              <a:rPr lang="en-GB" sz="1100" dirty="0" smtClean="0">
                <a:solidFill>
                  <a:schemeClr val="tx1"/>
                </a:solidFill>
                <a:latin typeface="Fujitsu Sans Medium" panose="020B0504060202020204" pitchFamily="34" charset="0"/>
              </a:rPr>
              <a:t>Cloud</a:t>
            </a:r>
          </a:p>
        </p:txBody>
      </p:sp>
      <p:grpSp>
        <p:nvGrpSpPr>
          <p:cNvPr id="56" name="Group 55"/>
          <p:cNvGrpSpPr/>
          <p:nvPr/>
        </p:nvGrpSpPr>
        <p:grpSpPr>
          <a:xfrm>
            <a:off x="6944431" y="1934109"/>
            <a:ext cx="1090348" cy="1713652"/>
            <a:chOff x="6967802" y="2202873"/>
            <a:chExt cx="1090348" cy="1713652"/>
          </a:xfrm>
        </p:grpSpPr>
        <p:grpSp>
          <p:nvGrpSpPr>
            <p:cNvPr id="57" name="Group 56"/>
            <p:cNvGrpSpPr/>
            <p:nvPr/>
          </p:nvGrpSpPr>
          <p:grpSpPr>
            <a:xfrm>
              <a:off x="7152126" y="2202873"/>
              <a:ext cx="724184" cy="1713652"/>
              <a:chOff x="7152126" y="2202873"/>
              <a:chExt cx="724184" cy="1713652"/>
            </a:xfrm>
          </p:grpSpPr>
          <p:sp>
            <p:nvSpPr>
              <p:cNvPr id="60" name="Rectangle 59"/>
              <p:cNvSpPr/>
              <p:nvPr/>
            </p:nvSpPr>
            <p:spPr>
              <a:xfrm>
                <a:off x="7152126" y="2202873"/>
                <a:ext cx="724182" cy="270440"/>
              </a:xfrm>
              <a:prstGeom prst="rect">
                <a:avLst/>
              </a:prstGeom>
              <a:solidFill>
                <a:srgbClr val="A30B1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Service</a:t>
                </a:r>
              </a:p>
              <a:p>
                <a:pPr algn="ctr">
                  <a:lnSpc>
                    <a:spcPts val="765"/>
                  </a:lnSpc>
                </a:pPr>
                <a:r>
                  <a:rPr lang="en-GB" sz="750" dirty="0" smtClean="0">
                    <a:solidFill>
                      <a:schemeClr val="bg1"/>
                    </a:solidFill>
                    <a:latin typeface="Fujitsu Sans" panose="020B0404060202020204" pitchFamily="34" charset="0"/>
                  </a:rPr>
                  <a:t>Portal</a:t>
                </a:r>
              </a:p>
            </p:txBody>
          </p:sp>
          <p:sp>
            <p:nvSpPr>
              <p:cNvPr id="61" name="Rectangle 60"/>
              <p:cNvSpPr/>
              <p:nvPr/>
            </p:nvSpPr>
            <p:spPr>
              <a:xfrm>
                <a:off x="7152126" y="2487400"/>
                <a:ext cx="724182" cy="268394"/>
              </a:xfrm>
              <a:prstGeom prst="rect">
                <a:avLst/>
              </a:prstGeom>
              <a:solidFill>
                <a:srgbClr val="861718"/>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Access</a:t>
                </a:r>
                <a:br>
                  <a:rPr lang="en-GB" sz="750" dirty="0" smtClean="0">
                    <a:solidFill>
                      <a:schemeClr val="bg1"/>
                    </a:solidFill>
                    <a:latin typeface="Fujitsu Sans" panose="020B0404060202020204" pitchFamily="34" charset="0"/>
                  </a:rPr>
                </a:br>
                <a:r>
                  <a:rPr lang="en-GB" sz="750" dirty="0" smtClean="0">
                    <a:solidFill>
                      <a:schemeClr val="bg1"/>
                    </a:solidFill>
                    <a:latin typeface="Fujitsu Sans" panose="020B0404060202020204" pitchFamily="34" charset="0"/>
                  </a:rPr>
                  <a:t>Control</a:t>
                </a:r>
              </a:p>
            </p:txBody>
          </p:sp>
          <p:sp>
            <p:nvSpPr>
              <p:cNvPr id="62" name="Rectangle 61"/>
              <p:cNvSpPr/>
              <p:nvPr/>
            </p:nvSpPr>
            <p:spPr>
              <a:xfrm>
                <a:off x="7152127" y="2769881"/>
                <a:ext cx="724182" cy="268394"/>
              </a:xfrm>
              <a:prstGeom prst="rect">
                <a:avLst/>
              </a:prstGeom>
              <a:solidFill>
                <a:srgbClr val="861718"/>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Data</a:t>
                </a:r>
                <a:br>
                  <a:rPr lang="en-GB" sz="750" dirty="0" smtClean="0">
                    <a:solidFill>
                      <a:schemeClr val="bg1"/>
                    </a:solidFill>
                    <a:latin typeface="Fujitsu Sans" panose="020B0404060202020204" pitchFamily="34" charset="0"/>
                  </a:rPr>
                </a:br>
                <a:r>
                  <a:rPr lang="en-GB" sz="750" dirty="0" smtClean="0">
                    <a:solidFill>
                      <a:schemeClr val="bg1"/>
                    </a:solidFill>
                    <a:latin typeface="Fujitsu Sans" panose="020B0404060202020204" pitchFamily="34" charset="0"/>
                  </a:rPr>
                  <a:t>Management</a:t>
                </a:r>
              </a:p>
            </p:txBody>
          </p:sp>
          <p:sp>
            <p:nvSpPr>
              <p:cNvPr id="63" name="Rectangle 62"/>
              <p:cNvSpPr/>
              <p:nvPr/>
            </p:nvSpPr>
            <p:spPr>
              <a:xfrm>
                <a:off x="7152128" y="3052362"/>
                <a:ext cx="724182" cy="268394"/>
              </a:xfrm>
              <a:prstGeom prst="rect">
                <a:avLst/>
              </a:prstGeom>
              <a:solidFill>
                <a:srgbClr val="861718"/>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Event</a:t>
                </a:r>
                <a:br>
                  <a:rPr lang="en-GB" sz="750" dirty="0" smtClean="0">
                    <a:solidFill>
                      <a:schemeClr val="bg1"/>
                    </a:solidFill>
                    <a:latin typeface="Fujitsu Sans" panose="020B0404060202020204" pitchFamily="34" charset="0"/>
                  </a:rPr>
                </a:br>
                <a:r>
                  <a:rPr lang="en-GB" sz="750" dirty="0" smtClean="0">
                    <a:solidFill>
                      <a:schemeClr val="bg1"/>
                    </a:solidFill>
                    <a:latin typeface="Fujitsu Sans" panose="020B0404060202020204" pitchFamily="34" charset="0"/>
                  </a:rPr>
                  <a:t>Function</a:t>
                </a:r>
              </a:p>
            </p:txBody>
          </p:sp>
          <p:sp>
            <p:nvSpPr>
              <p:cNvPr id="64" name="Rectangle 63"/>
              <p:cNvSpPr/>
              <p:nvPr/>
            </p:nvSpPr>
            <p:spPr>
              <a:xfrm>
                <a:off x="7152126" y="3334843"/>
                <a:ext cx="724184" cy="402038"/>
              </a:xfrm>
              <a:prstGeom prst="rect">
                <a:avLst/>
              </a:prstGeom>
              <a:solidFill>
                <a:srgbClr val="681A14"/>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Dynamic</a:t>
                </a:r>
              </a:p>
              <a:p>
                <a:pPr algn="ctr">
                  <a:lnSpc>
                    <a:spcPts val="765"/>
                  </a:lnSpc>
                </a:pPr>
                <a:r>
                  <a:rPr lang="en-GB" sz="750" dirty="0" smtClean="0">
                    <a:solidFill>
                      <a:schemeClr val="bg1"/>
                    </a:solidFill>
                    <a:latin typeface="Fujitsu Sans" panose="020B0404060202020204" pitchFamily="34" charset="0"/>
                  </a:rPr>
                  <a:t>Resource</a:t>
                </a:r>
                <a:br>
                  <a:rPr lang="en-GB" sz="750" dirty="0" smtClean="0">
                    <a:solidFill>
                      <a:schemeClr val="bg1"/>
                    </a:solidFill>
                    <a:latin typeface="Fujitsu Sans" panose="020B0404060202020204" pitchFamily="34" charset="0"/>
                  </a:rPr>
                </a:br>
                <a:r>
                  <a:rPr lang="en-GB" sz="750" dirty="0" smtClean="0">
                    <a:solidFill>
                      <a:schemeClr val="bg1"/>
                    </a:solidFill>
                    <a:latin typeface="Fujitsu Sans" panose="020B0404060202020204" pitchFamily="34" charset="0"/>
                  </a:rPr>
                  <a:t>Controller</a:t>
                </a:r>
              </a:p>
            </p:txBody>
          </p:sp>
          <p:sp>
            <p:nvSpPr>
              <p:cNvPr id="65" name="Rectangle 64"/>
              <p:cNvSpPr/>
              <p:nvPr/>
            </p:nvSpPr>
            <p:spPr>
              <a:xfrm>
                <a:off x="7152127" y="3750967"/>
                <a:ext cx="724182" cy="165558"/>
              </a:xfrm>
              <a:prstGeom prst="rect">
                <a:avLst/>
              </a:prstGeom>
              <a:solidFill>
                <a:srgbClr val="48190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Database</a:t>
                </a:r>
              </a:p>
            </p:txBody>
          </p:sp>
        </p:grpSp>
        <p:sp>
          <p:nvSpPr>
            <p:cNvPr id="58" name="Rectangle 57"/>
            <p:cNvSpPr/>
            <p:nvPr/>
          </p:nvSpPr>
          <p:spPr>
            <a:xfrm>
              <a:off x="7894626" y="2487400"/>
              <a:ext cx="163524" cy="1429125"/>
            </a:xfrm>
            <a:prstGeom prst="rect">
              <a:avLst/>
            </a:prstGeom>
            <a:solidFill>
              <a:srgbClr val="A30B1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API</a:t>
              </a:r>
            </a:p>
          </p:txBody>
        </p:sp>
        <p:sp>
          <p:nvSpPr>
            <p:cNvPr id="59" name="Rectangle 58"/>
            <p:cNvSpPr/>
            <p:nvPr/>
          </p:nvSpPr>
          <p:spPr>
            <a:xfrm>
              <a:off x="6967802" y="2487400"/>
              <a:ext cx="163524" cy="1429125"/>
            </a:xfrm>
            <a:prstGeom prst="rect">
              <a:avLst/>
            </a:prstGeom>
            <a:solidFill>
              <a:srgbClr val="A30B1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API</a:t>
              </a:r>
            </a:p>
          </p:txBody>
        </p:sp>
      </p:grpSp>
      <p:sp>
        <p:nvSpPr>
          <p:cNvPr id="66" name="Rectangle 65"/>
          <p:cNvSpPr/>
          <p:nvPr/>
        </p:nvSpPr>
        <p:spPr>
          <a:xfrm>
            <a:off x="5749870" y="1613951"/>
            <a:ext cx="705562" cy="2104975"/>
          </a:xfrm>
          <a:prstGeom prst="rect">
            <a:avLst/>
          </a:prstGeom>
          <a:solidFill>
            <a:srgbClr val="EEEEEE"/>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gn="ctr"/>
            <a:endParaRPr lang="en-GB" sz="1000" dirty="0" smtClean="0">
              <a:solidFill>
                <a:schemeClr val="tx1"/>
              </a:solidFill>
              <a:latin typeface="Fujitsu Sans Medium" panose="020B0504060202020204" pitchFamily="34" charset="0"/>
            </a:endParaRPr>
          </a:p>
        </p:txBody>
      </p:sp>
      <p:grpSp>
        <p:nvGrpSpPr>
          <p:cNvPr id="67" name="Group 66"/>
          <p:cNvGrpSpPr/>
          <p:nvPr/>
        </p:nvGrpSpPr>
        <p:grpSpPr>
          <a:xfrm>
            <a:off x="5808409" y="1856562"/>
            <a:ext cx="589360" cy="904145"/>
            <a:chOff x="5730005" y="1938992"/>
            <a:chExt cx="589360" cy="904145"/>
          </a:xfrm>
        </p:grpSpPr>
        <p:sp>
          <p:nvSpPr>
            <p:cNvPr id="68" name="Rectangle 67"/>
            <p:cNvSpPr/>
            <p:nvPr/>
          </p:nvSpPr>
          <p:spPr>
            <a:xfrm>
              <a:off x="5730005" y="2541067"/>
              <a:ext cx="589360" cy="302070"/>
            </a:xfrm>
            <a:prstGeom prst="rect">
              <a:avLst/>
            </a:prstGeom>
            <a:solidFill>
              <a:srgbClr val="C6C6C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800"/>
                </a:lnSpc>
              </a:pPr>
              <a:r>
                <a:rPr lang="en-GB" sz="750" dirty="0" smtClean="0">
                  <a:solidFill>
                    <a:schemeClr val="tx1"/>
                  </a:solidFill>
                  <a:latin typeface="Fujitsu Sans" panose="020B0404060202020204" pitchFamily="34" charset="0"/>
                </a:rPr>
                <a:t>Embedded</a:t>
              </a:r>
              <a:br>
                <a:rPr lang="en-GB" sz="750" dirty="0" smtClean="0">
                  <a:solidFill>
                    <a:schemeClr val="tx1"/>
                  </a:solidFill>
                  <a:latin typeface="Fujitsu Sans" panose="020B0404060202020204" pitchFamily="34" charset="0"/>
                </a:rPr>
              </a:br>
              <a:r>
                <a:rPr lang="en-GB" sz="750" dirty="0" smtClean="0">
                  <a:solidFill>
                    <a:schemeClr val="tx1"/>
                  </a:solidFill>
                  <a:latin typeface="Fujitsu Sans" panose="020B0404060202020204" pitchFamily="34" charset="0"/>
                </a:rPr>
                <a:t>Applications</a:t>
              </a:r>
            </a:p>
          </p:txBody>
        </p:sp>
        <p:grpSp>
          <p:nvGrpSpPr>
            <p:cNvPr id="69" name="Group 68"/>
            <p:cNvGrpSpPr/>
            <p:nvPr/>
          </p:nvGrpSpPr>
          <p:grpSpPr>
            <a:xfrm>
              <a:off x="5734586" y="1938992"/>
              <a:ext cx="573098" cy="522763"/>
              <a:chOff x="3921465" y="2452383"/>
              <a:chExt cx="609564" cy="556026"/>
            </a:xfrm>
          </p:grpSpPr>
          <p:pic>
            <p:nvPicPr>
              <p:cNvPr id="70" name="Picture 69"/>
              <p:cNvPicPr>
                <a:picLocks noChangeAspect="1"/>
              </p:cNvPicPr>
              <p:nvPr/>
            </p:nvPicPr>
            <p:blipFill>
              <a:blip r:embed="rId4"/>
              <a:stretch>
                <a:fillRect/>
              </a:stretch>
            </p:blipFill>
            <p:spPr>
              <a:xfrm>
                <a:off x="3921465" y="2776870"/>
                <a:ext cx="609564" cy="231539"/>
              </a:xfrm>
              <a:prstGeom prst="rect">
                <a:avLst/>
              </a:prstGeom>
            </p:spPr>
          </p:pic>
          <p:pic>
            <p:nvPicPr>
              <p:cNvPr id="71" name="Picture 70"/>
              <p:cNvPicPr>
                <a:picLocks noChangeAspect="1"/>
              </p:cNvPicPr>
              <p:nvPr/>
            </p:nvPicPr>
            <p:blipFill>
              <a:blip r:embed="rId5"/>
              <a:stretch>
                <a:fillRect/>
              </a:stretch>
            </p:blipFill>
            <p:spPr>
              <a:xfrm rot="16200000">
                <a:off x="4094397" y="2359036"/>
                <a:ext cx="263705" cy="450400"/>
              </a:xfrm>
              <a:prstGeom prst="rect">
                <a:avLst/>
              </a:prstGeom>
            </p:spPr>
          </p:pic>
        </p:grpSp>
      </p:grpSp>
      <p:sp>
        <p:nvSpPr>
          <p:cNvPr id="72" name="Rectangle 71"/>
          <p:cNvSpPr/>
          <p:nvPr/>
        </p:nvSpPr>
        <p:spPr>
          <a:xfrm>
            <a:off x="5749091" y="1137279"/>
            <a:ext cx="707994" cy="484735"/>
          </a:xfrm>
          <a:prstGeom prst="rect">
            <a:avLst/>
          </a:prstGeom>
          <a:solidFill>
            <a:srgbClr val="C6C6C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800"/>
              </a:lnSpc>
            </a:pPr>
            <a:r>
              <a:rPr lang="en-GB" sz="1100" dirty="0" smtClean="0">
                <a:solidFill>
                  <a:schemeClr val="tx1"/>
                </a:solidFill>
                <a:latin typeface="Fujitsu Sans Medium" panose="020B0504060202020204" pitchFamily="34" charset="0"/>
              </a:rPr>
              <a:t>Gateway</a:t>
            </a:r>
          </a:p>
        </p:txBody>
      </p:sp>
      <p:sp>
        <p:nvSpPr>
          <p:cNvPr id="73" name="Rectangle 72"/>
          <p:cNvSpPr/>
          <p:nvPr/>
        </p:nvSpPr>
        <p:spPr>
          <a:xfrm>
            <a:off x="4567297" y="1618313"/>
            <a:ext cx="1039602" cy="2100614"/>
          </a:xfrm>
          <a:prstGeom prst="rect">
            <a:avLst/>
          </a:prstGeom>
          <a:solidFill>
            <a:srgbClr val="EEEEEE"/>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gn="ctr"/>
            <a:endParaRPr lang="en-GB" sz="1000" dirty="0" smtClean="0">
              <a:solidFill>
                <a:schemeClr val="tx1"/>
              </a:solidFill>
              <a:latin typeface="Fujitsu Sans Medium" panose="020B0504060202020204" pitchFamily="34" charset="0"/>
            </a:endParaRPr>
          </a:p>
        </p:txBody>
      </p:sp>
      <p:sp>
        <p:nvSpPr>
          <p:cNvPr id="74" name="Rectangle 73"/>
          <p:cNvSpPr/>
          <p:nvPr/>
        </p:nvSpPr>
        <p:spPr>
          <a:xfrm>
            <a:off x="4565506" y="1137279"/>
            <a:ext cx="1043184" cy="484735"/>
          </a:xfrm>
          <a:prstGeom prst="rect">
            <a:avLst/>
          </a:prstGeom>
          <a:solidFill>
            <a:srgbClr val="C6C6C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800"/>
              </a:lnSpc>
            </a:pPr>
            <a:r>
              <a:rPr lang="en-GB" sz="750" dirty="0">
                <a:solidFill>
                  <a:schemeClr val="tx1"/>
                </a:solidFill>
                <a:latin typeface="Fujitsu Sans Medium" panose="020B0504060202020204" pitchFamily="34" charset="0"/>
              </a:rPr>
              <a:t>Sensors </a:t>
            </a:r>
            <a:r>
              <a:rPr lang="en-GB" sz="750" dirty="0" smtClean="0">
                <a:solidFill>
                  <a:schemeClr val="tx1"/>
                </a:solidFill>
                <a:latin typeface="Fujitsu Sans Medium" panose="020B0504060202020204" pitchFamily="34" charset="0"/>
              </a:rPr>
              <a:t>and</a:t>
            </a:r>
            <a:br>
              <a:rPr lang="en-GB" sz="750" dirty="0" smtClean="0">
                <a:solidFill>
                  <a:schemeClr val="tx1"/>
                </a:solidFill>
                <a:latin typeface="Fujitsu Sans Medium" panose="020B0504060202020204" pitchFamily="34" charset="0"/>
              </a:rPr>
            </a:br>
            <a:r>
              <a:rPr lang="en-GB" sz="750" dirty="0" smtClean="0">
                <a:solidFill>
                  <a:schemeClr val="tx1"/>
                </a:solidFill>
                <a:latin typeface="Fujitsu Sans Medium" panose="020B0504060202020204" pitchFamily="34" charset="0"/>
              </a:rPr>
              <a:t>Devices (People,</a:t>
            </a:r>
            <a:br>
              <a:rPr lang="en-GB" sz="750" dirty="0" smtClean="0">
                <a:solidFill>
                  <a:schemeClr val="tx1"/>
                </a:solidFill>
                <a:latin typeface="Fujitsu Sans Medium" panose="020B0504060202020204" pitchFamily="34" charset="0"/>
              </a:rPr>
            </a:br>
            <a:r>
              <a:rPr lang="en-GB" sz="750" dirty="0" smtClean="0">
                <a:solidFill>
                  <a:schemeClr val="tx1"/>
                </a:solidFill>
                <a:latin typeface="Fujitsu Sans Medium" panose="020B0504060202020204" pitchFamily="34" charset="0"/>
              </a:rPr>
              <a:t>things, Environment</a:t>
            </a:r>
            <a:r>
              <a:rPr lang="en-GB" sz="750" dirty="0">
                <a:solidFill>
                  <a:schemeClr val="tx1"/>
                </a:solidFill>
                <a:latin typeface="Fujitsu Sans Medium" panose="020B0504060202020204" pitchFamily="34" charset="0"/>
              </a:rPr>
              <a:t>)</a:t>
            </a:r>
          </a:p>
        </p:txBody>
      </p:sp>
      <p:grpSp>
        <p:nvGrpSpPr>
          <p:cNvPr id="75" name="Group 74"/>
          <p:cNvGrpSpPr/>
          <p:nvPr/>
        </p:nvGrpSpPr>
        <p:grpSpPr>
          <a:xfrm>
            <a:off x="4627207" y="1742163"/>
            <a:ext cx="919784" cy="1833008"/>
            <a:chOff x="4627207" y="1831505"/>
            <a:chExt cx="919784" cy="1833008"/>
          </a:xfrm>
        </p:grpSpPr>
        <p:grpSp>
          <p:nvGrpSpPr>
            <p:cNvPr id="76" name="Group 75"/>
            <p:cNvGrpSpPr/>
            <p:nvPr/>
          </p:nvGrpSpPr>
          <p:grpSpPr>
            <a:xfrm>
              <a:off x="4833626" y="2930631"/>
              <a:ext cx="506945" cy="367858"/>
              <a:chOff x="4207188" y="3153220"/>
              <a:chExt cx="522722" cy="379306"/>
            </a:xfrm>
          </p:grpSpPr>
          <p:grpSp>
            <p:nvGrpSpPr>
              <p:cNvPr id="92" name="Group 91"/>
              <p:cNvGrpSpPr/>
              <p:nvPr/>
            </p:nvGrpSpPr>
            <p:grpSpPr>
              <a:xfrm>
                <a:off x="4207188" y="3275692"/>
                <a:ext cx="522722" cy="256834"/>
                <a:chOff x="1948673" y="1654748"/>
                <a:chExt cx="1129956" cy="555192"/>
              </a:xfrm>
            </p:grpSpPr>
            <p:pic>
              <p:nvPicPr>
                <p:cNvPr id="94" name="Picture 93"/>
                <p:cNvPicPr>
                  <a:picLocks noChangeAspect="1"/>
                </p:cNvPicPr>
                <p:nvPr/>
              </p:nvPicPr>
              <p:blipFill>
                <a:blip r:embed="rId6"/>
                <a:stretch>
                  <a:fillRect/>
                </a:stretch>
              </p:blipFill>
              <p:spPr>
                <a:xfrm>
                  <a:off x="1948673" y="1720361"/>
                  <a:ext cx="423989" cy="489579"/>
                </a:xfrm>
                <a:prstGeom prst="rect">
                  <a:avLst/>
                </a:prstGeom>
              </p:spPr>
            </p:pic>
            <p:pic>
              <p:nvPicPr>
                <p:cNvPr id="95" name="Picture 94"/>
                <p:cNvPicPr>
                  <a:picLocks noChangeAspect="1"/>
                </p:cNvPicPr>
                <p:nvPr/>
              </p:nvPicPr>
              <p:blipFill>
                <a:blip r:embed="rId6"/>
                <a:stretch>
                  <a:fillRect/>
                </a:stretch>
              </p:blipFill>
              <p:spPr>
                <a:xfrm>
                  <a:off x="2301656" y="1654748"/>
                  <a:ext cx="423989" cy="489579"/>
                </a:xfrm>
                <a:prstGeom prst="rect">
                  <a:avLst/>
                </a:prstGeom>
              </p:spPr>
            </p:pic>
            <p:pic>
              <p:nvPicPr>
                <p:cNvPr id="96" name="Picture 95"/>
                <p:cNvPicPr>
                  <a:picLocks noChangeAspect="1"/>
                </p:cNvPicPr>
                <p:nvPr/>
              </p:nvPicPr>
              <p:blipFill>
                <a:blip r:embed="rId6"/>
                <a:stretch>
                  <a:fillRect/>
                </a:stretch>
              </p:blipFill>
              <p:spPr>
                <a:xfrm>
                  <a:off x="2654640" y="1720361"/>
                  <a:ext cx="423989" cy="489579"/>
                </a:xfrm>
                <a:prstGeom prst="rect">
                  <a:avLst/>
                </a:prstGeom>
              </p:spPr>
            </p:pic>
          </p:grpSp>
          <p:pic>
            <p:nvPicPr>
              <p:cNvPr id="93" name="Picture 92"/>
              <p:cNvPicPr>
                <a:picLocks noChangeAspect="1"/>
              </p:cNvPicPr>
              <p:nvPr/>
            </p:nvPicPr>
            <p:blipFill rotWithShape="1">
              <a:blip r:embed="rId7"/>
              <a:srcRect b="68839"/>
              <a:stretch/>
            </p:blipFill>
            <p:spPr>
              <a:xfrm>
                <a:off x="4377828" y="3153220"/>
                <a:ext cx="181442" cy="104510"/>
              </a:xfrm>
              <a:prstGeom prst="rect">
                <a:avLst/>
              </a:prstGeom>
            </p:spPr>
          </p:pic>
        </p:grpSp>
        <p:grpSp>
          <p:nvGrpSpPr>
            <p:cNvPr id="77" name="Group 76"/>
            <p:cNvGrpSpPr/>
            <p:nvPr/>
          </p:nvGrpSpPr>
          <p:grpSpPr>
            <a:xfrm>
              <a:off x="4627207" y="1831505"/>
              <a:ext cx="919784" cy="512442"/>
              <a:chOff x="4242319" y="1796069"/>
              <a:chExt cx="948409" cy="528390"/>
            </a:xfrm>
          </p:grpSpPr>
          <p:grpSp>
            <p:nvGrpSpPr>
              <p:cNvPr id="86" name="Group 85"/>
              <p:cNvGrpSpPr/>
              <p:nvPr/>
            </p:nvGrpSpPr>
            <p:grpSpPr>
              <a:xfrm>
                <a:off x="4242319" y="1800579"/>
                <a:ext cx="553463" cy="489102"/>
                <a:chOff x="4039700" y="1828766"/>
                <a:chExt cx="598450" cy="528857"/>
              </a:xfrm>
            </p:grpSpPr>
            <p:pic>
              <p:nvPicPr>
                <p:cNvPr id="90" name="Picture 89"/>
                <p:cNvPicPr>
                  <a:picLocks noChangeAspect="1"/>
                </p:cNvPicPr>
                <p:nvPr/>
              </p:nvPicPr>
              <p:blipFill>
                <a:blip r:embed="rId7"/>
                <a:stretch>
                  <a:fillRect/>
                </a:stretch>
              </p:blipFill>
              <p:spPr>
                <a:xfrm>
                  <a:off x="4392372" y="1828768"/>
                  <a:ext cx="245778" cy="454318"/>
                </a:xfrm>
                <a:prstGeom prst="rect">
                  <a:avLst/>
                </a:prstGeom>
              </p:spPr>
            </p:pic>
            <p:pic>
              <p:nvPicPr>
                <p:cNvPr id="91" name="Picture 90"/>
                <p:cNvPicPr>
                  <a:picLocks noChangeAspect="1"/>
                </p:cNvPicPr>
                <p:nvPr/>
              </p:nvPicPr>
              <p:blipFill>
                <a:blip r:embed="rId8"/>
                <a:stretch>
                  <a:fillRect/>
                </a:stretch>
              </p:blipFill>
              <p:spPr>
                <a:xfrm>
                  <a:off x="4039700" y="1828766"/>
                  <a:ext cx="251716" cy="528857"/>
                </a:xfrm>
                <a:prstGeom prst="rect">
                  <a:avLst/>
                </a:prstGeom>
              </p:spPr>
            </p:pic>
          </p:grpSp>
          <p:grpSp>
            <p:nvGrpSpPr>
              <p:cNvPr id="87" name="Group 86"/>
              <p:cNvGrpSpPr/>
              <p:nvPr/>
            </p:nvGrpSpPr>
            <p:grpSpPr>
              <a:xfrm>
                <a:off x="4857472" y="1796069"/>
                <a:ext cx="333256" cy="528390"/>
                <a:chOff x="4309359" y="2354853"/>
                <a:chExt cx="333256" cy="528390"/>
              </a:xfrm>
            </p:grpSpPr>
            <p:pic>
              <p:nvPicPr>
                <p:cNvPr id="88" name="Picture 8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09359" y="2519903"/>
                  <a:ext cx="333256" cy="363340"/>
                </a:xfrm>
                <a:prstGeom prst="rect">
                  <a:avLst/>
                </a:prstGeom>
              </p:spPr>
            </p:pic>
            <p:pic>
              <p:nvPicPr>
                <p:cNvPr id="89" name="Picture 88"/>
                <p:cNvPicPr>
                  <a:picLocks noChangeAspect="1"/>
                </p:cNvPicPr>
                <p:nvPr/>
              </p:nvPicPr>
              <p:blipFill rotWithShape="1">
                <a:blip r:embed="rId7"/>
                <a:srcRect b="68839"/>
                <a:stretch/>
              </p:blipFill>
              <p:spPr>
                <a:xfrm>
                  <a:off x="4351037" y="2354853"/>
                  <a:ext cx="249900" cy="143942"/>
                </a:xfrm>
                <a:prstGeom prst="rect">
                  <a:avLst/>
                </a:prstGeom>
              </p:spPr>
            </p:pic>
          </p:grpSp>
        </p:grpSp>
        <p:grpSp>
          <p:nvGrpSpPr>
            <p:cNvPr id="78" name="Group 77"/>
            <p:cNvGrpSpPr/>
            <p:nvPr/>
          </p:nvGrpSpPr>
          <p:grpSpPr>
            <a:xfrm>
              <a:off x="4897778" y="2357740"/>
              <a:ext cx="378640" cy="438269"/>
              <a:chOff x="4708241" y="2363316"/>
              <a:chExt cx="390424" cy="451909"/>
            </a:xfrm>
          </p:grpSpPr>
          <p:pic>
            <p:nvPicPr>
              <p:cNvPr id="84" name="Picture 83"/>
              <p:cNvPicPr>
                <a:picLocks noChangeAspect="1"/>
              </p:cNvPicPr>
              <p:nvPr/>
            </p:nvPicPr>
            <p:blipFill>
              <a:blip r:embed="rId10"/>
              <a:stretch>
                <a:fillRect/>
              </a:stretch>
            </p:blipFill>
            <p:spPr>
              <a:xfrm>
                <a:off x="4708241" y="2531281"/>
                <a:ext cx="390424" cy="283944"/>
              </a:xfrm>
              <a:prstGeom prst="rect">
                <a:avLst/>
              </a:prstGeom>
            </p:spPr>
          </p:pic>
          <p:pic>
            <p:nvPicPr>
              <p:cNvPr id="85" name="Picture 84"/>
              <p:cNvPicPr>
                <a:picLocks noChangeAspect="1"/>
              </p:cNvPicPr>
              <p:nvPr/>
            </p:nvPicPr>
            <p:blipFill rotWithShape="1">
              <a:blip r:embed="rId7"/>
              <a:srcRect b="68839"/>
              <a:stretch/>
            </p:blipFill>
            <p:spPr>
              <a:xfrm>
                <a:off x="4800438" y="2363316"/>
                <a:ext cx="220514" cy="127016"/>
              </a:xfrm>
              <a:prstGeom prst="rect">
                <a:avLst/>
              </a:prstGeom>
            </p:spPr>
          </p:pic>
        </p:grpSp>
        <p:grpSp>
          <p:nvGrpSpPr>
            <p:cNvPr id="79" name="Group 78"/>
            <p:cNvGrpSpPr/>
            <p:nvPr/>
          </p:nvGrpSpPr>
          <p:grpSpPr>
            <a:xfrm>
              <a:off x="4717547" y="3353965"/>
              <a:ext cx="739104" cy="310548"/>
              <a:chOff x="4330264" y="3337078"/>
              <a:chExt cx="762106" cy="320213"/>
            </a:xfrm>
          </p:grpSpPr>
          <p:grpSp>
            <p:nvGrpSpPr>
              <p:cNvPr id="80" name="Group 79"/>
              <p:cNvGrpSpPr/>
              <p:nvPr/>
            </p:nvGrpSpPr>
            <p:grpSpPr>
              <a:xfrm>
                <a:off x="4330264" y="3431753"/>
                <a:ext cx="762106" cy="225538"/>
                <a:chOff x="3684232" y="3379800"/>
                <a:chExt cx="1049693" cy="310646"/>
              </a:xfrm>
            </p:grpSpPr>
            <p:pic>
              <p:nvPicPr>
                <p:cNvPr id="82" name="Picture 81"/>
                <p:cNvPicPr>
                  <a:picLocks noChangeAspect="1"/>
                </p:cNvPicPr>
                <p:nvPr/>
              </p:nvPicPr>
              <p:blipFill>
                <a:blip r:embed="rId11"/>
                <a:stretch>
                  <a:fillRect/>
                </a:stretch>
              </p:blipFill>
              <p:spPr>
                <a:xfrm>
                  <a:off x="3684232" y="3379800"/>
                  <a:ext cx="665320" cy="310646"/>
                </a:xfrm>
                <a:prstGeom prst="rect">
                  <a:avLst/>
                </a:prstGeom>
              </p:spPr>
            </p:pic>
            <p:pic>
              <p:nvPicPr>
                <p:cNvPr id="83" name="Picture 82"/>
                <p:cNvPicPr>
                  <a:picLocks noChangeAspect="1"/>
                </p:cNvPicPr>
                <p:nvPr/>
              </p:nvPicPr>
              <p:blipFill>
                <a:blip r:embed="rId12"/>
                <a:stretch>
                  <a:fillRect/>
                </a:stretch>
              </p:blipFill>
              <p:spPr>
                <a:xfrm>
                  <a:off x="4431335" y="3446610"/>
                  <a:ext cx="302590" cy="243835"/>
                </a:xfrm>
                <a:prstGeom prst="rect">
                  <a:avLst/>
                </a:prstGeom>
              </p:spPr>
            </p:pic>
          </p:grpSp>
          <p:pic>
            <p:nvPicPr>
              <p:cNvPr id="81" name="Picture 80"/>
              <p:cNvPicPr>
                <a:picLocks noChangeAspect="1"/>
              </p:cNvPicPr>
              <p:nvPr/>
            </p:nvPicPr>
            <p:blipFill rotWithShape="1">
              <a:blip r:embed="rId7"/>
              <a:srcRect b="68839"/>
              <a:stretch/>
            </p:blipFill>
            <p:spPr>
              <a:xfrm>
                <a:off x="4869081" y="3337078"/>
                <a:ext cx="181442" cy="104510"/>
              </a:xfrm>
              <a:prstGeom prst="rect">
                <a:avLst/>
              </a:prstGeom>
            </p:spPr>
          </p:pic>
        </p:grpSp>
      </p:grpSp>
      <p:sp>
        <p:nvSpPr>
          <p:cNvPr id="97" name="Left-Right Arrow 96"/>
          <p:cNvSpPr/>
          <p:nvPr/>
        </p:nvSpPr>
        <p:spPr>
          <a:xfrm>
            <a:off x="5523160" y="2539870"/>
            <a:ext cx="279149" cy="150748"/>
          </a:xfrm>
          <a:prstGeom prst="leftRightArrow">
            <a:avLst>
              <a:gd name="adj1" fmla="val 35196"/>
              <a:gd name="adj2" fmla="val 58131"/>
            </a:avLst>
          </a:prstGeom>
          <a:solidFill>
            <a:srgbClr val="3C3C3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98" name="Left-Right Arrow 97"/>
          <p:cNvSpPr/>
          <p:nvPr/>
        </p:nvSpPr>
        <p:spPr>
          <a:xfrm>
            <a:off x="6396558" y="2539870"/>
            <a:ext cx="547872" cy="150748"/>
          </a:xfrm>
          <a:prstGeom prst="leftRightArrow">
            <a:avLst>
              <a:gd name="adj1" fmla="val 35196"/>
              <a:gd name="adj2" fmla="val 58131"/>
            </a:avLst>
          </a:prstGeom>
          <a:solidFill>
            <a:srgbClr val="3C3C3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99" name="Left-Right Arrow 98"/>
          <p:cNvSpPr/>
          <p:nvPr/>
        </p:nvSpPr>
        <p:spPr>
          <a:xfrm>
            <a:off x="5403613" y="3103815"/>
            <a:ext cx="1540817" cy="150748"/>
          </a:xfrm>
          <a:prstGeom prst="leftRightArrow">
            <a:avLst>
              <a:gd name="adj1" fmla="val 35196"/>
              <a:gd name="adj2" fmla="val 58131"/>
            </a:avLst>
          </a:prstGeom>
          <a:solidFill>
            <a:srgbClr val="3C3C3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100" name="Rectangle 99"/>
          <p:cNvSpPr/>
          <p:nvPr/>
        </p:nvSpPr>
        <p:spPr>
          <a:xfrm rot="16200000">
            <a:off x="5616750" y="2594688"/>
            <a:ext cx="2104974" cy="143502"/>
          </a:xfrm>
          <a:prstGeom prst="rect">
            <a:avLst/>
          </a:prstGeom>
          <a:solidFill>
            <a:srgbClr val="9D9C9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18000" rIns="0" bIns="0" rtlCol="0" anchor="ctr" anchorCtr="0"/>
          <a:lstStyle/>
          <a:p>
            <a:pPr algn="ctr">
              <a:lnSpc>
                <a:spcPts val="800"/>
              </a:lnSpc>
            </a:pPr>
            <a:r>
              <a:rPr lang="en-GB" sz="750" dirty="0" smtClean="0">
                <a:solidFill>
                  <a:schemeClr val="tx1"/>
                </a:solidFill>
                <a:latin typeface="Fujitsu Sans Medium" panose="020B0504060202020204" pitchFamily="34" charset="0"/>
              </a:rPr>
              <a:t>Network</a:t>
            </a:r>
          </a:p>
        </p:txBody>
      </p:sp>
      <p:sp>
        <p:nvSpPr>
          <p:cNvPr id="101" name="Left-Right Arrow 100"/>
          <p:cNvSpPr/>
          <p:nvPr/>
        </p:nvSpPr>
        <p:spPr>
          <a:xfrm>
            <a:off x="8035604" y="2623653"/>
            <a:ext cx="331845" cy="150748"/>
          </a:xfrm>
          <a:prstGeom prst="leftRightArrow">
            <a:avLst>
              <a:gd name="adj1" fmla="val 35196"/>
              <a:gd name="adj2" fmla="val 58131"/>
            </a:avLst>
          </a:prstGeom>
          <a:solidFill>
            <a:srgbClr val="3C3C3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102" name="Left-Right Arrow 101"/>
          <p:cNvSpPr/>
          <p:nvPr/>
        </p:nvSpPr>
        <p:spPr>
          <a:xfrm>
            <a:off x="8035604" y="3174277"/>
            <a:ext cx="331845" cy="150748"/>
          </a:xfrm>
          <a:prstGeom prst="leftRightArrow">
            <a:avLst>
              <a:gd name="adj1" fmla="val 35196"/>
              <a:gd name="adj2" fmla="val 58131"/>
            </a:avLst>
          </a:prstGeom>
          <a:solidFill>
            <a:srgbClr val="3C3C3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103" name="Rectangle 102"/>
          <p:cNvSpPr/>
          <p:nvPr/>
        </p:nvSpPr>
        <p:spPr>
          <a:xfrm>
            <a:off x="4493943" y="1622013"/>
            <a:ext cx="4470545" cy="2177533"/>
          </a:xfrm>
          <a:prstGeom prst="rect">
            <a:avLst/>
          </a:prstGeom>
          <a:solidFill>
            <a:schemeClr val="bg1">
              <a:alpha val="47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cxnSp>
        <p:nvCxnSpPr>
          <p:cNvPr id="104" name="Elbow Connector 103"/>
          <p:cNvCxnSpPr>
            <a:endCxn id="31" idx="1"/>
          </p:cNvCxnSpPr>
          <p:nvPr/>
        </p:nvCxnSpPr>
        <p:spPr>
          <a:xfrm rot="16200000" flipH="1">
            <a:off x="5347889" y="1860699"/>
            <a:ext cx="164182" cy="752472"/>
          </a:xfrm>
          <a:prstGeom prst="bentConnector2">
            <a:avLst/>
          </a:prstGeom>
          <a:ln w="19050">
            <a:solidFill>
              <a:srgbClr val="F0A62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Elbow Connector 104"/>
          <p:cNvCxnSpPr>
            <a:stCxn id="33" idx="3"/>
          </p:cNvCxnSpPr>
          <p:nvPr/>
        </p:nvCxnSpPr>
        <p:spPr>
          <a:xfrm>
            <a:off x="6384435" y="2319026"/>
            <a:ext cx="744321" cy="1246776"/>
          </a:xfrm>
          <a:prstGeom prst="bentConnector3">
            <a:avLst>
              <a:gd name="adj1" fmla="val 53963"/>
            </a:avLst>
          </a:prstGeom>
          <a:ln w="19050">
            <a:solidFill>
              <a:srgbClr val="F0A620"/>
            </a:solidFill>
            <a:tailEnd type="none"/>
          </a:ln>
        </p:spPr>
        <p:style>
          <a:lnRef idx="1">
            <a:schemeClr val="accent1"/>
          </a:lnRef>
          <a:fillRef idx="0">
            <a:schemeClr val="accent1"/>
          </a:fillRef>
          <a:effectRef idx="0">
            <a:schemeClr val="accent1"/>
          </a:effectRef>
          <a:fontRef idx="minor">
            <a:schemeClr val="tx1"/>
          </a:fontRef>
        </p:style>
      </p:cxnSp>
      <p:cxnSp>
        <p:nvCxnSpPr>
          <p:cNvPr id="106" name="Elbow Connector 105"/>
          <p:cNvCxnSpPr>
            <a:stCxn id="43" idx="0"/>
            <a:endCxn id="40" idx="1"/>
          </p:cNvCxnSpPr>
          <p:nvPr/>
        </p:nvCxnSpPr>
        <p:spPr>
          <a:xfrm rot="5400000" flipH="1" flipV="1">
            <a:off x="7572794" y="2695550"/>
            <a:ext cx="927129" cy="647375"/>
          </a:xfrm>
          <a:prstGeom prst="bentConnector2">
            <a:avLst/>
          </a:prstGeom>
          <a:ln w="19050">
            <a:solidFill>
              <a:srgbClr val="F0A62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Elbow Connector 106"/>
          <p:cNvCxnSpPr>
            <a:endCxn id="32" idx="1"/>
          </p:cNvCxnSpPr>
          <p:nvPr/>
        </p:nvCxnSpPr>
        <p:spPr>
          <a:xfrm>
            <a:off x="5488308" y="2074222"/>
            <a:ext cx="317908" cy="151177"/>
          </a:xfrm>
          <a:prstGeom prst="bentConnector3">
            <a:avLst>
              <a:gd name="adj1" fmla="val 59400"/>
            </a:avLst>
          </a:prstGeom>
          <a:ln w="19050">
            <a:solidFill>
              <a:srgbClr val="1BA12B"/>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37" idx="2"/>
            <a:endCxn id="38" idx="0"/>
          </p:cNvCxnSpPr>
          <p:nvPr/>
        </p:nvCxnSpPr>
        <p:spPr>
          <a:xfrm>
            <a:off x="7212737" y="2487030"/>
            <a:ext cx="0" cy="997019"/>
          </a:xfrm>
          <a:prstGeom prst="line">
            <a:avLst/>
          </a:prstGeom>
          <a:ln w="19050">
            <a:solidFill>
              <a:srgbClr val="1BA12B"/>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9" idx="1"/>
            <a:endCxn id="35" idx="3"/>
          </p:cNvCxnSpPr>
          <p:nvPr/>
        </p:nvCxnSpPr>
        <p:spPr>
          <a:xfrm flipH="1">
            <a:off x="5408565" y="3380822"/>
            <a:ext cx="1720001" cy="1"/>
          </a:xfrm>
          <a:prstGeom prst="line">
            <a:avLst/>
          </a:prstGeom>
          <a:ln w="19050">
            <a:solidFill>
              <a:srgbClr val="1782DB"/>
            </a:solidFill>
          </a:ln>
        </p:spPr>
        <p:style>
          <a:lnRef idx="1">
            <a:schemeClr val="accent1"/>
          </a:lnRef>
          <a:fillRef idx="0">
            <a:schemeClr val="accent1"/>
          </a:fillRef>
          <a:effectRef idx="0">
            <a:schemeClr val="accent1"/>
          </a:effectRef>
          <a:fontRef idx="minor">
            <a:schemeClr val="tx1"/>
          </a:fontRef>
        </p:style>
      </p:cxnSp>
      <p:cxnSp>
        <p:nvCxnSpPr>
          <p:cNvPr id="110" name="Elbow Connector 109"/>
          <p:cNvCxnSpPr>
            <a:endCxn id="41" idx="1"/>
          </p:cNvCxnSpPr>
          <p:nvPr/>
        </p:nvCxnSpPr>
        <p:spPr>
          <a:xfrm flipV="1">
            <a:off x="7781624" y="2832476"/>
            <a:ext cx="578422" cy="233602"/>
          </a:xfrm>
          <a:prstGeom prst="bentConnector3">
            <a:avLst>
              <a:gd name="adj1" fmla="val 711"/>
            </a:avLst>
          </a:prstGeom>
          <a:ln w="19050">
            <a:solidFill>
              <a:srgbClr val="1782DB"/>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Elbow Connector 110"/>
          <p:cNvCxnSpPr/>
          <p:nvPr/>
        </p:nvCxnSpPr>
        <p:spPr>
          <a:xfrm flipV="1">
            <a:off x="7852937" y="3365979"/>
            <a:ext cx="514512" cy="183783"/>
          </a:xfrm>
          <a:prstGeom prst="bentConnector3">
            <a:avLst/>
          </a:prstGeom>
          <a:ln w="19050">
            <a:solidFill>
              <a:srgbClr val="1BA12B"/>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Elbow Connector 111"/>
          <p:cNvCxnSpPr/>
          <p:nvPr/>
        </p:nvCxnSpPr>
        <p:spPr>
          <a:xfrm>
            <a:off x="6381956" y="2615244"/>
            <a:ext cx="746610" cy="593903"/>
          </a:xfrm>
          <a:prstGeom prst="bentConnector3">
            <a:avLst>
              <a:gd name="adj1" fmla="val 29247"/>
            </a:avLst>
          </a:prstGeom>
          <a:ln w="19050">
            <a:solidFill>
              <a:srgbClr val="4B4595"/>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6384434" y="2259399"/>
            <a:ext cx="744132" cy="0"/>
          </a:xfrm>
          <a:prstGeom prst="line">
            <a:avLst/>
          </a:prstGeom>
          <a:ln w="19050">
            <a:solidFill>
              <a:srgbClr val="1BA12B"/>
            </a:solidFill>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262923" y="1180035"/>
            <a:ext cx="2407065" cy="347692"/>
          </a:xfrm>
          <a:prstGeom prst="rect">
            <a:avLst/>
          </a:prstGeom>
          <a:solidFill>
            <a:srgbClr val="B1B1AC">
              <a:alpha val="2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0" rIns="72000" bIns="0" rtlCol="0" anchor="ctr"/>
          <a:lstStyle/>
          <a:p>
            <a:pPr>
              <a:lnSpc>
                <a:spcPct val="150000"/>
              </a:lnSpc>
            </a:pPr>
            <a:r>
              <a:rPr lang="en-GB" sz="1400" dirty="0">
                <a:solidFill>
                  <a:schemeClr val="tx1"/>
                </a:solidFill>
                <a:latin typeface="Fujitsu Sans" panose="020B0404060202020204" pitchFamily="34" charset="0"/>
              </a:rPr>
              <a:t>Service Portal </a:t>
            </a:r>
            <a:endParaRPr lang="en-US" sz="1400" dirty="0">
              <a:solidFill>
                <a:schemeClr val="tx1"/>
              </a:solidFill>
              <a:latin typeface="Fujitsu Sans" panose="020B0404060202020204" pitchFamily="34" charset="0"/>
            </a:endParaRPr>
          </a:p>
        </p:txBody>
      </p:sp>
      <p:sp>
        <p:nvSpPr>
          <p:cNvPr id="116" name="Rectangle 115"/>
          <p:cNvSpPr/>
          <p:nvPr/>
        </p:nvSpPr>
        <p:spPr>
          <a:xfrm>
            <a:off x="262923" y="1556661"/>
            <a:ext cx="2407065" cy="347692"/>
          </a:xfrm>
          <a:prstGeom prst="rect">
            <a:avLst/>
          </a:prstGeom>
          <a:solidFill>
            <a:srgbClr val="B1B1AC">
              <a:alpha val="2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0" rIns="72000" bIns="0" rtlCol="0" anchor="ctr"/>
          <a:lstStyle/>
          <a:p>
            <a:pPr>
              <a:lnSpc>
                <a:spcPct val="150000"/>
              </a:lnSpc>
            </a:pPr>
            <a:r>
              <a:rPr lang="en-GB" sz="1400" dirty="0">
                <a:solidFill>
                  <a:schemeClr val="tx1"/>
                </a:solidFill>
                <a:latin typeface="Fujitsu Sans" panose="020B0404060202020204" pitchFamily="34" charset="0"/>
              </a:rPr>
              <a:t>Access Control</a:t>
            </a:r>
          </a:p>
        </p:txBody>
      </p:sp>
      <p:sp>
        <p:nvSpPr>
          <p:cNvPr id="117" name="Rectangle 116"/>
          <p:cNvSpPr/>
          <p:nvPr/>
        </p:nvSpPr>
        <p:spPr>
          <a:xfrm>
            <a:off x="262923" y="1933287"/>
            <a:ext cx="2407065" cy="347692"/>
          </a:xfrm>
          <a:prstGeom prst="rect">
            <a:avLst/>
          </a:prstGeom>
          <a:solidFill>
            <a:srgbClr val="A30B1A"/>
          </a:solidFill>
          <a:ln>
            <a:noFill/>
          </a:ln>
        </p:spPr>
        <p:style>
          <a:lnRef idx="2">
            <a:schemeClr val="accent4">
              <a:shade val="50000"/>
            </a:schemeClr>
          </a:lnRef>
          <a:fillRef idx="1">
            <a:schemeClr val="accent4"/>
          </a:fillRef>
          <a:effectRef idx="0">
            <a:schemeClr val="accent4"/>
          </a:effectRef>
          <a:fontRef idx="minor">
            <a:schemeClr val="lt1"/>
          </a:fontRef>
        </p:style>
        <p:txBody>
          <a:bodyPr lIns="108000" tIns="0" rIns="108000" bIns="0" rtlCol="0" anchor="ctr"/>
          <a:lstStyle/>
          <a:p>
            <a:pPr>
              <a:lnSpc>
                <a:spcPct val="150000"/>
              </a:lnSpc>
              <a:spcBef>
                <a:spcPts val="300"/>
              </a:spcBef>
              <a:spcAft>
                <a:spcPts val="200"/>
              </a:spcAft>
              <a:buClr>
                <a:schemeClr val="accent2"/>
              </a:buClr>
            </a:pPr>
            <a:r>
              <a:rPr lang="en-GB" sz="1400" dirty="0">
                <a:solidFill>
                  <a:schemeClr val="bg1"/>
                </a:solidFill>
                <a:latin typeface="Fujitsu Sans Medium" panose="020B0504060202020204" pitchFamily="34" charset="0"/>
              </a:rPr>
              <a:t>Data Management</a:t>
            </a:r>
          </a:p>
        </p:txBody>
      </p:sp>
      <p:sp>
        <p:nvSpPr>
          <p:cNvPr id="118" name="Rectangle 117"/>
          <p:cNvSpPr/>
          <p:nvPr/>
        </p:nvSpPr>
        <p:spPr>
          <a:xfrm>
            <a:off x="262923" y="2309913"/>
            <a:ext cx="2407065" cy="347692"/>
          </a:xfrm>
          <a:prstGeom prst="rect">
            <a:avLst/>
          </a:prstGeom>
          <a:solidFill>
            <a:srgbClr val="B1B1AC">
              <a:alpha val="2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0" rIns="72000" bIns="0" rtlCol="0" anchor="ctr"/>
          <a:lstStyle/>
          <a:p>
            <a:pPr>
              <a:lnSpc>
                <a:spcPct val="150000"/>
              </a:lnSpc>
            </a:pPr>
            <a:r>
              <a:rPr lang="en-GB" sz="1400" dirty="0">
                <a:solidFill>
                  <a:schemeClr val="tx1"/>
                </a:solidFill>
                <a:latin typeface="Fujitsu Sans" panose="020B0404060202020204" pitchFamily="34" charset="0"/>
              </a:rPr>
              <a:t>Event Function</a:t>
            </a:r>
          </a:p>
        </p:txBody>
      </p:sp>
      <p:sp>
        <p:nvSpPr>
          <p:cNvPr id="119" name="Rectangle 118"/>
          <p:cNvSpPr/>
          <p:nvPr/>
        </p:nvSpPr>
        <p:spPr>
          <a:xfrm>
            <a:off x="262923" y="2686539"/>
            <a:ext cx="2407065" cy="347692"/>
          </a:xfrm>
          <a:prstGeom prst="rect">
            <a:avLst/>
          </a:prstGeom>
          <a:solidFill>
            <a:srgbClr val="B1B1AC">
              <a:alpha val="2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0" rIns="72000" bIns="0" rtlCol="0" anchor="ctr"/>
          <a:lstStyle/>
          <a:p>
            <a:pPr>
              <a:lnSpc>
                <a:spcPct val="150000"/>
              </a:lnSpc>
            </a:pPr>
            <a:r>
              <a:rPr lang="en-GB" sz="1400" dirty="0">
                <a:solidFill>
                  <a:schemeClr val="tx1"/>
                </a:solidFill>
                <a:latin typeface="Fujitsu Sans" panose="020B0404060202020204" pitchFamily="34" charset="0"/>
              </a:rPr>
              <a:t>Dynamic Resource Controller</a:t>
            </a:r>
          </a:p>
        </p:txBody>
      </p:sp>
      <p:sp>
        <p:nvSpPr>
          <p:cNvPr id="120" name="Rectangle 119"/>
          <p:cNvSpPr/>
          <p:nvPr/>
        </p:nvSpPr>
        <p:spPr>
          <a:xfrm>
            <a:off x="262923" y="3063165"/>
            <a:ext cx="2407065" cy="347692"/>
          </a:xfrm>
          <a:prstGeom prst="rect">
            <a:avLst/>
          </a:prstGeom>
          <a:solidFill>
            <a:srgbClr val="B1B1AC">
              <a:alpha val="2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0" rIns="72000" bIns="0" rtlCol="0" anchor="ctr"/>
          <a:lstStyle/>
          <a:p>
            <a:pPr>
              <a:lnSpc>
                <a:spcPct val="150000"/>
              </a:lnSpc>
            </a:pPr>
            <a:r>
              <a:rPr lang="en-GB" sz="1400" dirty="0">
                <a:solidFill>
                  <a:schemeClr val="tx1"/>
                </a:solidFill>
                <a:latin typeface="Fujitsu Sans" panose="020B0404060202020204" pitchFamily="34" charset="0"/>
              </a:rPr>
              <a:t>Database</a:t>
            </a:r>
          </a:p>
        </p:txBody>
      </p:sp>
      <p:sp>
        <p:nvSpPr>
          <p:cNvPr id="121" name="Rectangle 120"/>
          <p:cNvSpPr/>
          <p:nvPr/>
        </p:nvSpPr>
        <p:spPr>
          <a:xfrm>
            <a:off x="262923" y="3439791"/>
            <a:ext cx="2407065" cy="347692"/>
          </a:xfrm>
          <a:prstGeom prst="rect">
            <a:avLst/>
          </a:prstGeom>
          <a:solidFill>
            <a:srgbClr val="B1B1AC">
              <a:alpha val="2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0" rIns="72000" bIns="0" rtlCol="0" anchor="ctr"/>
          <a:lstStyle/>
          <a:p>
            <a:pPr>
              <a:lnSpc>
                <a:spcPct val="150000"/>
              </a:lnSpc>
            </a:pPr>
            <a:r>
              <a:rPr lang="en-GB" sz="1400" dirty="0">
                <a:solidFill>
                  <a:schemeClr val="tx1"/>
                </a:solidFill>
                <a:latin typeface="Fujitsu Sans" panose="020B0404060202020204" pitchFamily="34" charset="0"/>
              </a:rPr>
              <a:t>APIs</a:t>
            </a:r>
          </a:p>
        </p:txBody>
      </p:sp>
      <p:sp>
        <p:nvSpPr>
          <p:cNvPr id="123" name="TextBox 122"/>
          <p:cNvSpPr txBox="1"/>
          <p:nvPr/>
        </p:nvSpPr>
        <p:spPr>
          <a:xfrm>
            <a:off x="4681774" y="3737946"/>
            <a:ext cx="4399229" cy="584775"/>
          </a:xfrm>
          <a:prstGeom prst="rect">
            <a:avLst/>
          </a:prstGeom>
          <a:noFill/>
        </p:spPr>
        <p:txBody>
          <a:bodyPr wrap="square" rtlCol="0">
            <a:spAutoFit/>
          </a:bodyPr>
          <a:lstStyle/>
          <a:p>
            <a:pPr algn="ctr"/>
            <a:r>
              <a:rPr lang="en-GB" dirty="0" smtClean="0">
                <a:solidFill>
                  <a:srgbClr val="FF0000"/>
                </a:solidFill>
                <a:latin typeface="Fujitsu Sans Medium" panose="020B0504060202020204" pitchFamily="34" charset="0"/>
              </a:rPr>
              <a:t>Fujitsu Cloud Services K5 IoT Platform</a:t>
            </a:r>
          </a:p>
          <a:p>
            <a:pPr algn="ctr"/>
            <a:r>
              <a:rPr lang="en-GB" sz="1400" dirty="0" smtClean="0">
                <a:latin typeface="Fujitsu Sans" panose="020B0404060202020204" pitchFamily="34" charset="0"/>
              </a:rPr>
              <a:t>Realising IoT Solutions faster, with confidence</a:t>
            </a:r>
            <a:endParaRPr lang="en-US" sz="1400" dirty="0">
              <a:latin typeface="Fujitsu Sans" panose="020B0404060202020204" pitchFamily="34" charset="0"/>
            </a:endParaRPr>
          </a:p>
        </p:txBody>
      </p:sp>
    </p:spTree>
    <p:extLst>
      <p:ext uri="{BB962C8B-B14F-4D97-AF65-F5344CB8AC3E}">
        <p14:creationId xmlns:p14="http://schemas.microsoft.com/office/powerpoint/2010/main" val="394078835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750"/>
                                        <p:tgtEl>
                                          <p:spTgt spid="103"/>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107"/>
                                        </p:tgtEl>
                                        <p:attrNameLst>
                                          <p:attrName>style.visibility</p:attrName>
                                        </p:attrNameLst>
                                      </p:cBhvr>
                                      <p:to>
                                        <p:strVal val="visible"/>
                                      </p:to>
                                    </p:set>
                                    <p:animEffect transition="in" filter="wipe(left)">
                                      <p:cBhvr>
                                        <p:cTn id="11" dur="750"/>
                                        <p:tgtEl>
                                          <p:spTgt spid="107"/>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13"/>
                                        </p:tgtEl>
                                        <p:attrNameLst>
                                          <p:attrName>style.visibility</p:attrName>
                                        </p:attrNameLst>
                                      </p:cBhvr>
                                      <p:to>
                                        <p:strVal val="visible"/>
                                      </p:to>
                                    </p:set>
                                    <p:animEffect transition="in" filter="wipe(left)">
                                      <p:cBhvr>
                                        <p:cTn id="15" dur="400"/>
                                        <p:tgtEl>
                                          <p:spTgt spid="113"/>
                                        </p:tgtEl>
                                      </p:cBhvr>
                                    </p:animEffect>
                                  </p:childTnLst>
                                </p:cTn>
                              </p:par>
                            </p:childTnLst>
                          </p:cTn>
                        </p:par>
                        <p:par>
                          <p:cTn id="16" fill="hold">
                            <p:stCondLst>
                              <p:cond delay="1900"/>
                            </p:stCondLst>
                            <p:childTnLst>
                              <p:par>
                                <p:cTn id="17" presetID="22" presetClass="entr" presetSubtype="1" fill="hold" nodeType="afterEffect">
                                  <p:stCondLst>
                                    <p:cond delay="0"/>
                                  </p:stCondLst>
                                  <p:childTnLst>
                                    <p:set>
                                      <p:cBhvr>
                                        <p:cTn id="18" dur="1" fill="hold">
                                          <p:stCondLst>
                                            <p:cond delay="0"/>
                                          </p:stCondLst>
                                        </p:cTn>
                                        <p:tgtEl>
                                          <p:spTgt spid="108"/>
                                        </p:tgtEl>
                                        <p:attrNameLst>
                                          <p:attrName>style.visibility</p:attrName>
                                        </p:attrNameLst>
                                      </p:cBhvr>
                                      <p:to>
                                        <p:strVal val="visible"/>
                                      </p:to>
                                    </p:set>
                                    <p:animEffect transition="in" filter="wipe(up)">
                                      <p:cBhvr>
                                        <p:cTn id="19" dur="500"/>
                                        <p:tgtEl>
                                          <p:spTgt spid="108"/>
                                        </p:tgtEl>
                                      </p:cBhvr>
                                    </p:animEffect>
                                  </p:childTnLst>
                                </p:cTn>
                              </p:par>
                            </p:childTnLst>
                          </p:cTn>
                        </p:par>
                        <p:par>
                          <p:cTn id="20" fill="hold">
                            <p:stCondLst>
                              <p:cond delay="2400"/>
                            </p:stCondLst>
                            <p:childTnLst>
                              <p:par>
                                <p:cTn id="21" presetID="22" presetClass="entr" presetSubtype="8" fill="hold"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left)">
                                      <p:cBhvr>
                                        <p:cTn id="23" dur="400"/>
                                        <p:tgtEl>
                                          <p:spTgt spid="111"/>
                                        </p:tgtEl>
                                      </p:cBhvr>
                                    </p:animEffect>
                                  </p:childTnLst>
                                </p:cTn>
                              </p:par>
                            </p:childTnLst>
                          </p:cTn>
                        </p:par>
                        <p:par>
                          <p:cTn id="24" fill="hold">
                            <p:stCondLst>
                              <p:cond delay="2800"/>
                            </p:stCondLst>
                            <p:childTnLst>
                              <p:par>
                                <p:cTn id="25" presetID="22" presetClass="entr" presetSubtype="8" fill="hold" nodeType="afterEffect">
                                  <p:stCondLst>
                                    <p:cond delay="0"/>
                                  </p:stCondLst>
                                  <p:childTnLst>
                                    <p:set>
                                      <p:cBhvr>
                                        <p:cTn id="26" dur="1" fill="hold">
                                          <p:stCondLst>
                                            <p:cond delay="0"/>
                                          </p:stCondLst>
                                        </p:cTn>
                                        <p:tgtEl>
                                          <p:spTgt spid="104"/>
                                        </p:tgtEl>
                                        <p:attrNameLst>
                                          <p:attrName>style.visibility</p:attrName>
                                        </p:attrNameLst>
                                      </p:cBhvr>
                                      <p:to>
                                        <p:strVal val="visible"/>
                                      </p:to>
                                    </p:set>
                                    <p:animEffect transition="in" filter="wipe(left)">
                                      <p:cBhvr>
                                        <p:cTn id="27" dur="400"/>
                                        <p:tgtEl>
                                          <p:spTgt spid="104"/>
                                        </p:tgtEl>
                                      </p:cBhvr>
                                    </p:animEffect>
                                  </p:childTnLst>
                                </p:cTn>
                              </p:par>
                            </p:childTnLst>
                          </p:cTn>
                        </p:par>
                        <p:par>
                          <p:cTn id="28" fill="hold">
                            <p:stCondLst>
                              <p:cond delay="3200"/>
                            </p:stCondLst>
                            <p:childTnLst>
                              <p:par>
                                <p:cTn id="29" presetID="22" presetClass="entr" presetSubtype="1" fill="hold" nodeType="afterEffect">
                                  <p:stCondLst>
                                    <p:cond delay="0"/>
                                  </p:stCondLst>
                                  <p:childTnLst>
                                    <p:set>
                                      <p:cBhvr>
                                        <p:cTn id="30" dur="1" fill="hold">
                                          <p:stCondLst>
                                            <p:cond delay="0"/>
                                          </p:stCondLst>
                                        </p:cTn>
                                        <p:tgtEl>
                                          <p:spTgt spid="105"/>
                                        </p:tgtEl>
                                        <p:attrNameLst>
                                          <p:attrName>style.visibility</p:attrName>
                                        </p:attrNameLst>
                                      </p:cBhvr>
                                      <p:to>
                                        <p:strVal val="visible"/>
                                      </p:to>
                                    </p:set>
                                    <p:animEffect transition="in" filter="wipe(up)">
                                      <p:cBhvr>
                                        <p:cTn id="31" dur="800"/>
                                        <p:tgtEl>
                                          <p:spTgt spid="105"/>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wipe(left)">
                                      <p:cBhvr>
                                        <p:cTn id="35" dur="750"/>
                                        <p:tgtEl>
                                          <p:spTgt spid="106"/>
                                        </p:tgtEl>
                                      </p:cBhvr>
                                    </p:animEffect>
                                  </p:childTnLst>
                                </p:cTn>
                              </p:par>
                            </p:childTnLst>
                          </p:cTn>
                        </p:par>
                        <p:par>
                          <p:cTn id="36" fill="hold">
                            <p:stCondLst>
                              <p:cond delay="4750"/>
                            </p:stCondLst>
                            <p:childTnLst>
                              <p:par>
                                <p:cTn id="37" presetID="22" presetClass="entr" presetSubtype="2" fill="hold" nodeType="afterEffect">
                                  <p:stCondLst>
                                    <p:cond delay="0"/>
                                  </p:stCondLst>
                                  <p:childTnLst>
                                    <p:set>
                                      <p:cBhvr>
                                        <p:cTn id="38" dur="1" fill="hold">
                                          <p:stCondLst>
                                            <p:cond delay="0"/>
                                          </p:stCondLst>
                                        </p:cTn>
                                        <p:tgtEl>
                                          <p:spTgt spid="112"/>
                                        </p:tgtEl>
                                        <p:attrNameLst>
                                          <p:attrName>style.visibility</p:attrName>
                                        </p:attrNameLst>
                                      </p:cBhvr>
                                      <p:to>
                                        <p:strVal val="visible"/>
                                      </p:to>
                                    </p:set>
                                    <p:animEffect transition="in" filter="wipe(right)">
                                      <p:cBhvr>
                                        <p:cTn id="39" dur="750"/>
                                        <p:tgtEl>
                                          <p:spTgt spid="112"/>
                                        </p:tgtEl>
                                      </p:cBhvr>
                                    </p:animEffect>
                                  </p:childTnLst>
                                </p:cTn>
                              </p:par>
                            </p:childTnLst>
                          </p:cTn>
                        </p:par>
                        <p:par>
                          <p:cTn id="40" fill="hold">
                            <p:stCondLst>
                              <p:cond delay="5500"/>
                            </p:stCondLst>
                            <p:childTnLst>
                              <p:par>
                                <p:cTn id="41" presetID="22" presetClass="entr" presetSubtype="8" fill="hold" nodeType="afterEffect">
                                  <p:stCondLst>
                                    <p:cond delay="0"/>
                                  </p:stCondLst>
                                  <p:childTnLst>
                                    <p:set>
                                      <p:cBhvr>
                                        <p:cTn id="42" dur="1" fill="hold">
                                          <p:stCondLst>
                                            <p:cond delay="0"/>
                                          </p:stCondLst>
                                        </p:cTn>
                                        <p:tgtEl>
                                          <p:spTgt spid="109"/>
                                        </p:tgtEl>
                                        <p:attrNameLst>
                                          <p:attrName>style.visibility</p:attrName>
                                        </p:attrNameLst>
                                      </p:cBhvr>
                                      <p:to>
                                        <p:strVal val="visible"/>
                                      </p:to>
                                    </p:set>
                                    <p:animEffect transition="in" filter="wipe(left)">
                                      <p:cBhvr>
                                        <p:cTn id="43" dur="750"/>
                                        <p:tgtEl>
                                          <p:spTgt spid="109"/>
                                        </p:tgtEl>
                                      </p:cBhvr>
                                    </p:animEffect>
                                  </p:childTnLst>
                                </p:cTn>
                              </p:par>
                            </p:childTnLst>
                          </p:cTn>
                        </p:par>
                        <p:par>
                          <p:cTn id="44" fill="hold">
                            <p:stCondLst>
                              <p:cond delay="6250"/>
                            </p:stCondLst>
                            <p:childTnLst>
                              <p:par>
                                <p:cTn id="45" presetID="22" presetClass="entr" presetSubtype="8"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left)">
                                      <p:cBhvr>
                                        <p:cTn id="47" dur="75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a:t>Platform Overview</a:t>
            </a:r>
            <a:endParaRPr lang="en-US" dirty="0"/>
          </a:p>
        </p:txBody>
      </p:sp>
      <p:sp>
        <p:nvSpPr>
          <p:cNvPr id="24" name="Rectangle 23"/>
          <p:cNvSpPr/>
          <p:nvPr/>
        </p:nvSpPr>
        <p:spPr>
          <a:xfrm>
            <a:off x="2691214" y="1170041"/>
            <a:ext cx="1598168" cy="2516073"/>
          </a:xfrm>
          <a:prstGeom prst="rect">
            <a:avLst/>
          </a:prstGeom>
          <a:noFill/>
          <a:ln w="3175">
            <a:noFill/>
            <a:prstDash val="dash"/>
          </a:ln>
        </p:spPr>
        <p:txBody>
          <a:bodyPr wrap="square">
            <a:spAutoFit/>
          </a:bodyPr>
          <a:lstStyle/>
          <a:p>
            <a:r>
              <a:rPr lang="en-GB" sz="1200" dirty="0">
                <a:latin typeface="Fujitsu Sans Medium" panose="020B0504060202020204" pitchFamily="34" charset="0"/>
              </a:rPr>
              <a:t>Enables actions to be triggered by applying a set of logical rules to data. For example, enabling email alerts to be generated or determining whether data should be passed onto other applications by launching specific APIs.</a:t>
            </a:r>
          </a:p>
          <a:p>
            <a:endParaRPr lang="en-GB" sz="1350" dirty="0">
              <a:solidFill>
                <a:srgbClr val="A30B1A"/>
              </a:solidFill>
            </a:endParaRPr>
          </a:p>
        </p:txBody>
      </p:sp>
      <p:sp>
        <p:nvSpPr>
          <p:cNvPr id="25" name="Snip Single Corner Rectangle 24"/>
          <p:cNvSpPr/>
          <p:nvPr/>
        </p:nvSpPr>
        <p:spPr>
          <a:xfrm>
            <a:off x="2690389" y="1180035"/>
            <a:ext cx="1708357" cy="2601164"/>
          </a:xfrm>
          <a:prstGeom prst="snip1Rect">
            <a:avLst>
              <a:gd name="adj" fmla="val 8576"/>
            </a:avLst>
          </a:prstGeom>
          <a:noFill/>
          <a:ln w="9525">
            <a:solidFill>
              <a:srgbClr val="A30B1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chemeClr val="tx1"/>
              </a:solidFill>
            </a:endParaRPr>
          </a:p>
        </p:txBody>
      </p:sp>
      <p:grpSp>
        <p:nvGrpSpPr>
          <p:cNvPr id="30" name="Group 29"/>
          <p:cNvGrpSpPr/>
          <p:nvPr/>
        </p:nvGrpSpPr>
        <p:grpSpPr>
          <a:xfrm>
            <a:off x="5264820" y="2190402"/>
            <a:ext cx="1119615" cy="1223901"/>
            <a:chOff x="5264820" y="2279744"/>
            <a:chExt cx="1119615" cy="1223901"/>
          </a:xfrm>
        </p:grpSpPr>
        <p:sp>
          <p:nvSpPr>
            <p:cNvPr id="31" name="Rectangle 30"/>
            <p:cNvSpPr/>
            <p:nvPr/>
          </p:nvSpPr>
          <p:spPr>
            <a:xfrm>
              <a:off x="5806216" y="2373371"/>
              <a:ext cx="85504" cy="6999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32" name="Rectangle 31"/>
            <p:cNvSpPr/>
            <p:nvPr/>
          </p:nvSpPr>
          <p:spPr>
            <a:xfrm>
              <a:off x="5806216" y="2279744"/>
              <a:ext cx="85504" cy="6999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33" name="Rectangle 32"/>
            <p:cNvSpPr/>
            <p:nvPr/>
          </p:nvSpPr>
          <p:spPr>
            <a:xfrm>
              <a:off x="6298931" y="2373371"/>
              <a:ext cx="85504" cy="6999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34" name="Rectangle 33"/>
            <p:cNvSpPr/>
            <p:nvPr/>
          </p:nvSpPr>
          <p:spPr>
            <a:xfrm>
              <a:off x="6298931" y="2279744"/>
              <a:ext cx="85504" cy="6999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35" name="Rectangle 34"/>
            <p:cNvSpPr/>
            <p:nvPr/>
          </p:nvSpPr>
          <p:spPr>
            <a:xfrm>
              <a:off x="5264820" y="3436684"/>
              <a:ext cx="143745" cy="669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grpSp>
      <p:grpSp>
        <p:nvGrpSpPr>
          <p:cNvPr id="36" name="Group 35"/>
          <p:cNvGrpSpPr/>
          <p:nvPr/>
        </p:nvGrpSpPr>
        <p:grpSpPr>
          <a:xfrm>
            <a:off x="7128566" y="2420069"/>
            <a:ext cx="1290890" cy="1130941"/>
            <a:chOff x="7128566" y="2509411"/>
            <a:chExt cx="1290890" cy="1130941"/>
          </a:xfrm>
        </p:grpSpPr>
        <p:sp>
          <p:nvSpPr>
            <p:cNvPr id="37" name="Rectangle 36"/>
            <p:cNvSpPr/>
            <p:nvPr/>
          </p:nvSpPr>
          <p:spPr>
            <a:xfrm>
              <a:off x="7140864" y="2509411"/>
              <a:ext cx="143745" cy="669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38" name="Rectangle 37"/>
            <p:cNvSpPr/>
            <p:nvPr/>
          </p:nvSpPr>
          <p:spPr>
            <a:xfrm>
              <a:off x="7140864" y="3573391"/>
              <a:ext cx="143745" cy="669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39" name="Rectangle 38"/>
            <p:cNvSpPr/>
            <p:nvPr/>
          </p:nvSpPr>
          <p:spPr>
            <a:xfrm>
              <a:off x="7128566" y="3416677"/>
              <a:ext cx="45719" cy="10697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40" name="Rectangle 39"/>
            <p:cNvSpPr/>
            <p:nvPr/>
          </p:nvSpPr>
          <p:spPr>
            <a:xfrm>
              <a:off x="8360046" y="2620100"/>
              <a:ext cx="59410" cy="4982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41" name="Rectangle 40"/>
            <p:cNvSpPr/>
            <p:nvPr/>
          </p:nvSpPr>
          <p:spPr>
            <a:xfrm>
              <a:off x="8360046" y="2896904"/>
              <a:ext cx="59410" cy="4982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42" name="Rectangle 41"/>
            <p:cNvSpPr/>
            <p:nvPr/>
          </p:nvSpPr>
          <p:spPr>
            <a:xfrm>
              <a:off x="7720091" y="3572143"/>
              <a:ext cx="143745" cy="669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43" name="Rectangle 42"/>
            <p:cNvSpPr/>
            <p:nvPr/>
          </p:nvSpPr>
          <p:spPr>
            <a:xfrm>
              <a:off x="7640798" y="3572143"/>
              <a:ext cx="143745" cy="669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grpSp>
      <p:grpSp>
        <p:nvGrpSpPr>
          <p:cNvPr id="44" name="Group 43"/>
          <p:cNvGrpSpPr/>
          <p:nvPr/>
        </p:nvGrpSpPr>
        <p:grpSpPr>
          <a:xfrm>
            <a:off x="8241613" y="1138501"/>
            <a:ext cx="651561" cy="2580425"/>
            <a:chOff x="8241613" y="1220931"/>
            <a:chExt cx="651561" cy="2580425"/>
          </a:xfrm>
        </p:grpSpPr>
        <p:sp>
          <p:nvSpPr>
            <p:cNvPr id="45" name="Rectangle 44"/>
            <p:cNvSpPr/>
            <p:nvPr/>
          </p:nvSpPr>
          <p:spPr>
            <a:xfrm>
              <a:off x="8241613" y="1696381"/>
              <a:ext cx="651560" cy="2104975"/>
            </a:xfrm>
            <a:prstGeom prst="rect">
              <a:avLst/>
            </a:prstGeom>
            <a:solidFill>
              <a:srgbClr val="EEEEEE"/>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gn="ctr"/>
              <a:endParaRPr lang="en-GB" sz="1000" dirty="0" smtClean="0">
                <a:solidFill>
                  <a:schemeClr val="tx1"/>
                </a:solidFill>
                <a:latin typeface="Fujitsu Sans Medium" panose="020B0504060202020204" pitchFamily="34" charset="0"/>
              </a:endParaRPr>
            </a:p>
          </p:txBody>
        </p:sp>
        <p:sp>
          <p:nvSpPr>
            <p:cNvPr id="46" name="Rectangle 45"/>
            <p:cNvSpPr/>
            <p:nvPr/>
          </p:nvSpPr>
          <p:spPr>
            <a:xfrm>
              <a:off x="8245186" y="1220931"/>
              <a:ext cx="647988" cy="483513"/>
            </a:xfrm>
            <a:prstGeom prst="rect">
              <a:avLst/>
            </a:prstGeom>
            <a:solidFill>
              <a:srgbClr val="C6C6C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825"/>
                </a:lnSpc>
              </a:pPr>
              <a:r>
                <a:rPr lang="en-GB" sz="750" dirty="0" smtClean="0">
                  <a:solidFill>
                    <a:schemeClr val="tx1"/>
                  </a:solidFill>
                  <a:latin typeface="Fujitsu Sans Medium" panose="020B0504060202020204" pitchFamily="34" charset="0"/>
                </a:rPr>
                <a:t>Suite of</a:t>
              </a:r>
              <a:br>
                <a:rPr lang="en-GB" sz="750" dirty="0" smtClean="0">
                  <a:solidFill>
                    <a:schemeClr val="tx1"/>
                  </a:solidFill>
                  <a:latin typeface="Fujitsu Sans Medium" panose="020B0504060202020204" pitchFamily="34" charset="0"/>
                </a:rPr>
              </a:br>
              <a:r>
                <a:rPr lang="en-GB" sz="750" dirty="0" smtClean="0">
                  <a:solidFill>
                    <a:schemeClr val="tx1"/>
                  </a:solidFill>
                  <a:latin typeface="Fujitsu Sans Medium" panose="020B0504060202020204" pitchFamily="34" charset="0"/>
                </a:rPr>
                <a:t>Applications</a:t>
              </a:r>
              <a:br>
                <a:rPr lang="en-GB" sz="750" dirty="0" smtClean="0">
                  <a:solidFill>
                    <a:schemeClr val="tx1"/>
                  </a:solidFill>
                  <a:latin typeface="Fujitsu Sans Medium" panose="020B0504060202020204" pitchFamily="34" charset="0"/>
                </a:rPr>
              </a:br>
              <a:r>
                <a:rPr lang="en-GB" sz="750" dirty="0" smtClean="0">
                  <a:solidFill>
                    <a:schemeClr val="tx1"/>
                  </a:solidFill>
                  <a:latin typeface="Fujitsu Sans Medium" panose="020B0504060202020204" pitchFamily="34" charset="0"/>
                </a:rPr>
                <a:t>(Big Data</a:t>
              </a:r>
              <a:br>
                <a:rPr lang="en-GB" sz="750" dirty="0" smtClean="0">
                  <a:solidFill>
                    <a:schemeClr val="tx1"/>
                  </a:solidFill>
                  <a:latin typeface="Fujitsu Sans Medium" panose="020B0504060202020204" pitchFamily="34" charset="0"/>
                </a:rPr>
              </a:br>
              <a:r>
                <a:rPr lang="en-GB" sz="750" dirty="0" smtClean="0">
                  <a:solidFill>
                    <a:schemeClr val="tx1"/>
                  </a:solidFill>
                  <a:latin typeface="Fujitsu Sans Medium" panose="020B0504060202020204" pitchFamily="34" charset="0"/>
                </a:rPr>
                <a:t>Analysis etc.)</a:t>
              </a:r>
            </a:p>
          </p:txBody>
        </p:sp>
      </p:grpSp>
      <p:grpSp>
        <p:nvGrpSpPr>
          <p:cNvPr id="47" name="Group 46"/>
          <p:cNvGrpSpPr/>
          <p:nvPr/>
        </p:nvGrpSpPr>
        <p:grpSpPr>
          <a:xfrm>
            <a:off x="8361608" y="2511787"/>
            <a:ext cx="432048" cy="918932"/>
            <a:chOff x="8028385" y="1969037"/>
            <a:chExt cx="432048" cy="918932"/>
          </a:xfrm>
        </p:grpSpPr>
        <p:grpSp>
          <p:nvGrpSpPr>
            <p:cNvPr id="48" name="Group 47"/>
            <p:cNvGrpSpPr/>
            <p:nvPr/>
          </p:nvGrpSpPr>
          <p:grpSpPr>
            <a:xfrm>
              <a:off x="8028385" y="1969037"/>
              <a:ext cx="432048" cy="375733"/>
              <a:chOff x="2154531" y="1554760"/>
              <a:chExt cx="2328510" cy="2025000"/>
            </a:xfrm>
          </p:grpSpPr>
          <p:pic>
            <p:nvPicPr>
              <p:cNvPr id="52" name="Picture 51"/>
              <p:cNvPicPr>
                <a:picLocks noChangeAspect="1"/>
              </p:cNvPicPr>
              <p:nvPr/>
            </p:nvPicPr>
            <p:blipFill>
              <a:blip r:embed="rId2"/>
              <a:stretch>
                <a:fillRect/>
              </a:stretch>
            </p:blipFill>
            <p:spPr>
              <a:xfrm>
                <a:off x="2154531" y="1554760"/>
                <a:ext cx="1034999" cy="2025000"/>
              </a:xfrm>
              <a:prstGeom prst="rect">
                <a:avLst/>
              </a:prstGeom>
            </p:spPr>
          </p:pic>
          <p:pic>
            <p:nvPicPr>
              <p:cNvPr id="53" name="Picture 52"/>
              <p:cNvPicPr>
                <a:picLocks noChangeAspect="1"/>
              </p:cNvPicPr>
              <p:nvPr/>
            </p:nvPicPr>
            <p:blipFill>
              <a:blip r:embed="rId3"/>
              <a:stretch>
                <a:fillRect/>
              </a:stretch>
            </p:blipFill>
            <p:spPr>
              <a:xfrm>
                <a:off x="3293547" y="2185225"/>
                <a:ext cx="1189494" cy="837340"/>
              </a:xfrm>
              <a:prstGeom prst="rect">
                <a:avLst/>
              </a:prstGeom>
            </p:spPr>
          </p:pic>
        </p:grpSp>
        <p:grpSp>
          <p:nvGrpSpPr>
            <p:cNvPr id="49" name="Group 48"/>
            <p:cNvGrpSpPr/>
            <p:nvPr/>
          </p:nvGrpSpPr>
          <p:grpSpPr>
            <a:xfrm>
              <a:off x="8028385" y="2512236"/>
              <a:ext cx="432048" cy="375733"/>
              <a:chOff x="2154531" y="1082605"/>
              <a:chExt cx="2328510" cy="2025000"/>
            </a:xfrm>
          </p:grpSpPr>
          <p:pic>
            <p:nvPicPr>
              <p:cNvPr id="50" name="Picture 49"/>
              <p:cNvPicPr>
                <a:picLocks noChangeAspect="1"/>
              </p:cNvPicPr>
              <p:nvPr/>
            </p:nvPicPr>
            <p:blipFill>
              <a:blip r:embed="rId2"/>
              <a:stretch>
                <a:fillRect/>
              </a:stretch>
            </p:blipFill>
            <p:spPr>
              <a:xfrm>
                <a:off x="2154531" y="1082605"/>
                <a:ext cx="1035000" cy="2025000"/>
              </a:xfrm>
              <a:prstGeom prst="rect">
                <a:avLst/>
              </a:prstGeom>
            </p:spPr>
          </p:pic>
          <p:pic>
            <p:nvPicPr>
              <p:cNvPr id="51" name="Picture 50"/>
              <p:cNvPicPr>
                <a:picLocks noChangeAspect="1"/>
              </p:cNvPicPr>
              <p:nvPr/>
            </p:nvPicPr>
            <p:blipFill>
              <a:blip r:embed="rId3"/>
              <a:stretch>
                <a:fillRect/>
              </a:stretch>
            </p:blipFill>
            <p:spPr>
              <a:xfrm>
                <a:off x="3293549" y="1713073"/>
                <a:ext cx="1189492" cy="837340"/>
              </a:xfrm>
              <a:prstGeom prst="rect">
                <a:avLst/>
              </a:prstGeom>
            </p:spPr>
          </p:pic>
        </p:grpSp>
      </p:grpSp>
      <p:sp>
        <p:nvSpPr>
          <p:cNvPr id="54" name="Rectangle 53"/>
          <p:cNvSpPr/>
          <p:nvPr/>
        </p:nvSpPr>
        <p:spPr>
          <a:xfrm>
            <a:off x="6881389" y="1613952"/>
            <a:ext cx="1219824" cy="2104974"/>
          </a:xfrm>
          <a:prstGeom prst="rect">
            <a:avLst/>
          </a:prstGeom>
          <a:solidFill>
            <a:srgbClr val="FCE4E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gn="ctr"/>
            <a:r>
              <a:rPr lang="en-GB" sz="1000" dirty="0" smtClean="0">
                <a:solidFill>
                  <a:schemeClr val="tx1"/>
                </a:solidFill>
                <a:latin typeface="Fujitsu Sans Medium" panose="020B0504060202020204" pitchFamily="34" charset="0"/>
              </a:rPr>
              <a:t>IoT Platform</a:t>
            </a:r>
          </a:p>
        </p:txBody>
      </p:sp>
      <p:sp>
        <p:nvSpPr>
          <p:cNvPr id="55" name="Rectangle 54"/>
          <p:cNvSpPr/>
          <p:nvPr/>
        </p:nvSpPr>
        <p:spPr>
          <a:xfrm>
            <a:off x="6881389" y="1131590"/>
            <a:ext cx="1219824" cy="490424"/>
          </a:xfrm>
          <a:prstGeom prst="rect">
            <a:avLst/>
          </a:prstGeom>
          <a:solidFill>
            <a:srgbClr val="C6C6C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800"/>
              </a:lnSpc>
            </a:pPr>
            <a:r>
              <a:rPr lang="en-GB" sz="1100" dirty="0" smtClean="0">
                <a:solidFill>
                  <a:schemeClr val="tx1"/>
                </a:solidFill>
                <a:latin typeface="Fujitsu Sans Medium" panose="020B0504060202020204" pitchFamily="34" charset="0"/>
              </a:rPr>
              <a:t>Cloud</a:t>
            </a:r>
          </a:p>
        </p:txBody>
      </p:sp>
      <p:grpSp>
        <p:nvGrpSpPr>
          <p:cNvPr id="56" name="Group 55"/>
          <p:cNvGrpSpPr/>
          <p:nvPr/>
        </p:nvGrpSpPr>
        <p:grpSpPr>
          <a:xfrm>
            <a:off x="6944431" y="1934109"/>
            <a:ext cx="1090348" cy="1713652"/>
            <a:chOff x="6967802" y="2202873"/>
            <a:chExt cx="1090348" cy="1713652"/>
          </a:xfrm>
        </p:grpSpPr>
        <p:grpSp>
          <p:nvGrpSpPr>
            <p:cNvPr id="57" name="Group 56"/>
            <p:cNvGrpSpPr/>
            <p:nvPr/>
          </p:nvGrpSpPr>
          <p:grpSpPr>
            <a:xfrm>
              <a:off x="7152126" y="2202873"/>
              <a:ext cx="724184" cy="1713652"/>
              <a:chOff x="7152126" y="2202873"/>
              <a:chExt cx="724184" cy="1713652"/>
            </a:xfrm>
          </p:grpSpPr>
          <p:sp>
            <p:nvSpPr>
              <p:cNvPr id="60" name="Rectangle 59"/>
              <p:cNvSpPr/>
              <p:nvPr/>
            </p:nvSpPr>
            <p:spPr>
              <a:xfrm>
                <a:off x="7152126" y="2202873"/>
                <a:ext cx="724182" cy="270440"/>
              </a:xfrm>
              <a:prstGeom prst="rect">
                <a:avLst/>
              </a:prstGeom>
              <a:solidFill>
                <a:srgbClr val="A30B1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Service</a:t>
                </a:r>
              </a:p>
              <a:p>
                <a:pPr algn="ctr">
                  <a:lnSpc>
                    <a:spcPts val="765"/>
                  </a:lnSpc>
                </a:pPr>
                <a:r>
                  <a:rPr lang="en-GB" sz="750" dirty="0" smtClean="0">
                    <a:solidFill>
                      <a:schemeClr val="bg1"/>
                    </a:solidFill>
                    <a:latin typeface="Fujitsu Sans" panose="020B0404060202020204" pitchFamily="34" charset="0"/>
                  </a:rPr>
                  <a:t>Portal</a:t>
                </a:r>
              </a:p>
            </p:txBody>
          </p:sp>
          <p:sp>
            <p:nvSpPr>
              <p:cNvPr id="61" name="Rectangle 60"/>
              <p:cNvSpPr/>
              <p:nvPr/>
            </p:nvSpPr>
            <p:spPr>
              <a:xfrm>
                <a:off x="7152126" y="2487400"/>
                <a:ext cx="724182" cy="268394"/>
              </a:xfrm>
              <a:prstGeom prst="rect">
                <a:avLst/>
              </a:prstGeom>
              <a:solidFill>
                <a:srgbClr val="861718"/>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Access</a:t>
                </a:r>
                <a:br>
                  <a:rPr lang="en-GB" sz="750" dirty="0" smtClean="0">
                    <a:solidFill>
                      <a:schemeClr val="bg1"/>
                    </a:solidFill>
                    <a:latin typeface="Fujitsu Sans" panose="020B0404060202020204" pitchFamily="34" charset="0"/>
                  </a:rPr>
                </a:br>
                <a:r>
                  <a:rPr lang="en-GB" sz="750" dirty="0" smtClean="0">
                    <a:solidFill>
                      <a:schemeClr val="bg1"/>
                    </a:solidFill>
                    <a:latin typeface="Fujitsu Sans" panose="020B0404060202020204" pitchFamily="34" charset="0"/>
                  </a:rPr>
                  <a:t>Control</a:t>
                </a:r>
              </a:p>
            </p:txBody>
          </p:sp>
          <p:sp>
            <p:nvSpPr>
              <p:cNvPr id="62" name="Rectangle 61"/>
              <p:cNvSpPr/>
              <p:nvPr/>
            </p:nvSpPr>
            <p:spPr>
              <a:xfrm>
                <a:off x="7152127" y="2769881"/>
                <a:ext cx="724182" cy="268394"/>
              </a:xfrm>
              <a:prstGeom prst="rect">
                <a:avLst/>
              </a:prstGeom>
              <a:solidFill>
                <a:srgbClr val="861718"/>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Data</a:t>
                </a:r>
                <a:br>
                  <a:rPr lang="en-GB" sz="750" dirty="0" smtClean="0">
                    <a:solidFill>
                      <a:schemeClr val="bg1"/>
                    </a:solidFill>
                    <a:latin typeface="Fujitsu Sans" panose="020B0404060202020204" pitchFamily="34" charset="0"/>
                  </a:rPr>
                </a:br>
                <a:r>
                  <a:rPr lang="en-GB" sz="750" dirty="0" smtClean="0">
                    <a:solidFill>
                      <a:schemeClr val="bg1"/>
                    </a:solidFill>
                    <a:latin typeface="Fujitsu Sans" panose="020B0404060202020204" pitchFamily="34" charset="0"/>
                  </a:rPr>
                  <a:t>Management</a:t>
                </a:r>
              </a:p>
            </p:txBody>
          </p:sp>
          <p:sp>
            <p:nvSpPr>
              <p:cNvPr id="63" name="Rectangle 62"/>
              <p:cNvSpPr/>
              <p:nvPr/>
            </p:nvSpPr>
            <p:spPr>
              <a:xfrm>
                <a:off x="7152128" y="3052362"/>
                <a:ext cx="724182" cy="268394"/>
              </a:xfrm>
              <a:prstGeom prst="rect">
                <a:avLst/>
              </a:prstGeom>
              <a:solidFill>
                <a:srgbClr val="861718"/>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Event</a:t>
                </a:r>
                <a:br>
                  <a:rPr lang="en-GB" sz="750" dirty="0" smtClean="0">
                    <a:solidFill>
                      <a:schemeClr val="bg1"/>
                    </a:solidFill>
                    <a:latin typeface="Fujitsu Sans" panose="020B0404060202020204" pitchFamily="34" charset="0"/>
                  </a:rPr>
                </a:br>
                <a:r>
                  <a:rPr lang="en-GB" sz="750" dirty="0" smtClean="0">
                    <a:solidFill>
                      <a:schemeClr val="bg1"/>
                    </a:solidFill>
                    <a:latin typeface="Fujitsu Sans" panose="020B0404060202020204" pitchFamily="34" charset="0"/>
                  </a:rPr>
                  <a:t>Function</a:t>
                </a:r>
              </a:p>
            </p:txBody>
          </p:sp>
          <p:sp>
            <p:nvSpPr>
              <p:cNvPr id="64" name="Rectangle 63"/>
              <p:cNvSpPr/>
              <p:nvPr/>
            </p:nvSpPr>
            <p:spPr>
              <a:xfrm>
                <a:off x="7152126" y="3334843"/>
                <a:ext cx="724184" cy="402038"/>
              </a:xfrm>
              <a:prstGeom prst="rect">
                <a:avLst/>
              </a:prstGeom>
              <a:solidFill>
                <a:srgbClr val="681A14"/>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Dynamic</a:t>
                </a:r>
              </a:p>
              <a:p>
                <a:pPr algn="ctr">
                  <a:lnSpc>
                    <a:spcPts val="765"/>
                  </a:lnSpc>
                </a:pPr>
                <a:r>
                  <a:rPr lang="en-GB" sz="750" dirty="0" smtClean="0">
                    <a:solidFill>
                      <a:schemeClr val="bg1"/>
                    </a:solidFill>
                    <a:latin typeface="Fujitsu Sans" panose="020B0404060202020204" pitchFamily="34" charset="0"/>
                  </a:rPr>
                  <a:t>Resource</a:t>
                </a:r>
                <a:br>
                  <a:rPr lang="en-GB" sz="750" dirty="0" smtClean="0">
                    <a:solidFill>
                      <a:schemeClr val="bg1"/>
                    </a:solidFill>
                    <a:latin typeface="Fujitsu Sans" panose="020B0404060202020204" pitchFamily="34" charset="0"/>
                  </a:rPr>
                </a:br>
                <a:r>
                  <a:rPr lang="en-GB" sz="750" dirty="0" smtClean="0">
                    <a:solidFill>
                      <a:schemeClr val="bg1"/>
                    </a:solidFill>
                    <a:latin typeface="Fujitsu Sans" panose="020B0404060202020204" pitchFamily="34" charset="0"/>
                  </a:rPr>
                  <a:t>Controller</a:t>
                </a:r>
              </a:p>
            </p:txBody>
          </p:sp>
          <p:sp>
            <p:nvSpPr>
              <p:cNvPr id="65" name="Rectangle 64"/>
              <p:cNvSpPr/>
              <p:nvPr/>
            </p:nvSpPr>
            <p:spPr>
              <a:xfrm>
                <a:off x="7152127" y="3750967"/>
                <a:ext cx="724182" cy="165558"/>
              </a:xfrm>
              <a:prstGeom prst="rect">
                <a:avLst/>
              </a:prstGeom>
              <a:solidFill>
                <a:srgbClr val="48190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Database</a:t>
                </a:r>
              </a:p>
            </p:txBody>
          </p:sp>
        </p:grpSp>
        <p:sp>
          <p:nvSpPr>
            <p:cNvPr id="58" name="Rectangle 57"/>
            <p:cNvSpPr/>
            <p:nvPr/>
          </p:nvSpPr>
          <p:spPr>
            <a:xfrm>
              <a:off x="7894626" y="2487400"/>
              <a:ext cx="163524" cy="1429125"/>
            </a:xfrm>
            <a:prstGeom prst="rect">
              <a:avLst/>
            </a:prstGeom>
            <a:solidFill>
              <a:srgbClr val="A30B1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API</a:t>
              </a:r>
            </a:p>
          </p:txBody>
        </p:sp>
        <p:sp>
          <p:nvSpPr>
            <p:cNvPr id="59" name="Rectangle 58"/>
            <p:cNvSpPr/>
            <p:nvPr/>
          </p:nvSpPr>
          <p:spPr>
            <a:xfrm>
              <a:off x="6967802" y="2487400"/>
              <a:ext cx="163524" cy="1429125"/>
            </a:xfrm>
            <a:prstGeom prst="rect">
              <a:avLst/>
            </a:prstGeom>
            <a:solidFill>
              <a:srgbClr val="A30B1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API</a:t>
              </a:r>
            </a:p>
          </p:txBody>
        </p:sp>
      </p:grpSp>
      <p:sp>
        <p:nvSpPr>
          <p:cNvPr id="66" name="Rectangle 65"/>
          <p:cNvSpPr/>
          <p:nvPr/>
        </p:nvSpPr>
        <p:spPr>
          <a:xfrm>
            <a:off x="5749870" y="1613951"/>
            <a:ext cx="705562" cy="2104975"/>
          </a:xfrm>
          <a:prstGeom prst="rect">
            <a:avLst/>
          </a:prstGeom>
          <a:solidFill>
            <a:srgbClr val="EEEEEE"/>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gn="ctr"/>
            <a:endParaRPr lang="en-GB" sz="1000" dirty="0" smtClean="0">
              <a:solidFill>
                <a:schemeClr val="tx1"/>
              </a:solidFill>
              <a:latin typeface="Fujitsu Sans Medium" panose="020B0504060202020204" pitchFamily="34" charset="0"/>
            </a:endParaRPr>
          </a:p>
        </p:txBody>
      </p:sp>
      <p:grpSp>
        <p:nvGrpSpPr>
          <p:cNvPr id="67" name="Group 66"/>
          <p:cNvGrpSpPr/>
          <p:nvPr/>
        </p:nvGrpSpPr>
        <p:grpSpPr>
          <a:xfrm>
            <a:off x="5808409" y="1856562"/>
            <a:ext cx="589360" cy="904145"/>
            <a:chOff x="5730005" y="1938992"/>
            <a:chExt cx="589360" cy="904145"/>
          </a:xfrm>
        </p:grpSpPr>
        <p:sp>
          <p:nvSpPr>
            <p:cNvPr id="68" name="Rectangle 67"/>
            <p:cNvSpPr/>
            <p:nvPr/>
          </p:nvSpPr>
          <p:spPr>
            <a:xfrm>
              <a:off x="5730005" y="2541067"/>
              <a:ext cx="589360" cy="302070"/>
            </a:xfrm>
            <a:prstGeom prst="rect">
              <a:avLst/>
            </a:prstGeom>
            <a:solidFill>
              <a:srgbClr val="C6C6C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800"/>
                </a:lnSpc>
              </a:pPr>
              <a:r>
                <a:rPr lang="en-GB" sz="750" dirty="0" smtClean="0">
                  <a:solidFill>
                    <a:schemeClr val="tx1"/>
                  </a:solidFill>
                  <a:latin typeface="Fujitsu Sans" panose="020B0404060202020204" pitchFamily="34" charset="0"/>
                </a:rPr>
                <a:t>Embedded</a:t>
              </a:r>
              <a:br>
                <a:rPr lang="en-GB" sz="750" dirty="0" smtClean="0">
                  <a:solidFill>
                    <a:schemeClr val="tx1"/>
                  </a:solidFill>
                  <a:latin typeface="Fujitsu Sans" panose="020B0404060202020204" pitchFamily="34" charset="0"/>
                </a:rPr>
              </a:br>
              <a:r>
                <a:rPr lang="en-GB" sz="750" dirty="0" smtClean="0">
                  <a:solidFill>
                    <a:schemeClr val="tx1"/>
                  </a:solidFill>
                  <a:latin typeface="Fujitsu Sans" panose="020B0404060202020204" pitchFamily="34" charset="0"/>
                </a:rPr>
                <a:t>Applications</a:t>
              </a:r>
            </a:p>
          </p:txBody>
        </p:sp>
        <p:grpSp>
          <p:nvGrpSpPr>
            <p:cNvPr id="69" name="Group 68"/>
            <p:cNvGrpSpPr/>
            <p:nvPr/>
          </p:nvGrpSpPr>
          <p:grpSpPr>
            <a:xfrm>
              <a:off x="5734586" y="1938992"/>
              <a:ext cx="573098" cy="522763"/>
              <a:chOff x="3921465" y="2452383"/>
              <a:chExt cx="609564" cy="556026"/>
            </a:xfrm>
          </p:grpSpPr>
          <p:pic>
            <p:nvPicPr>
              <p:cNvPr id="70" name="Picture 69"/>
              <p:cNvPicPr>
                <a:picLocks noChangeAspect="1"/>
              </p:cNvPicPr>
              <p:nvPr/>
            </p:nvPicPr>
            <p:blipFill>
              <a:blip r:embed="rId4"/>
              <a:stretch>
                <a:fillRect/>
              </a:stretch>
            </p:blipFill>
            <p:spPr>
              <a:xfrm>
                <a:off x="3921465" y="2776870"/>
                <a:ext cx="609564" cy="231539"/>
              </a:xfrm>
              <a:prstGeom prst="rect">
                <a:avLst/>
              </a:prstGeom>
            </p:spPr>
          </p:pic>
          <p:pic>
            <p:nvPicPr>
              <p:cNvPr id="71" name="Picture 70"/>
              <p:cNvPicPr>
                <a:picLocks noChangeAspect="1"/>
              </p:cNvPicPr>
              <p:nvPr/>
            </p:nvPicPr>
            <p:blipFill>
              <a:blip r:embed="rId5"/>
              <a:stretch>
                <a:fillRect/>
              </a:stretch>
            </p:blipFill>
            <p:spPr>
              <a:xfrm rot="16200000">
                <a:off x="4094397" y="2359036"/>
                <a:ext cx="263705" cy="450400"/>
              </a:xfrm>
              <a:prstGeom prst="rect">
                <a:avLst/>
              </a:prstGeom>
            </p:spPr>
          </p:pic>
        </p:grpSp>
      </p:grpSp>
      <p:sp>
        <p:nvSpPr>
          <p:cNvPr id="72" name="Rectangle 71"/>
          <p:cNvSpPr/>
          <p:nvPr/>
        </p:nvSpPr>
        <p:spPr>
          <a:xfrm>
            <a:off x="5749091" y="1137279"/>
            <a:ext cx="707994" cy="484735"/>
          </a:xfrm>
          <a:prstGeom prst="rect">
            <a:avLst/>
          </a:prstGeom>
          <a:solidFill>
            <a:srgbClr val="C6C6C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800"/>
              </a:lnSpc>
            </a:pPr>
            <a:r>
              <a:rPr lang="en-GB" sz="1100" dirty="0" smtClean="0">
                <a:solidFill>
                  <a:schemeClr val="tx1"/>
                </a:solidFill>
                <a:latin typeface="Fujitsu Sans Medium" panose="020B0504060202020204" pitchFamily="34" charset="0"/>
              </a:rPr>
              <a:t>Gateway</a:t>
            </a:r>
          </a:p>
        </p:txBody>
      </p:sp>
      <p:sp>
        <p:nvSpPr>
          <p:cNvPr id="73" name="Rectangle 72"/>
          <p:cNvSpPr/>
          <p:nvPr/>
        </p:nvSpPr>
        <p:spPr>
          <a:xfrm>
            <a:off x="4567297" y="1618313"/>
            <a:ext cx="1039602" cy="2100614"/>
          </a:xfrm>
          <a:prstGeom prst="rect">
            <a:avLst/>
          </a:prstGeom>
          <a:solidFill>
            <a:srgbClr val="EEEEEE"/>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gn="ctr"/>
            <a:endParaRPr lang="en-GB" sz="1000" dirty="0" smtClean="0">
              <a:solidFill>
                <a:schemeClr val="tx1"/>
              </a:solidFill>
              <a:latin typeface="Fujitsu Sans Medium" panose="020B0504060202020204" pitchFamily="34" charset="0"/>
            </a:endParaRPr>
          </a:p>
        </p:txBody>
      </p:sp>
      <p:sp>
        <p:nvSpPr>
          <p:cNvPr id="74" name="Rectangle 73"/>
          <p:cNvSpPr/>
          <p:nvPr/>
        </p:nvSpPr>
        <p:spPr>
          <a:xfrm>
            <a:off x="4565506" y="1137279"/>
            <a:ext cx="1043184" cy="484735"/>
          </a:xfrm>
          <a:prstGeom prst="rect">
            <a:avLst/>
          </a:prstGeom>
          <a:solidFill>
            <a:srgbClr val="C6C6C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800"/>
              </a:lnSpc>
            </a:pPr>
            <a:r>
              <a:rPr lang="en-GB" sz="750" dirty="0">
                <a:solidFill>
                  <a:schemeClr val="tx1"/>
                </a:solidFill>
                <a:latin typeface="Fujitsu Sans Medium" panose="020B0504060202020204" pitchFamily="34" charset="0"/>
              </a:rPr>
              <a:t>Sensors </a:t>
            </a:r>
            <a:r>
              <a:rPr lang="en-GB" sz="750" dirty="0" smtClean="0">
                <a:solidFill>
                  <a:schemeClr val="tx1"/>
                </a:solidFill>
                <a:latin typeface="Fujitsu Sans Medium" panose="020B0504060202020204" pitchFamily="34" charset="0"/>
              </a:rPr>
              <a:t>and</a:t>
            </a:r>
            <a:br>
              <a:rPr lang="en-GB" sz="750" dirty="0" smtClean="0">
                <a:solidFill>
                  <a:schemeClr val="tx1"/>
                </a:solidFill>
                <a:latin typeface="Fujitsu Sans Medium" panose="020B0504060202020204" pitchFamily="34" charset="0"/>
              </a:rPr>
            </a:br>
            <a:r>
              <a:rPr lang="en-GB" sz="750" dirty="0" smtClean="0">
                <a:solidFill>
                  <a:schemeClr val="tx1"/>
                </a:solidFill>
                <a:latin typeface="Fujitsu Sans Medium" panose="020B0504060202020204" pitchFamily="34" charset="0"/>
              </a:rPr>
              <a:t>Devices (People,</a:t>
            </a:r>
            <a:br>
              <a:rPr lang="en-GB" sz="750" dirty="0" smtClean="0">
                <a:solidFill>
                  <a:schemeClr val="tx1"/>
                </a:solidFill>
                <a:latin typeface="Fujitsu Sans Medium" panose="020B0504060202020204" pitchFamily="34" charset="0"/>
              </a:rPr>
            </a:br>
            <a:r>
              <a:rPr lang="en-GB" sz="750" dirty="0" smtClean="0">
                <a:solidFill>
                  <a:schemeClr val="tx1"/>
                </a:solidFill>
                <a:latin typeface="Fujitsu Sans Medium" panose="020B0504060202020204" pitchFamily="34" charset="0"/>
              </a:rPr>
              <a:t>things, Environment</a:t>
            </a:r>
            <a:r>
              <a:rPr lang="en-GB" sz="750" dirty="0">
                <a:solidFill>
                  <a:schemeClr val="tx1"/>
                </a:solidFill>
                <a:latin typeface="Fujitsu Sans Medium" panose="020B0504060202020204" pitchFamily="34" charset="0"/>
              </a:rPr>
              <a:t>)</a:t>
            </a:r>
          </a:p>
        </p:txBody>
      </p:sp>
      <p:grpSp>
        <p:nvGrpSpPr>
          <p:cNvPr id="75" name="Group 74"/>
          <p:cNvGrpSpPr/>
          <p:nvPr/>
        </p:nvGrpSpPr>
        <p:grpSpPr>
          <a:xfrm>
            <a:off x="4627207" y="1742163"/>
            <a:ext cx="919784" cy="1833008"/>
            <a:chOff x="4627207" y="1831505"/>
            <a:chExt cx="919784" cy="1833008"/>
          </a:xfrm>
        </p:grpSpPr>
        <p:grpSp>
          <p:nvGrpSpPr>
            <p:cNvPr id="76" name="Group 75"/>
            <p:cNvGrpSpPr/>
            <p:nvPr/>
          </p:nvGrpSpPr>
          <p:grpSpPr>
            <a:xfrm>
              <a:off x="4833626" y="2930631"/>
              <a:ext cx="506945" cy="367858"/>
              <a:chOff x="4207188" y="3153220"/>
              <a:chExt cx="522722" cy="379306"/>
            </a:xfrm>
          </p:grpSpPr>
          <p:grpSp>
            <p:nvGrpSpPr>
              <p:cNvPr id="92" name="Group 91"/>
              <p:cNvGrpSpPr/>
              <p:nvPr/>
            </p:nvGrpSpPr>
            <p:grpSpPr>
              <a:xfrm>
                <a:off x="4207188" y="3275692"/>
                <a:ext cx="522722" cy="256834"/>
                <a:chOff x="1948673" y="1654748"/>
                <a:chExt cx="1129956" cy="555192"/>
              </a:xfrm>
            </p:grpSpPr>
            <p:pic>
              <p:nvPicPr>
                <p:cNvPr id="94" name="Picture 93"/>
                <p:cNvPicPr>
                  <a:picLocks noChangeAspect="1"/>
                </p:cNvPicPr>
                <p:nvPr/>
              </p:nvPicPr>
              <p:blipFill>
                <a:blip r:embed="rId6"/>
                <a:stretch>
                  <a:fillRect/>
                </a:stretch>
              </p:blipFill>
              <p:spPr>
                <a:xfrm>
                  <a:off x="1948673" y="1720361"/>
                  <a:ext cx="423989" cy="489579"/>
                </a:xfrm>
                <a:prstGeom prst="rect">
                  <a:avLst/>
                </a:prstGeom>
              </p:spPr>
            </p:pic>
            <p:pic>
              <p:nvPicPr>
                <p:cNvPr id="95" name="Picture 94"/>
                <p:cNvPicPr>
                  <a:picLocks noChangeAspect="1"/>
                </p:cNvPicPr>
                <p:nvPr/>
              </p:nvPicPr>
              <p:blipFill>
                <a:blip r:embed="rId6"/>
                <a:stretch>
                  <a:fillRect/>
                </a:stretch>
              </p:blipFill>
              <p:spPr>
                <a:xfrm>
                  <a:off x="2301656" y="1654748"/>
                  <a:ext cx="423989" cy="489579"/>
                </a:xfrm>
                <a:prstGeom prst="rect">
                  <a:avLst/>
                </a:prstGeom>
              </p:spPr>
            </p:pic>
            <p:pic>
              <p:nvPicPr>
                <p:cNvPr id="96" name="Picture 95"/>
                <p:cNvPicPr>
                  <a:picLocks noChangeAspect="1"/>
                </p:cNvPicPr>
                <p:nvPr/>
              </p:nvPicPr>
              <p:blipFill>
                <a:blip r:embed="rId6"/>
                <a:stretch>
                  <a:fillRect/>
                </a:stretch>
              </p:blipFill>
              <p:spPr>
                <a:xfrm>
                  <a:off x="2654640" y="1720361"/>
                  <a:ext cx="423989" cy="489579"/>
                </a:xfrm>
                <a:prstGeom prst="rect">
                  <a:avLst/>
                </a:prstGeom>
              </p:spPr>
            </p:pic>
          </p:grpSp>
          <p:pic>
            <p:nvPicPr>
              <p:cNvPr id="93" name="Picture 92"/>
              <p:cNvPicPr>
                <a:picLocks noChangeAspect="1"/>
              </p:cNvPicPr>
              <p:nvPr/>
            </p:nvPicPr>
            <p:blipFill rotWithShape="1">
              <a:blip r:embed="rId7"/>
              <a:srcRect b="68839"/>
              <a:stretch/>
            </p:blipFill>
            <p:spPr>
              <a:xfrm>
                <a:off x="4377828" y="3153220"/>
                <a:ext cx="181442" cy="104510"/>
              </a:xfrm>
              <a:prstGeom prst="rect">
                <a:avLst/>
              </a:prstGeom>
            </p:spPr>
          </p:pic>
        </p:grpSp>
        <p:grpSp>
          <p:nvGrpSpPr>
            <p:cNvPr id="77" name="Group 76"/>
            <p:cNvGrpSpPr/>
            <p:nvPr/>
          </p:nvGrpSpPr>
          <p:grpSpPr>
            <a:xfrm>
              <a:off x="4627207" y="1831505"/>
              <a:ext cx="919784" cy="512442"/>
              <a:chOff x="4242319" y="1796069"/>
              <a:chExt cx="948409" cy="528390"/>
            </a:xfrm>
          </p:grpSpPr>
          <p:grpSp>
            <p:nvGrpSpPr>
              <p:cNvPr id="86" name="Group 85"/>
              <p:cNvGrpSpPr/>
              <p:nvPr/>
            </p:nvGrpSpPr>
            <p:grpSpPr>
              <a:xfrm>
                <a:off x="4242319" y="1800579"/>
                <a:ext cx="553463" cy="489102"/>
                <a:chOff x="4039700" y="1828766"/>
                <a:chExt cx="598450" cy="528857"/>
              </a:xfrm>
            </p:grpSpPr>
            <p:pic>
              <p:nvPicPr>
                <p:cNvPr id="90" name="Picture 89"/>
                <p:cNvPicPr>
                  <a:picLocks noChangeAspect="1"/>
                </p:cNvPicPr>
                <p:nvPr/>
              </p:nvPicPr>
              <p:blipFill>
                <a:blip r:embed="rId7"/>
                <a:stretch>
                  <a:fillRect/>
                </a:stretch>
              </p:blipFill>
              <p:spPr>
                <a:xfrm>
                  <a:off x="4392372" y="1828768"/>
                  <a:ext cx="245778" cy="454318"/>
                </a:xfrm>
                <a:prstGeom prst="rect">
                  <a:avLst/>
                </a:prstGeom>
              </p:spPr>
            </p:pic>
            <p:pic>
              <p:nvPicPr>
                <p:cNvPr id="91" name="Picture 90"/>
                <p:cNvPicPr>
                  <a:picLocks noChangeAspect="1"/>
                </p:cNvPicPr>
                <p:nvPr/>
              </p:nvPicPr>
              <p:blipFill>
                <a:blip r:embed="rId8"/>
                <a:stretch>
                  <a:fillRect/>
                </a:stretch>
              </p:blipFill>
              <p:spPr>
                <a:xfrm>
                  <a:off x="4039700" y="1828766"/>
                  <a:ext cx="251716" cy="528857"/>
                </a:xfrm>
                <a:prstGeom prst="rect">
                  <a:avLst/>
                </a:prstGeom>
              </p:spPr>
            </p:pic>
          </p:grpSp>
          <p:grpSp>
            <p:nvGrpSpPr>
              <p:cNvPr id="87" name="Group 86"/>
              <p:cNvGrpSpPr/>
              <p:nvPr/>
            </p:nvGrpSpPr>
            <p:grpSpPr>
              <a:xfrm>
                <a:off x="4857472" y="1796069"/>
                <a:ext cx="333256" cy="528390"/>
                <a:chOff x="4309359" y="2354853"/>
                <a:chExt cx="333256" cy="528390"/>
              </a:xfrm>
            </p:grpSpPr>
            <p:pic>
              <p:nvPicPr>
                <p:cNvPr id="88" name="Picture 8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09359" y="2519903"/>
                  <a:ext cx="333256" cy="363340"/>
                </a:xfrm>
                <a:prstGeom prst="rect">
                  <a:avLst/>
                </a:prstGeom>
              </p:spPr>
            </p:pic>
            <p:pic>
              <p:nvPicPr>
                <p:cNvPr id="89" name="Picture 88"/>
                <p:cNvPicPr>
                  <a:picLocks noChangeAspect="1"/>
                </p:cNvPicPr>
                <p:nvPr/>
              </p:nvPicPr>
              <p:blipFill rotWithShape="1">
                <a:blip r:embed="rId7"/>
                <a:srcRect b="68839"/>
                <a:stretch/>
              </p:blipFill>
              <p:spPr>
                <a:xfrm>
                  <a:off x="4351037" y="2354853"/>
                  <a:ext cx="249900" cy="143942"/>
                </a:xfrm>
                <a:prstGeom prst="rect">
                  <a:avLst/>
                </a:prstGeom>
              </p:spPr>
            </p:pic>
          </p:grpSp>
        </p:grpSp>
        <p:grpSp>
          <p:nvGrpSpPr>
            <p:cNvPr id="78" name="Group 77"/>
            <p:cNvGrpSpPr/>
            <p:nvPr/>
          </p:nvGrpSpPr>
          <p:grpSpPr>
            <a:xfrm>
              <a:off x="4897778" y="2357740"/>
              <a:ext cx="378640" cy="438269"/>
              <a:chOff x="4708241" y="2363316"/>
              <a:chExt cx="390424" cy="451909"/>
            </a:xfrm>
          </p:grpSpPr>
          <p:pic>
            <p:nvPicPr>
              <p:cNvPr id="84" name="Picture 83"/>
              <p:cNvPicPr>
                <a:picLocks noChangeAspect="1"/>
              </p:cNvPicPr>
              <p:nvPr/>
            </p:nvPicPr>
            <p:blipFill>
              <a:blip r:embed="rId10"/>
              <a:stretch>
                <a:fillRect/>
              </a:stretch>
            </p:blipFill>
            <p:spPr>
              <a:xfrm>
                <a:off x="4708241" y="2531281"/>
                <a:ext cx="390424" cy="283944"/>
              </a:xfrm>
              <a:prstGeom prst="rect">
                <a:avLst/>
              </a:prstGeom>
            </p:spPr>
          </p:pic>
          <p:pic>
            <p:nvPicPr>
              <p:cNvPr id="85" name="Picture 84"/>
              <p:cNvPicPr>
                <a:picLocks noChangeAspect="1"/>
              </p:cNvPicPr>
              <p:nvPr/>
            </p:nvPicPr>
            <p:blipFill rotWithShape="1">
              <a:blip r:embed="rId7"/>
              <a:srcRect b="68839"/>
              <a:stretch/>
            </p:blipFill>
            <p:spPr>
              <a:xfrm>
                <a:off x="4800438" y="2363316"/>
                <a:ext cx="220514" cy="127016"/>
              </a:xfrm>
              <a:prstGeom prst="rect">
                <a:avLst/>
              </a:prstGeom>
            </p:spPr>
          </p:pic>
        </p:grpSp>
        <p:grpSp>
          <p:nvGrpSpPr>
            <p:cNvPr id="79" name="Group 78"/>
            <p:cNvGrpSpPr/>
            <p:nvPr/>
          </p:nvGrpSpPr>
          <p:grpSpPr>
            <a:xfrm>
              <a:off x="4717547" y="3353965"/>
              <a:ext cx="739104" cy="310548"/>
              <a:chOff x="4330264" y="3337078"/>
              <a:chExt cx="762106" cy="320213"/>
            </a:xfrm>
          </p:grpSpPr>
          <p:grpSp>
            <p:nvGrpSpPr>
              <p:cNvPr id="80" name="Group 79"/>
              <p:cNvGrpSpPr/>
              <p:nvPr/>
            </p:nvGrpSpPr>
            <p:grpSpPr>
              <a:xfrm>
                <a:off x="4330264" y="3431753"/>
                <a:ext cx="762106" cy="225538"/>
                <a:chOff x="3684232" y="3379800"/>
                <a:chExt cx="1049693" cy="310646"/>
              </a:xfrm>
            </p:grpSpPr>
            <p:pic>
              <p:nvPicPr>
                <p:cNvPr id="82" name="Picture 81"/>
                <p:cNvPicPr>
                  <a:picLocks noChangeAspect="1"/>
                </p:cNvPicPr>
                <p:nvPr/>
              </p:nvPicPr>
              <p:blipFill>
                <a:blip r:embed="rId11"/>
                <a:stretch>
                  <a:fillRect/>
                </a:stretch>
              </p:blipFill>
              <p:spPr>
                <a:xfrm>
                  <a:off x="3684232" y="3379800"/>
                  <a:ext cx="665320" cy="310646"/>
                </a:xfrm>
                <a:prstGeom prst="rect">
                  <a:avLst/>
                </a:prstGeom>
              </p:spPr>
            </p:pic>
            <p:pic>
              <p:nvPicPr>
                <p:cNvPr id="83" name="Picture 82"/>
                <p:cNvPicPr>
                  <a:picLocks noChangeAspect="1"/>
                </p:cNvPicPr>
                <p:nvPr/>
              </p:nvPicPr>
              <p:blipFill>
                <a:blip r:embed="rId12"/>
                <a:stretch>
                  <a:fillRect/>
                </a:stretch>
              </p:blipFill>
              <p:spPr>
                <a:xfrm>
                  <a:off x="4431335" y="3446610"/>
                  <a:ext cx="302590" cy="243835"/>
                </a:xfrm>
                <a:prstGeom prst="rect">
                  <a:avLst/>
                </a:prstGeom>
              </p:spPr>
            </p:pic>
          </p:grpSp>
          <p:pic>
            <p:nvPicPr>
              <p:cNvPr id="81" name="Picture 80"/>
              <p:cNvPicPr>
                <a:picLocks noChangeAspect="1"/>
              </p:cNvPicPr>
              <p:nvPr/>
            </p:nvPicPr>
            <p:blipFill rotWithShape="1">
              <a:blip r:embed="rId7"/>
              <a:srcRect b="68839"/>
              <a:stretch/>
            </p:blipFill>
            <p:spPr>
              <a:xfrm>
                <a:off x="4869081" y="3337078"/>
                <a:ext cx="181442" cy="104510"/>
              </a:xfrm>
              <a:prstGeom prst="rect">
                <a:avLst/>
              </a:prstGeom>
            </p:spPr>
          </p:pic>
        </p:grpSp>
      </p:grpSp>
      <p:sp>
        <p:nvSpPr>
          <p:cNvPr id="97" name="Left-Right Arrow 96"/>
          <p:cNvSpPr/>
          <p:nvPr/>
        </p:nvSpPr>
        <p:spPr>
          <a:xfrm>
            <a:off x="5523160" y="2539870"/>
            <a:ext cx="279149" cy="150748"/>
          </a:xfrm>
          <a:prstGeom prst="leftRightArrow">
            <a:avLst>
              <a:gd name="adj1" fmla="val 35196"/>
              <a:gd name="adj2" fmla="val 58131"/>
            </a:avLst>
          </a:prstGeom>
          <a:solidFill>
            <a:srgbClr val="3C3C3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98" name="Left-Right Arrow 97"/>
          <p:cNvSpPr/>
          <p:nvPr/>
        </p:nvSpPr>
        <p:spPr>
          <a:xfrm>
            <a:off x="6396558" y="2539870"/>
            <a:ext cx="547872" cy="150748"/>
          </a:xfrm>
          <a:prstGeom prst="leftRightArrow">
            <a:avLst>
              <a:gd name="adj1" fmla="val 35196"/>
              <a:gd name="adj2" fmla="val 58131"/>
            </a:avLst>
          </a:prstGeom>
          <a:solidFill>
            <a:srgbClr val="3C3C3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99" name="Left-Right Arrow 98"/>
          <p:cNvSpPr/>
          <p:nvPr/>
        </p:nvSpPr>
        <p:spPr>
          <a:xfrm>
            <a:off x="5403613" y="3103815"/>
            <a:ext cx="1540817" cy="150748"/>
          </a:xfrm>
          <a:prstGeom prst="leftRightArrow">
            <a:avLst>
              <a:gd name="adj1" fmla="val 35196"/>
              <a:gd name="adj2" fmla="val 58131"/>
            </a:avLst>
          </a:prstGeom>
          <a:solidFill>
            <a:srgbClr val="3C3C3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100" name="Rectangle 99"/>
          <p:cNvSpPr/>
          <p:nvPr/>
        </p:nvSpPr>
        <p:spPr>
          <a:xfrm rot="16200000">
            <a:off x="5616750" y="2594688"/>
            <a:ext cx="2104974" cy="143502"/>
          </a:xfrm>
          <a:prstGeom prst="rect">
            <a:avLst/>
          </a:prstGeom>
          <a:solidFill>
            <a:srgbClr val="9D9C9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18000" rIns="0" bIns="0" rtlCol="0" anchor="ctr" anchorCtr="0"/>
          <a:lstStyle/>
          <a:p>
            <a:pPr algn="ctr">
              <a:lnSpc>
                <a:spcPts val="800"/>
              </a:lnSpc>
            </a:pPr>
            <a:r>
              <a:rPr lang="en-GB" sz="750" dirty="0" smtClean="0">
                <a:solidFill>
                  <a:schemeClr val="tx1"/>
                </a:solidFill>
                <a:latin typeface="Fujitsu Sans Medium" panose="020B0504060202020204" pitchFamily="34" charset="0"/>
              </a:rPr>
              <a:t>Network</a:t>
            </a:r>
          </a:p>
        </p:txBody>
      </p:sp>
      <p:sp>
        <p:nvSpPr>
          <p:cNvPr id="101" name="Left-Right Arrow 100"/>
          <p:cNvSpPr/>
          <p:nvPr/>
        </p:nvSpPr>
        <p:spPr>
          <a:xfrm>
            <a:off x="8035604" y="2623653"/>
            <a:ext cx="331845" cy="150748"/>
          </a:xfrm>
          <a:prstGeom prst="leftRightArrow">
            <a:avLst>
              <a:gd name="adj1" fmla="val 35196"/>
              <a:gd name="adj2" fmla="val 58131"/>
            </a:avLst>
          </a:prstGeom>
          <a:solidFill>
            <a:srgbClr val="3C3C3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102" name="Left-Right Arrow 101"/>
          <p:cNvSpPr/>
          <p:nvPr/>
        </p:nvSpPr>
        <p:spPr>
          <a:xfrm>
            <a:off x="8035604" y="3174277"/>
            <a:ext cx="331845" cy="150748"/>
          </a:xfrm>
          <a:prstGeom prst="leftRightArrow">
            <a:avLst>
              <a:gd name="adj1" fmla="val 35196"/>
              <a:gd name="adj2" fmla="val 58131"/>
            </a:avLst>
          </a:prstGeom>
          <a:solidFill>
            <a:srgbClr val="3C3C3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103" name="Rectangle 102"/>
          <p:cNvSpPr/>
          <p:nvPr/>
        </p:nvSpPr>
        <p:spPr>
          <a:xfrm>
            <a:off x="4493943" y="1622013"/>
            <a:ext cx="4470545" cy="2177533"/>
          </a:xfrm>
          <a:prstGeom prst="rect">
            <a:avLst/>
          </a:prstGeom>
          <a:solidFill>
            <a:schemeClr val="bg1">
              <a:alpha val="47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cxnSp>
        <p:nvCxnSpPr>
          <p:cNvPr id="104" name="Elbow Connector 103"/>
          <p:cNvCxnSpPr>
            <a:endCxn id="31" idx="1"/>
          </p:cNvCxnSpPr>
          <p:nvPr/>
        </p:nvCxnSpPr>
        <p:spPr>
          <a:xfrm rot="16200000" flipH="1">
            <a:off x="5347889" y="1860699"/>
            <a:ext cx="164182" cy="752472"/>
          </a:xfrm>
          <a:prstGeom prst="bentConnector2">
            <a:avLst/>
          </a:prstGeom>
          <a:ln w="19050">
            <a:solidFill>
              <a:srgbClr val="F0A62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Elbow Connector 104"/>
          <p:cNvCxnSpPr>
            <a:stCxn id="33" idx="3"/>
          </p:cNvCxnSpPr>
          <p:nvPr/>
        </p:nvCxnSpPr>
        <p:spPr>
          <a:xfrm>
            <a:off x="6384435" y="2319026"/>
            <a:ext cx="744321" cy="1246776"/>
          </a:xfrm>
          <a:prstGeom prst="bentConnector3">
            <a:avLst>
              <a:gd name="adj1" fmla="val 53963"/>
            </a:avLst>
          </a:prstGeom>
          <a:ln w="19050">
            <a:solidFill>
              <a:srgbClr val="F0A620"/>
            </a:solidFill>
            <a:tailEnd type="none"/>
          </a:ln>
        </p:spPr>
        <p:style>
          <a:lnRef idx="1">
            <a:schemeClr val="accent1"/>
          </a:lnRef>
          <a:fillRef idx="0">
            <a:schemeClr val="accent1"/>
          </a:fillRef>
          <a:effectRef idx="0">
            <a:schemeClr val="accent1"/>
          </a:effectRef>
          <a:fontRef idx="minor">
            <a:schemeClr val="tx1"/>
          </a:fontRef>
        </p:style>
      </p:cxnSp>
      <p:cxnSp>
        <p:nvCxnSpPr>
          <p:cNvPr id="106" name="Elbow Connector 105"/>
          <p:cNvCxnSpPr>
            <a:stCxn id="43" idx="0"/>
            <a:endCxn id="40" idx="1"/>
          </p:cNvCxnSpPr>
          <p:nvPr/>
        </p:nvCxnSpPr>
        <p:spPr>
          <a:xfrm rot="5400000" flipH="1" flipV="1">
            <a:off x="7572794" y="2695550"/>
            <a:ext cx="927129" cy="647375"/>
          </a:xfrm>
          <a:prstGeom prst="bentConnector2">
            <a:avLst/>
          </a:prstGeom>
          <a:ln w="19050">
            <a:solidFill>
              <a:srgbClr val="F0A62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Elbow Connector 106"/>
          <p:cNvCxnSpPr>
            <a:endCxn id="32" idx="1"/>
          </p:cNvCxnSpPr>
          <p:nvPr/>
        </p:nvCxnSpPr>
        <p:spPr>
          <a:xfrm>
            <a:off x="5488308" y="2074222"/>
            <a:ext cx="317908" cy="151177"/>
          </a:xfrm>
          <a:prstGeom prst="bentConnector3">
            <a:avLst>
              <a:gd name="adj1" fmla="val 59400"/>
            </a:avLst>
          </a:prstGeom>
          <a:ln w="19050">
            <a:solidFill>
              <a:srgbClr val="1BA12B"/>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37" idx="2"/>
            <a:endCxn id="38" idx="0"/>
          </p:cNvCxnSpPr>
          <p:nvPr/>
        </p:nvCxnSpPr>
        <p:spPr>
          <a:xfrm>
            <a:off x="7212737" y="2487030"/>
            <a:ext cx="0" cy="997019"/>
          </a:xfrm>
          <a:prstGeom prst="line">
            <a:avLst/>
          </a:prstGeom>
          <a:ln w="19050">
            <a:solidFill>
              <a:srgbClr val="1BA12B"/>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39" idx="1"/>
            <a:endCxn id="35" idx="3"/>
          </p:cNvCxnSpPr>
          <p:nvPr/>
        </p:nvCxnSpPr>
        <p:spPr>
          <a:xfrm flipH="1">
            <a:off x="5408565" y="3380822"/>
            <a:ext cx="1720001" cy="1"/>
          </a:xfrm>
          <a:prstGeom prst="line">
            <a:avLst/>
          </a:prstGeom>
          <a:ln w="19050">
            <a:solidFill>
              <a:srgbClr val="1782DB"/>
            </a:solidFill>
          </a:ln>
        </p:spPr>
        <p:style>
          <a:lnRef idx="1">
            <a:schemeClr val="accent1"/>
          </a:lnRef>
          <a:fillRef idx="0">
            <a:schemeClr val="accent1"/>
          </a:fillRef>
          <a:effectRef idx="0">
            <a:schemeClr val="accent1"/>
          </a:effectRef>
          <a:fontRef idx="minor">
            <a:schemeClr val="tx1"/>
          </a:fontRef>
        </p:style>
      </p:cxnSp>
      <p:cxnSp>
        <p:nvCxnSpPr>
          <p:cNvPr id="110" name="Elbow Connector 109"/>
          <p:cNvCxnSpPr>
            <a:endCxn id="41" idx="1"/>
          </p:cNvCxnSpPr>
          <p:nvPr/>
        </p:nvCxnSpPr>
        <p:spPr>
          <a:xfrm flipV="1">
            <a:off x="7781624" y="2832476"/>
            <a:ext cx="578422" cy="233602"/>
          </a:xfrm>
          <a:prstGeom prst="bentConnector3">
            <a:avLst>
              <a:gd name="adj1" fmla="val 711"/>
            </a:avLst>
          </a:prstGeom>
          <a:ln w="19050">
            <a:solidFill>
              <a:srgbClr val="1782DB"/>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Elbow Connector 110"/>
          <p:cNvCxnSpPr/>
          <p:nvPr/>
        </p:nvCxnSpPr>
        <p:spPr>
          <a:xfrm flipV="1">
            <a:off x="7852937" y="3365979"/>
            <a:ext cx="514512" cy="183783"/>
          </a:xfrm>
          <a:prstGeom prst="bentConnector3">
            <a:avLst/>
          </a:prstGeom>
          <a:ln w="19050">
            <a:solidFill>
              <a:srgbClr val="1BA12B"/>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Elbow Connector 111"/>
          <p:cNvCxnSpPr/>
          <p:nvPr/>
        </p:nvCxnSpPr>
        <p:spPr>
          <a:xfrm>
            <a:off x="6381956" y="2615244"/>
            <a:ext cx="746610" cy="593903"/>
          </a:xfrm>
          <a:prstGeom prst="bentConnector3">
            <a:avLst>
              <a:gd name="adj1" fmla="val 29247"/>
            </a:avLst>
          </a:prstGeom>
          <a:ln w="19050">
            <a:solidFill>
              <a:srgbClr val="4B4595"/>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6384434" y="2259399"/>
            <a:ext cx="744132" cy="0"/>
          </a:xfrm>
          <a:prstGeom prst="line">
            <a:avLst/>
          </a:prstGeom>
          <a:ln w="19050">
            <a:solidFill>
              <a:srgbClr val="1BA12B"/>
            </a:solidFill>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262923" y="1180035"/>
            <a:ext cx="2407065" cy="347692"/>
          </a:xfrm>
          <a:prstGeom prst="rect">
            <a:avLst/>
          </a:prstGeom>
          <a:solidFill>
            <a:srgbClr val="B1B1AC">
              <a:alpha val="2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0" rIns="72000" bIns="0" rtlCol="0" anchor="ctr"/>
          <a:lstStyle/>
          <a:p>
            <a:pPr>
              <a:lnSpc>
                <a:spcPct val="150000"/>
              </a:lnSpc>
            </a:pPr>
            <a:r>
              <a:rPr lang="en-GB" sz="1400" dirty="0">
                <a:solidFill>
                  <a:schemeClr val="tx1"/>
                </a:solidFill>
                <a:latin typeface="Fujitsu Sans" panose="020B0404060202020204" pitchFamily="34" charset="0"/>
              </a:rPr>
              <a:t>Service Portal </a:t>
            </a:r>
            <a:endParaRPr lang="en-US" sz="1400" dirty="0">
              <a:solidFill>
                <a:schemeClr val="tx1"/>
              </a:solidFill>
              <a:latin typeface="Fujitsu Sans" panose="020B0404060202020204" pitchFamily="34" charset="0"/>
            </a:endParaRPr>
          </a:p>
        </p:txBody>
      </p:sp>
      <p:sp>
        <p:nvSpPr>
          <p:cNvPr id="116" name="Rectangle 115"/>
          <p:cNvSpPr/>
          <p:nvPr/>
        </p:nvSpPr>
        <p:spPr>
          <a:xfrm>
            <a:off x="262923" y="1556661"/>
            <a:ext cx="2407065" cy="347692"/>
          </a:xfrm>
          <a:prstGeom prst="rect">
            <a:avLst/>
          </a:prstGeom>
          <a:solidFill>
            <a:srgbClr val="B1B1AC">
              <a:alpha val="2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0" rIns="72000" bIns="0" rtlCol="0" anchor="ctr"/>
          <a:lstStyle/>
          <a:p>
            <a:pPr>
              <a:lnSpc>
                <a:spcPct val="150000"/>
              </a:lnSpc>
            </a:pPr>
            <a:r>
              <a:rPr lang="en-GB" sz="1400" dirty="0">
                <a:solidFill>
                  <a:schemeClr val="tx1"/>
                </a:solidFill>
                <a:latin typeface="Fujitsu Sans" panose="020B0404060202020204" pitchFamily="34" charset="0"/>
              </a:rPr>
              <a:t>Access Control</a:t>
            </a:r>
          </a:p>
        </p:txBody>
      </p:sp>
      <p:sp>
        <p:nvSpPr>
          <p:cNvPr id="117" name="Rectangle 116"/>
          <p:cNvSpPr/>
          <p:nvPr/>
        </p:nvSpPr>
        <p:spPr>
          <a:xfrm>
            <a:off x="262923" y="1933287"/>
            <a:ext cx="2407065" cy="347692"/>
          </a:xfrm>
          <a:prstGeom prst="rect">
            <a:avLst/>
          </a:prstGeom>
          <a:solidFill>
            <a:srgbClr val="B1B1AC">
              <a:alpha val="2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0" rIns="72000" bIns="0" rtlCol="0" anchor="ctr"/>
          <a:lstStyle/>
          <a:p>
            <a:pPr>
              <a:lnSpc>
                <a:spcPct val="150000"/>
              </a:lnSpc>
            </a:pPr>
            <a:r>
              <a:rPr lang="en-GB" sz="1400" dirty="0">
                <a:solidFill>
                  <a:schemeClr val="tx1"/>
                </a:solidFill>
                <a:latin typeface="Fujitsu Sans" panose="020B0404060202020204" pitchFamily="34" charset="0"/>
              </a:rPr>
              <a:t>Data Management</a:t>
            </a:r>
          </a:p>
        </p:txBody>
      </p:sp>
      <p:sp>
        <p:nvSpPr>
          <p:cNvPr id="118" name="Rectangle 117"/>
          <p:cNvSpPr/>
          <p:nvPr/>
        </p:nvSpPr>
        <p:spPr>
          <a:xfrm>
            <a:off x="262923" y="2309913"/>
            <a:ext cx="2407065" cy="347692"/>
          </a:xfrm>
          <a:prstGeom prst="rect">
            <a:avLst/>
          </a:prstGeom>
          <a:solidFill>
            <a:srgbClr val="A30B1A"/>
          </a:solidFill>
          <a:ln>
            <a:noFill/>
          </a:ln>
        </p:spPr>
        <p:style>
          <a:lnRef idx="2">
            <a:schemeClr val="accent4">
              <a:shade val="50000"/>
            </a:schemeClr>
          </a:lnRef>
          <a:fillRef idx="1">
            <a:schemeClr val="accent4"/>
          </a:fillRef>
          <a:effectRef idx="0">
            <a:schemeClr val="accent4"/>
          </a:effectRef>
          <a:fontRef idx="minor">
            <a:schemeClr val="lt1"/>
          </a:fontRef>
        </p:style>
        <p:txBody>
          <a:bodyPr lIns="108000" tIns="0" rIns="108000" bIns="0" rtlCol="0" anchor="ctr"/>
          <a:lstStyle/>
          <a:p>
            <a:pPr>
              <a:lnSpc>
                <a:spcPct val="150000"/>
              </a:lnSpc>
              <a:spcBef>
                <a:spcPts val="300"/>
              </a:spcBef>
              <a:spcAft>
                <a:spcPts val="200"/>
              </a:spcAft>
              <a:buClr>
                <a:schemeClr val="accent2"/>
              </a:buClr>
            </a:pPr>
            <a:r>
              <a:rPr lang="en-GB" sz="1400" dirty="0">
                <a:solidFill>
                  <a:schemeClr val="bg1"/>
                </a:solidFill>
                <a:latin typeface="Fujitsu Sans Medium" panose="020B0504060202020204" pitchFamily="34" charset="0"/>
              </a:rPr>
              <a:t>Event Function</a:t>
            </a:r>
          </a:p>
        </p:txBody>
      </p:sp>
      <p:sp>
        <p:nvSpPr>
          <p:cNvPr id="119" name="Rectangle 118"/>
          <p:cNvSpPr/>
          <p:nvPr/>
        </p:nvSpPr>
        <p:spPr>
          <a:xfrm>
            <a:off x="262923" y="2686539"/>
            <a:ext cx="2407065" cy="347692"/>
          </a:xfrm>
          <a:prstGeom prst="rect">
            <a:avLst/>
          </a:prstGeom>
          <a:solidFill>
            <a:srgbClr val="B1B1AC">
              <a:alpha val="2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0" rIns="72000" bIns="0" rtlCol="0" anchor="ctr"/>
          <a:lstStyle/>
          <a:p>
            <a:pPr>
              <a:lnSpc>
                <a:spcPct val="150000"/>
              </a:lnSpc>
            </a:pPr>
            <a:r>
              <a:rPr lang="en-GB" sz="1400" dirty="0">
                <a:solidFill>
                  <a:schemeClr val="tx1"/>
                </a:solidFill>
                <a:latin typeface="Fujitsu Sans" panose="020B0404060202020204" pitchFamily="34" charset="0"/>
              </a:rPr>
              <a:t>Dynamic Resource Controller</a:t>
            </a:r>
          </a:p>
        </p:txBody>
      </p:sp>
      <p:sp>
        <p:nvSpPr>
          <p:cNvPr id="120" name="Rectangle 119"/>
          <p:cNvSpPr/>
          <p:nvPr/>
        </p:nvSpPr>
        <p:spPr>
          <a:xfrm>
            <a:off x="262923" y="3063165"/>
            <a:ext cx="2407065" cy="347692"/>
          </a:xfrm>
          <a:prstGeom prst="rect">
            <a:avLst/>
          </a:prstGeom>
          <a:solidFill>
            <a:srgbClr val="B1B1AC">
              <a:alpha val="2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0" rIns="72000" bIns="0" rtlCol="0" anchor="ctr"/>
          <a:lstStyle/>
          <a:p>
            <a:pPr>
              <a:lnSpc>
                <a:spcPct val="150000"/>
              </a:lnSpc>
            </a:pPr>
            <a:r>
              <a:rPr lang="en-GB" sz="1400" dirty="0">
                <a:solidFill>
                  <a:schemeClr val="tx1"/>
                </a:solidFill>
                <a:latin typeface="Fujitsu Sans" panose="020B0404060202020204" pitchFamily="34" charset="0"/>
              </a:rPr>
              <a:t>Database</a:t>
            </a:r>
          </a:p>
        </p:txBody>
      </p:sp>
      <p:sp>
        <p:nvSpPr>
          <p:cNvPr id="121" name="Rectangle 120"/>
          <p:cNvSpPr/>
          <p:nvPr/>
        </p:nvSpPr>
        <p:spPr>
          <a:xfrm>
            <a:off x="262923" y="3439791"/>
            <a:ext cx="2407065" cy="347692"/>
          </a:xfrm>
          <a:prstGeom prst="rect">
            <a:avLst/>
          </a:prstGeom>
          <a:solidFill>
            <a:srgbClr val="B1B1AC">
              <a:alpha val="2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0" rIns="72000" bIns="0" rtlCol="0" anchor="ctr"/>
          <a:lstStyle/>
          <a:p>
            <a:pPr>
              <a:lnSpc>
                <a:spcPct val="150000"/>
              </a:lnSpc>
            </a:pPr>
            <a:r>
              <a:rPr lang="en-GB" sz="1400" dirty="0">
                <a:solidFill>
                  <a:schemeClr val="tx1"/>
                </a:solidFill>
                <a:latin typeface="Fujitsu Sans" panose="020B0404060202020204" pitchFamily="34" charset="0"/>
              </a:rPr>
              <a:t>APIs</a:t>
            </a:r>
          </a:p>
        </p:txBody>
      </p:sp>
      <p:sp>
        <p:nvSpPr>
          <p:cNvPr id="123" name="TextBox 122"/>
          <p:cNvSpPr txBox="1"/>
          <p:nvPr/>
        </p:nvSpPr>
        <p:spPr>
          <a:xfrm>
            <a:off x="4681774" y="3737946"/>
            <a:ext cx="4399229" cy="584775"/>
          </a:xfrm>
          <a:prstGeom prst="rect">
            <a:avLst/>
          </a:prstGeom>
          <a:noFill/>
        </p:spPr>
        <p:txBody>
          <a:bodyPr wrap="square" rtlCol="0">
            <a:spAutoFit/>
          </a:bodyPr>
          <a:lstStyle/>
          <a:p>
            <a:pPr algn="ctr"/>
            <a:r>
              <a:rPr lang="en-GB" dirty="0" smtClean="0">
                <a:solidFill>
                  <a:srgbClr val="FF0000"/>
                </a:solidFill>
                <a:latin typeface="Fujitsu Sans Medium" panose="020B0504060202020204" pitchFamily="34" charset="0"/>
              </a:rPr>
              <a:t>Fujitsu Cloud Services K5 IoT Platform</a:t>
            </a:r>
          </a:p>
          <a:p>
            <a:pPr algn="ctr"/>
            <a:r>
              <a:rPr lang="en-GB" sz="1400" dirty="0" smtClean="0">
                <a:latin typeface="Fujitsu Sans" panose="020B0404060202020204" pitchFamily="34" charset="0"/>
              </a:rPr>
              <a:t>Realising IoT Solutions faster, with confidence</a:t>
            </a:r>
            <a:endParaRPr lang="en-US" sz="1400" dirty="0">
              <a:latin typeface="Fujitsu Sans" panose="020B0404060202020204" pitchFamily="34" charset="0"/>
            </a:endParaRPr>
          </a:p>
        </p:txBody>
      </p:sp>
    </p:spTree>
    <p:extLst>
      <p:ext uri="{BB962C8B-B14F-4D97-AF65-F5344CB8AC3E}">
        <p14:creationId xmlns:p14="http://schemas.microsoft.com/office/powerpoint/2010/main" val="279300789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750"/>
                                        <p:tgtEl>
                                          <p:spTgt spid="103"/>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107"/>
                                        </p:tgtEl>
                                        <p:attrNameLst>
                                          <p:attrName>style.visibility</p:attrName>
                                        </p:attrNameLst>
                                      </p:cBhvr>
                                      <p:to>
                                        <p:strVal val="visible"/>
                                      </p:to>
                                    </p:set>
                                    <p:animEffect transition="in" filter="wipe(left)">
                                      <p:cBhvr>
                                        <p:cTn id="11" dur="750"/>
                                        <p:tgtEl>
                                          <p:spTgt spid="107"/>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13"/>
                                        </p:tgtEl>
                                        <p:attrNameLst>
                                          <p:attrName>style.visibility</p:attrName>
                                        </p:attrNameLst>
                                      </p:cBhvr>
                                      <p:to>
                                        <p:strVal val="visible"/>
                                      </p:to>
                                    </p:set>
                                    <p:animEffect transition="in" filter="wipe(left)">
                                      <p:cBhvr>
                                        <p:cTn id="15" dur="400"/>
                                        <p:tgtEl>
                                          <p:spTgt spid="113"/>
                                        </p:tgtEl>
                                      </p:cBhvr>
                                    </p:animEffect>
                                  </p:childTnLst>
                                </p:cTn>
                              </p:par>
                            </p:childTnLst>
                          </p:cTn>
                        </p:par>
                        <p:par>
                          <p:cTn id="16" fill="hold">
                            <p:stCondLst>
                              <p:cond delay="1900"/>
                            </p:stCondLst>
                            <p:childTnLst>
                              <p:par>
                                <p:cTn id="17" presetID="22" presetClass="entr" presetSubtype="1" fill="hold" nodeType="afterEffect">
                                  <p:stCondLst>
                                    <p:cond delay="0"/>
                                  </p:stCondLst>
                                  <p:childTnLst>
                                    <p:set>
                                      <p:cBhvr>
                                        <p:cTn id="18" dur="1" fill="hold">
                                          <p:stCondLst>
                                            <p:cond delay="0"/>
                                          </p:stCondLst>
                                        </p:cTn>
                                        <p:tgtEl>
                                          <p:spTgt spid="108"/>
                                        </p:tgtEl>
                                        <p:attrNameLst>
                                          <p:attrName>style.visibility</p:attrName>
                                        </p:attrNameLst>
                                      </p:cBhvr>
                                      <p:to>
                                        <p:strVal val="visible"/>
                                      </p:to>
                                    </p:set>
                                    <p:animEffect transition="in" filter="wipe(up)">
                                      <p:cBhvr>
                                        <p:cTn id="19" dur="500"/>
                                        <p:tgtEl>
                                          <p:spTgt spid="108"/>
                                        </p:tgtEl>
                                      </p:cBhvr>
                                    </p:animEffect>
                                  </p:childTnLst>
                                </p:cTn>
                              </p:par>
                            </p:childTnLst>
                          </p:cTn>
                        </p:par>
                        <p:par>
                          <p:cTn id="20" fill="hold">
                            <p:stCondLst>
                              <p:cond delay="2400"/>
                            </p:stCondLst>
                            <p:childTnLst>
                              <p:par>
                                <p:cTn id="21" presetID="22" presetClass="entr" presetSubtype="8" fill="hold"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left)">
                                      <p:cBhvr>
                                        <p:cTn id="23" dur="400"/>
                                        <p:tgtEl>
                                          <p:spTgt spid="111"/>
                                        </p:tgtEl>
                                      </p:cBhvr>
                                    </p:animEffect>
                                  </p:childTnLst>
                                </p:cTn>
                              </p:par>
                            </p:childTnLst>
                          </p:cTn>
                        </p:par>
                        <p:par>
                          <p:cTn id="24" fill="hold">
                            <p:stCondLst>
                              <p:cond delay="2800"/>
                            </p:stCondLst>
                            <p:childTnLst>
                              <p:par>
                                <p:cTn id="25" presetID="22" presetClass="entr" presetSubtype="8" fill="hold" nodeType="afterEffect">
                                  <p:stCondLst>
                                    <p:cond delay="0"/>
                                  </p:stCondLst>
                                  <p:childTnLst>
                                    <p:set>
                                      <p:cBhvr>
                                        <p:cTn id="26" dur="1" fill="hold">
                                          <p:stCondLst>
                                            <p:cond delay="0"/>
                                          </p:stCondLst>
                                        </p:cTn>
                                        <p:tgtEl>
                                          <p:spTgt spid="104"/>
                                        </p:tgtEl>
                                        <p:attrNameLst>
                                          <p:attrName>style.visibility</p:attrName>
                                        </p:attrNameLst>
                                      </p:cBhvr>
                                      <p:to>
                                        <p:strVal val="visible"/>
                                      </p:to>
                                    </p:set>
                                    <p:animEffect transition="in" filter="wipe(left)">
                                      <p:cBhvr>
                                        <p:cTn id="27" dur="400"/>
                                        <p:tgtEl>
                                          <p:spTgt spid="104"/>
                                        </p:tgtEl>
                                      </p:cBhvr>
                                    </p:animEffect>
                                  </p:childTnLst>
                                </p:cTn>
                              </p:par>
                            </p:childTnLst>
                          </p:cTn>
                        </p:par>
                        <p:par>
                          <p:cTn id="28" fill="hold">
                            <p:stCondLst>
                              <p:cond delay="3200"/>
                            </p:stCondLst>
                            <p:childTnLst>
                              <p:par>
                                <p:cTn id="29" presetID="22" presetClass="entr" presetSubtype="1" fill="hold" nodeType="afterEffect">
                                  <p:stCondLst>
                                    <p:cond delay="0"/>
                                  </p:stCondLst>
                                  <p:childTnLst>
                                    <p:set>
                                      <p:cBhvr>
                                        <p:cTn id="30" dur="1" fill="hold">
                                          <p:stCondLst>
                                            <p:cond delay="0"/>
                                          </p:stCondLst>
                                        </p:cTn>
                                        <p:tgtEl>
                                          <p:spTgt spid="105"/>
                                        </p:tgtEl>
                                        <p:attrNameLst>
                                          <p:attrName>style.visibility</p:attrName>
                                        </p:attrNameLst>
                                      </p:cBhvr>
                                      <p:to>
                                        <p:strVal val="visible"/>
                                      </p:to>
                                    </p:set>
                                    <p:animEffect transition="in" filter="wipe(up)">
                                      <p:cBhvr>
                                        <p:cTn id="31" dur="800"/>
                                        <p:tgtEl>
                                          <p:spTgt spid="105"/>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106"/>
                                        </p:tgtEl>
                                        <p:attrNameLst>
                                          <p:attrName>style.visibility</p:attrName>
                                        </p:attrNameLst>
                                      </p:cBhvr>
                                      <p:to>
                                        <p:strVal val="visible"/>
                                      </p:to>
                                    </p:set>
                                    <p:animEffect transition="in" filter="wipe(left)">
                                      <p:cBhvr>
                                        <p:cTn id="35" dur="750"/>
                                        <p:tgtEl>
                                          <p:spTgt spid="106"/>
                                        </p:tgtEl>
                                      </p:cBhvr>
                                    </p:animEffect>
                                  </p:childTnLst>
                                </p:cTn>
                              </p:par>
                            </p:childTnLst>
                          </p:cTn>
                        </p:par>
                        <p:par>
                          <p:cTn id="36" fill="hold">
                            <p:stCondLst>
                              <p:cond delay="4750"/>
                            </p:stCondLst>
                            <p:childTnLst>
                              <p:par>
                                <p:cTn id="37" presetID="22" presetClass="entr" presetSubtype="2" fill="hold" nodeType="afterEffect">
                                  <p:stCondLst>
                                    <p:cond delay="0"/>
                                  </p:stCondLst>
                                  <p:childTnLst>
                                    <p:set>
                                      <p:cBhvr>
                                        <p:cTn id="38" dur="1" fill="hold">
                                          <p:stCondLst>
                                            <p:cond delay="0"/>
                                          </p:stCondLst>
                                        </p:cTn>
                                        <p:tgtEl>
                                          <p:spTgt spid="112"/>
                                        </p:tgtEl>
                                        <p:attrNameLst>
                                          <p:attrName>style.visibility</p:attrName>
                                        </p:attrNameLst>
                                      </p:cBhvr>
                                      <p:to>
                                        <p:strVal val="visible"/>
                                      </p:to>
                                    </p:set>
                                    <p:animEffect transition="in" filter="wipe(right)">
                                      <p:cBhvr>
                                        <p:cTn id="39" dur="750"/>
                                        <p:tgtEl>
                                          <p:spTgt spid="112"/>
                                        </p:tgtEl>
                                      </p:cBhvr>
                                    </p:animEffect>
                                  </p:childTnLst>
                                </p:cTn>
                              </p:par>
                            </p:childTnLst>
                          </p:cTn>
                        </p:par>
                        <p:par>
                          <p:cTn id="40" fill="hold">
                            <p:stCondLst>
                              <p:cond delay="5500"/>
                            </p:stCondLst>
                            <p:childTnLst>
                              <p:par>
                                <p:cTn id="41" presetID="22" presetClass="entr" presetSubtype="8" fill="hold" nodeType="afterEffect">
                                  <p:stCondLst>
                                    <p:cond delay="0"/>
                                  </p:stCondLst>
                                  <p:childTnLst>
                                    <p:set>
                                      <p:cBhvr>
                                        <p:cTn id="42" dur="1" fill="hold">
                                          <p:stCondLst>
                                            <p:cond delay="0"/>
                                          </p:stCondLst>
                                        </p:cTn>
                                        <p:tgtEl>
                                          <p:spTgt spid="109"/>
                                        </p:tgtEl>
                                        <p:attrNameLst>
                                          <p:attrName>style.visibility</p:attrName>
                                        </p:attrNameLst>
                                      </p:cBhvr>
                                      <p:to>
                                        <p:strVal val="visible"/>
                                      </p:to>
                                    </p:set>
                                    <p:animEffect transition="in" filter="wipe(left)">
                                      <p:cBhvr>
                                        <p:cTn id="43" dur="750"/>
                                        <p:tgtEl>
                                          <p:spTgt spid="109"/>
                                        </p:tgtEl>
                                      </p:cBhvr>
                                    </p:animEffect>
                                  </p:childTnLst>
                                </p:cTn>
                              </p:par>
                            </p:childTnLst>
                          </p:cTn>
                        </p:par>
                        <p:par>
                          <p:cTn id="44" fill="hold">
                            <p:stCondLst>
                              <p:cond delay="6250"/>
                            </p:stCondLst>
                            <p:childTnLst>
                              <p:par>
                                <p:cTn id="45" presetID="22" presetClass="entr" presetSubtype="8"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left)">
                                      <p:cBhvr>
                                        <p:cTn id="47" dur="75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a:t>Platform Overview</a:t>
            </a:r>
            <a:endParaRPr lang="en-US" dirty="0"/>
          </a:p>
        </p:txBody>
      </p:sp>
      <p:sp>
        <p:nvSpPr>
          <p:cNvPr id="24" name="Rectangle 23"/>
          <p:cNvSpPr/>
          <p:nvPr/>
        </p:nvSpPr>
        <p:spPr>
          <a:xfrm>
            <a:off x="2691214" y="1189221"/>
            <a:ext cx="1664762" cy="3254737"/>
          </a:xfrm>
          <a:prstGeom prst="rect">
            <a:avLst/>
          </a:prstGeom>
          <a:noFill/>
          <a:ln w="3175">
            <a:noFill/>
            <a:prstDash val="dash"/>
          </a:ln>
        </p:spPr>
        <p:txBody>
          <a:bodyPr wrap="square">
            <a:spAutoFit/>
          </a:bodyPr>
          <a:lstStyle/>
          <a:p>
            <a:r>
              <a:rPr lang="en-GB" sz="1200" dirty="0">
                <a:latin typeface="Fujitsu Sans Medium" panose="020B0504060202020204" pitchFamily="34" charset="0"/>
              </a:rPr>
              <a:t>Allows the collection of data in the most efficient manner – based on the load being placed on the cloud. For instance, at times of high load only collecting high priority data to optimise performance, and enabling low priority data to be collected at Edge gateways until the load on the cloud reduces.</a:t>
            </a:r>
          </a:p>
          <a:p>
            <a:endParaRPr lang="en-GB" sz="1350" dirty="0">
              <a:solidFill>
                <a:srgbClr val="A30B1A"/>
              </a:solidFill>
            </a:endParaRPr>
          </a:p>
        </p:txBody>
      </p:sp>
      <p:sp>
        <p:nvSpPr>
          <p:cNvPr id="25" name="Snip Single Corner Rectangle 24"/>
          <p:cNvSpPr/>
          <p:nvPr/>
        </p:nvSpPr>
        <p:spPr>
          <a:xfrm>
            <a:off x="2689021" y="1185603"/>
            <a:ext cx="1708357" cy="3167816"/>
          </a:xfrm>
          <a:prstGeom prst="snip1Rect">
            <a:avLst>
              <a:gd name="adj" fmla="val 8576"/>
            </a:avLst>
          </a:prstGeom>
          <a:noFill/>
          <a:ln w="9525">
            <a:solidFill>
              <a:srgbClr val="A30B1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smtClean="0">
              <a:solidFill>
                <a:schemeClr val="tx1"/>
              </a:solidFill>
            </a:endParaRPr>
          </a:p>
        </p:txBody>
      </p:sp>
      <p:grpSp>
        <p:nvGrpSpPr>
          <p:cNvPr id="32" name="Group 31"/>
          <p:cNvGrpSpPr/>
          <p:nvPr/>
        </p:nvGrpSpPr>
        <p:grpSpPr>
          <a:xfrm>
            <a:off x="5264820" y="2190402"/>
            <a:ext cx="1119615" cy="1223901"/>
            <a:chOff x="5264820" y="2279744"/>
            <a:chExt cx="1119615" cy="1223901"/>
          </a:xfrm>
        </p:grpSpPr>
        <p:sp>
          <p:nvSpPr>
            <p:cNvPr id="33" name="Rectangle 32"/>
            <p:cNvSpPr/>
            <p:nvPr/>
          </p:nvSpPr>
          <p:spPr>
            <a:xfrm>
              <a:off x="5806216" y="2373371"/>
              <a:ext cx="85504" cy="6999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34" name="Rectangle 33"/>
            <p:cNvSpPr/>
            <p:nvPr/>
          </p:nvSpPr>
          <p:spPr>
            <a:xfrm>
              <a:off x="5806216" y="2279744"/>
              <a:ext cx="85504" cy="6999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35" name="Rectangle 34"/>
            <p:cNvSpPr/>
            <p:nvPr/>
          </p:nvSpPr>
          <p:spPr>
            <a:xfrm>
              <a:off x="6298931" y="2373371"/>
              <a:ext cx="85504" cy="6999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36" name="Rectangle 35"/>
            <p:cNvSpPr/>
            <p:nvPr/>
          </p:nvSpPr>
          <p:spPr>
            <a:xfrm>
              <a:off x="6298931" y="2279744"/>
              <a:ext cx="85504" cy="6999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37" name="Rectangle 36"/>
            <p:cNvSpPr/>
            <p:nvPr/>
          </p:nvSpPr>
          <p:spPr>
            <a:xfrm>
              <a:off x="5264820" y="3436684"/>
              <a:ext cx="143745" cy="669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grpSp>
      <p:grpSp>
        <p:nvGrpSpPr>
          <p:cNvPr id="38" name="Group 37"/>
          <p:cNvGrpSpPr/>
          <p:nvPr/>
        </p:nvGrpSpPr>
        <p:grpSpPr>
          <a:xfrm>
            <a:off x="7128566" y="2420069"/>
            <a:ext cx="1290890" cy="1130941"/>
            <a:chOff x="7128566" y="2509411"/>
            <a:chExt cx="1290890" cy="1130941"/>
          </a:xfrm>
        </p:grpSpPr>
        <p:sp>
          <p:nvSpPr>
            <p:cNvPr id="39" name="Rectangle 38"/>
            <p:cNvSpPr/>
            <p:nvPr/>
          </p:nvSpPr>
          <p:spPr>
            <a:xfrm>
              <a:off x="7140864" y="2509411"/>
              <a:ext cx="143745" cy="669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40" name="Rectangle 39"/>
            <p:cNvSpPr/>
            <p:nvPr/>
          </p:nvSpPr>
          <p:spPr>
            <a:xfrm>
              <a:off x="7140864" y="3573391"/>
              <a:ext cx="143745" cy="669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41" name="Rectangle 40"/>
            <p:cNvSpPr/>
            <p:nvPr/>
          </p:nvSpPr>
          <p:spPr>
            <a:xfrm>
              <a:off x="7128566" y="3416677"/>
              <a:ext cx="45719" cy="10697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42" name="Rectangle 41"/>
            <p:cNvSpPr/>
            <p:nvPr/>
          </p:nvSpPr>
          <p:spPr>
            <a:xfrm>
              <a:off x="8360046" y="2620100"/>
              <a:ext cx="59410" cy="4982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43" name="Rectangle 42"/>
            <p:cNvSpPr/>
            <p:nvPr/>
          </p:nvSpPr>
          <p:spPr>
            <a:xfrm>
              <a:off x="8360046" y="2896904"/>
              <a:ext cx="59410" cy="4982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44" name="Rectangle 43"/>
            <p:cNvSpPr/>
            <p:nvPr/>
          </p:nvSpPr>
          <p:spPr>
            <a:xfrm>
              <a:off x="7720091" y="3572143"/>
              <a:ext cx="143745" cy="669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45" name="Rectangle 44"/>
            <p:cNvSpPr/>
            <p:nvPr/>
          </p:nvSpPr>
          <p:spPr>
            <a:xfrm>
              <a:off x="7640798" y="3572143"/>
              <a:ext cx="143745" cy="6696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grpSp>
      <p:grpSp>
        <p:nvGrpSpPr>
          <p:cNvPr id="46" name="Group 45"/>
          <p:cNvGrpSpPr/>
          <p:nvPr/>
        </p:nvGrpSpPr>
        <p:grpSpPr>
          <a:xfrm>
            <a:off x="8241613" y="1138501"/>
            <a:ext cx="651561" cy="2580425"/>
            <a:chOff x="8241613" y="1220931"/>
            <a:chExt cx="651561" cy="2580425"/>
          </a:xfrm>
        </p:grpSpPr>
        <p:sp>
          <p:nvSpPr>
            <p:cNvPr id="47" name="Rectangle 46"/>
            <p:cNvSpPr/>
            <p:nvPr/>
          </p:nvSpPr>
          <p:spPr>
            <a:xfrm>
              <a:off x="8241613" y="1696381"/>
              <a:ext cx="651560" cy="2104975"/>
            </a:xfrm>
            <a:prstGeom prst="rect">
              <a:avLst/>
            </a:prstGeom>
            <a:solidFill>
              <a:srgbClr val="EEEEEE"/>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gn="ctr"/>
              <a:endParaRPr lang="en-GB" sz="1000" dirty="0" smtClean="0">
                <a:solidFill>
                  <a:schemeClr val="tx1"/>
                </a:solidFill>
                <a:latin typeface="Fujitsu Sans Medium" panose="020B0504060202020204" pitchFamily="34" charset="0"/>
              </a:endParaRPr>
            </a:p>
          </p:txBody>
        </p:sp>
        <p:sp>
          <p:nvSpPr>
            <p:cNvPr id="48" name="Rectangle 47"/>
            <p:cNvSpPr/>
            <p:nvPr/>
          </p:nvSpPr>
          <p:spPr>
            <a:xfrm>
              <a:off x="8245186" y="1220931"/>
              <a:ext cx="647988" cy="483513"/>
            </a:xfrm>
            <a:prstGeom prst="rect">
              <a:avLst/>
            </a:prstGeom>
            <a:solidFill>
              <a:srgbClr val="C6C6C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825"/>
                </a:lnSpc>
              </a:pPr>
              <a:r>
                <a:rPr lang="en-GB" sz="750" dirty="0" smtClean="0">
                  <a:solidFill>
                    <a:schemeClr val="tx1"/>
                  </a:solidFill>
                  <a:latin typeface="Fujitsu Sans Medium" panose="020B0504060202020204" pitchFamily="34" charset="0"/>
                </a:rPr>
                <a:t>Suite of</a:t>
              </a:r>
              <a:br>
                <a:rPr lang="en-GB" sz="750" dirty="0" smtClean="0">
                  <a:solidFill>
                    <a:schemeClr val="tx1"/>
                  </a:solidFill>
                  <a:latin typeface="Fujitsu Sans Medium" panose="020B0504060202020204" pitchFamily="34" charset="0"/>
                </a:rPr>
              </a:br>
              <a:r>
                <a:rPr lang="en-GB" sz="750" dirty="0" smtClean="0">
                  <a:solidFill>
                    <a:schemeClr val="tx1"/>
                  </a:solidFill>
                  <a:latin typeface="Fujitsu Sans Medium" panose="020B0504060202020204" pitchFamily="34" charset="0"/>
                </a:rPr>
                <a:t>Applications</a:t>
              </a:r>
              <a:br>
                <a:rPr lang="en-GB" sz="750" dirty="0" smtClean="0">
                  <a:solidFill>
                    <a:schemeClr val="tx1"/>
                  </a:solidFill>
                  <a:latin typeface="Fujitsu Sans Medium" panose="020B0504060202020204" pitchFamily="34" charset="0"/>
                </a:rPr>
              </a:br>
              <a:r>
                <a:rPr lang="en-GB" sz="750" dirty="0" smtClean="0">
                  <a:solidFill>
                    <a:schemeClr val="tx1"/>
                  </a:solidFill>
                  <a:latin typeface="Fujitsu Sans Medium" panose="020B0504060202020204" pitchFamily="34" charset="0"/>
                </a:rPr>
                <a:t>(Big Data</a:t>
              </a:r>
              <a:br>
                <a:rPr lang="en-GB" sz="750" dirty="0" smtClean="0">
                  <a:solidFill>
                    <a:schemeClr val="tx1"/>
                  </a:solidFill>
                  <a:latin typeface="Fujitsu Sans Medium" panose="020B0504060202020204" pitchFamily="34" charset="0"/>
                </a:rPr>
              </a:br>
              <a:r>
                <a:rPr lang="en-GB" sz="750" dirty="0" smtClean="0">
                  <a:solidFill>
                    <a:schemeClr val="tx1"/>
                  </a:solidFill>
                  <a:latin typeface="Fujitsu Sans Medium" panose="020B0504060202020204" pitchFamily="34" charset="0"/>
                </a:rPr>
                <a:t>Analysis etc.)</a:t>
              </a:r>
            </a:p>
          </p:txBody>
        </p:sp>
      </p:grpSp>
      <p:grpSp>
        <p:nvGrpSpPr>
          <p:cNvPr id="49" name="Group 48"/>
          <p:cNvGrpSpPr/>
          <p:nvPr/>
        </p:nvGrpSpPr>
        <p:grpSpPr>
          <a:xfrm>
            <a:off x="8361608" y="2511787"/>
            <a:ext cx="432048" cy="918932"/>
            <a:chOff x="8028385" y="1969037"/>
            <a:chExt cx="432048" cy="918932"/>
          </a:xfrm>
        </p:grpSpPr>
        <p:grpSp>
          <p:nvGrpSpPr>
            <p:cNvPr id="50" name="Group 49"/>
            <p:cNvGrpSpPr/>
            <p:nvPr/>
          </p:nvGrpSpPr>
          <p:grpSpPr>
            <a:xfrm>
              <a:off x="8028385" y="1969037"/>
              <a:ext cx="432048" cy="375733"/>
              <a:chOff x="2154531" y="1554760"/>
              <a:chExt cx="2328510" cy="2025000"/>
            </a:xfrm>
          </p:grpSpPr>
          <p:pic>
            <p:nvPicPr>
              <p:cNvPr id="54" name="Picture 53"/>
              <p:cNvPicPr>
                <a:picLocks noChangeAspect="1"/>
              </p:cNvPicPr>
              <p:nvPr/>
            </p:nvPicPr>
            <p:blipFill>
              <a:blip r:embed="rId2"/>
              <a:stretch>
                <a:fillRect/>
              </a:stretch>
            </p:blipFill>
            <p:spPr>
              <a:xfrm>
                <a:off x="2154531" y="1554760"/>
                <a:ext cx="1034999" cy="2025000"/>
              </a:xfrm>
              <a:prstGeom prst="rect">
                <a:avLst/>
              </a:prstGeom>
            </p:spPr>
          </p:pic>
          <p:pic>
            <p:nvPicPr>
              <p:cNvPr id="55" name="Picture 54"/>
              <p:cNvPicPr>
                <a:picLocks noChangeAspect="1"/>
              </p:cNvPicPr>
              <p:nvPr/>
            </p:nvPicPr>
            <p:blipFill>
              <a:blip r:embed="rId3"/>
              <a:stretch>
                <a:fillRect/>
              </a:stretch>
            </p:blipFill>
            <p:spPr>
              <a:xfrm>
                <a:off x="3293547" y="2185225"/>
                <a:ext cx="1189494" cy="837340"/>
              </a:xfrm>
              <a:prstGeom prst="rect">
                <a:avLst/>
              </a:prstGeom>
            </p:spPr>
          </p:pic>
        </p:grpSp>
        <p:grpSp>
          <p:nvGrpSpPr>
            <p:cNvPr id="51" name="Group 50"/>
            <p:cNvGrpSpPr/>
            <p:nvPr/>
          </p:nvGrpSpPr>
          <p:grpSpPr>
            <a:xfrm>
              <a:off x="8028385" y="2512236"/>
              <a:ext cx="432048" cy="375733"/>
              <a:chOff x="2154531" y="1082605"/>
              <a:chExt cx="2328510" cy="2025000"/>
            </a:xfrm>
          </p:grpSpPr>
          <p:pic>
            <p:nvPicPr>
              <p:cNvPr id="52" name="Picture 51"/>
              <p:cNvPicPr>
                <a:picLocks noChangeAspect="1"/>
              </p:cNvPicPr>
              <p:nvPr/>
            </p:nvPicPr>
            <p:blipFill>
              <a:blip r:embed="rId2"/>
              <a:stretch>
                <a:fillRect/>
              </a:stretch>
            </p:blipFill>
            <p:spPr>
              <a:xfrm>
                <a:off x="2154531" y="1082605"/>
                <a:ext cx="1035000" cy="2025000"/>
              </a:xfrm>
              <a:prstGeom prst="rect">
                <a:avLst/>
              </a:prstGeom>
            </p:spPr>
          </p:pic>
          <p:pic>
            <p:nvPicPr>
              <p:cNvPr id="53" name="Picture 52"/>
              <p:cNvPicPr>
                <a:picLocks noChangeAspect="1"/>
              </p:cNvPicPr>
              <p:nvPr/>
            </p:nvPicPr>
            <p:blipFill>
              <a:blip r:embed="rId3"/>
              <a:stretch>
                <a:fillRect/>
              </a:stretch>
            </p:blipFill>
            <p:spPr>
              <a:xfrm>
                <a:off x="3293549" y="1713073"/>
                <a:ext cx="1189492" cy="837340"/>
              </a:xfrm>
              <a:prstGeom prst="rect">
                <a:avLst/>
              </a:prstGeom>
            </p:spPr>
          </p:pic>
        </p:grpSp>
      </p:grpSp>
      <p:sp>
        <p:nvSpPr>
          <p:cNvPr id="56" name="Rectangle 55"/>
          <p:cNvSpPr/>
          <p:nvPr/>
        </p:nvSpPr>
        <p:spPr>
          <a:xfrm>
            <a:off x="6881389" y="1613952"/>
            <a:ext cx="1219824" cy="2104974"/>
          </a:xfrm>
          <a:prstGeom prst="rect">
            <a:avLst/>
          </a:prstGeom>
          <a:solidFill>
            <a:srgbClr val="FCE4E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gn="ctr"/>
            <a:r>
              <a:rPr lang="en-GB" sz="1000" dirty="0" smtClean="0">
                <a:solidFill>
                  <a:schemeClr val="tx1"/>
                </a:solidFill>
                <a:latin typeface="Fujitsu Sans Medium" panose="020B0504060202020204" pitchFamily="34" charset="0"/>
              </a:rPr>
              <a:t>IoT Platform</a:t>
            </a:r>
          </a:p>
        </p:txBody>
      </p:sp>
      <p:sp>
        <p:nvSpPr>
          <p:cNvPr id="57" name="Rectangle 56"/>
          <p:cNvSpPr/>
          <p:nvPr/>
        </p:nvSpPr>
        <p:spPr>
          <a:xfrm>
            <a:off x="6881389" y="1131590"/>
            <a:ext cx="1219824" cy="490424"/>
          </a:xfrm>
          <a:prstGeom prst="rect">
            <a:avLst/>
          </a:prstGeom>
          <a:solidFill>
            <a:srgbClr val="C6C6C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800"/>
              </a:lnSpc>
            </a:pPr>
            <a:r>
              <a:rPr lang="en-GB" sz="1100" dirty="0" smtClean="0">
                <a:solidFill>
                  <a:schemeClr val="tx1"/>
                </a:solidFill>
                <a:latin typeface="Fujitsu Sans Medium" panose="020B0504060202020204" pitchFamily="34" charset="0"/>
              </a:rPr>
              <a:t>Cloud</a:t>
            </a:r>
          </a:p>
        </p:txBody>
      </p:sp>
      <p:grpSp>
        <p:nvGrpSpPr>
          <p:cNvPr id="58" name="Group 57"/>
          <p:cNvGrpSpPr/>
          <p:nvPr/>
        </p:nvGrpSpPr>
        <p:grpSpPr>
          <a:xfrm>
            <a:off x="6944431" y="1934109"/>
            <a:ext cx="1090348" cy="1713652"/>
            <a:chOff x="6967802" y="2202873"/>
            <a:chExt cx="1090348" cy="1713652"/>
          </a:xfrm>
        </p:grpSpPr>
        <p:grpSp>
          <p:nvGrpSpPr>
            <p:cNvPr id="59" name="Group 58"/>
            <p:cNvGrpSpPr/>
            <p:nvPr/>
          </p:nvGrpSpPr>
          <p:grpSpPr>
            <a:xfrm>
              <a:off x="7152126" y="2202873"/>
              <a:ext cx="724184" cy="1713652"/>
              <a:chOff x="7152126" y="2202873"/>
              <a:chExt cx="724184" cy="1713652"/>
            </a:xfrm>
          </p:grpSpPr>
          <p:sp>
            <p:nvSpPr>
              <p:cNvPr id="62" name="Rectangle 61"/>
              <p:cNvSpPr/>
              <p:nvPr/>
            </p:nvSpPr>
            <p:spPr>
              <a:xfrm>
                <a:off x="7152126" y="2202873"/>
                <a:ext cx="724182" cy="270440"/>
              </a:xfrm>
              <a:prstGeom prst="rect">
                <a:avLst/>
              </a:prstGeom>
              <a:solidFill>
                <a:srgbClr val="A30B1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Service</a:t>
                </a:r>
              </a:p>
              <a:p>
                <a:pPr algn="ctr">
                  <a:lnSpc>
                    <a:spcPts val="765"/>
                  </a:lnSpc>
                </a:pPr>
                <a:r>
                  <a:rPr lang="en-GB" sz="750" dirty="0" smtClean="0">
                    <a:solidFill>
                      <a:schemeClr val="bg1"/>
                    </a:solidFill>
                    <a:latin typeface="Fujitsu Sans" panose="020B0404060202020204" pitchFamily="34" charset="0"/>
                  </a:rPr>
                  <a:t>Portal</a:t>
                </a:r>
              </a:p>
            </p:txBody>
          </p:sp>
          <p:sp>
            <p:nvSpPr>
              <p:cNvPr id="63" name="Rectangle 62"/>
              <p:cNvSpPr/>
              <p:nvPr/>
            </p:nvSpPr>
            <p:spPr>
              <a:xfrm>
                <a:off x="7152126" y="2487400"/>
                <a:ext cx="724182" cy="268394"/>
              </a:xfrm>
              <a:prstGeom prst="rect">
                <a:avLst/>
              </a:prstGeom>
              <a:solidFill>
                <a:srgbClr val="861718"/>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Access</a:t>
                </a:r>
                <a:br>
                  <a:rPr lang="en-GB" sz="750" dirty="0" smtClean="0">
                    <a:solidFill>
                      <a:schemeClr val="bg1"/>
                    </a:solidFill>
                    <a:latin typeface="Fujitsu Sans" panose="020B0404060202020204" pitchFamily="34" charset="0"/>
                  </a:rPr>
                </a:br>
                <a:r>
                  <a:rPr lang="en-GB" sz="750" dirty="0" smtClean="0">
                    <a:solidFill>
                      <a:schemeClr val="bg1"/>
                    </a:solidFill>
                    <a:latin typeface="Fujitsu Sans" panose="020B0404060202020204" pitchFamily="34" charset="0"/>
                  </a:rPr>
                  <a:t>Control</a:t>
                </a:r>
              </a:p>
            </p:txBody>
          </p:sp>
          <p:sp>
            <p:nvSpPr>
              <p:cNvPr id="64" name="Rectangle 63"/>
              <p:cNvSpPr/>
              <p:nvPr/>
            </p:nvSpPr>
            <p:spPr>
              <a:xfrm>
                <a:off x="7152127" y="2769881"/>
                <a:ext cx="724182" cy="268394"/>
              </a:xfrm>
              <a:prstGeom prst="rect">
                <a:avLst/>
              </a:prstGeom>
              <a:solidFill>
                <a:srgbClr val="861718"/>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Data</a:t>
                </a:r>
                <a:br>
                  <a:rPr lang="en-GB" sz="750" dirty="0" smtClean="0">
                    <a:solidFill>
                      <a:schemeClr val="bg1"/>
                    </a:solidFill>
                    <a:latin typeface="Fujitsu Sans" panose="020B0404060202020204" pitchFamily="34" charset="0"/>
                  </a:rPr>
                </a:br>
                <a:r>
                  <a:rPr lang="en-GB" sz="750" dirty="0" smtClean="0">
                    <a:solidFill>
                      <a:schemeClr val="bg1"/>
                    </a:solidFill>
                    <a:latin typeface="Fujitsu Sans" panose="020B0404060202020204" pitchFamily="34" charset="0"/>
                  </a:rPr>
                  <a:t>Management</a:t>
                </a:r>
              </a:p>
            </p:txBody>
          </p:sp>
          <p:sp>
            <p:nvSpPr>
              <p:cNvPr id="65" name="Rectangle 64"/>
              <p:cNvSpPr/>
              <p:nvPr/>
            </p:nvSpPr>
            <p:spPr>
              <a:xfrm>
                <a:off x="7152128" y="3052362"/>
                <a:ext cx="724182" cy="268394"/>
              </a:xfrm>
              <a:prstGeom prst="rect">
                <a:avLst/>
              </a:prstGeom>
              <a:solidFill>
                <a:srgbClr val="861718"/>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Event</a:t>
                </a:r>
                <a:br>
                  <a:rPr lang="en-GB" sz="750" dirty="0" smtClean="0">
                    <a:solidFill>
                      <a:schemeClr val="bg1"/>
                    </a:solidFill>
                    <a:latin typeface="Fujitsu Sans" panose="020B0404060202020204" pitchFamily="34" charset="0"/>
                  </a:rPr>
                </a:br>
                <a:r>
                  <a:rPr lang="en-GB" sz="750" dirty="0" smtClean="0">
                    <a:solidFill>
                      <a:schemeClr val="bg1"/>
                    </a:solidFill>
                    <a:latin typeface="Fujitsu Sans" panose="020B0404060202020204" pitchFamily="34" charset="0"/>
                  </a:rPr>
                  <a:t>Function</a:t>
                </a:r>
              </a:p>
            </p:txBody>
          </p:sp>
          <p:sp>
            <p:nvSpPr>
              <p:cNvPr id="66" name="Rectangle 65"/>
              <p:cNvSpPr/>
              <p:nvPr/>
            </p:nvSpPr>
            <p:spPr>
              <a:xfrm>
                <a:off x="7152126" y="3334843"/>
                <a:ext cx="724184" cy="402038"/>
              </a:xfrm>
              <a:prstGeom prst="rect">
                <a:avLst/>
              </a:prstGeom>
              <a:solidFill>
                <a:srgbClr val="681A14"/>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Dynamic</a:t>
                </a:r>
              </a:p>
              <a:p>
                <a:pPr algn="ctr">
                  <a:lnSpc>
                    <a:spcPts val="765"/>
                  </a:lnSpc>
                </a:pPr>
                <a:r>
                  <a:rPr lang="en-GB" sz="750" dirty="0" smtClean="0">
                    <a:solidFill>
                      <a:schemeClr val="bg1"/>
                    </a:solidFill>
                    <a:latin typeface="Fujitsu Sans" panose="020B0404060202020204" pitchFamily="34" charset="0"/>
                  </a:rPr>
                  <a:t>Resource</a:t>
                </a:r>
                <a:br>
                  <a:rPr lang="en-GB" sz="750" dirty="0" smtClean="0">
                    <a:solidFill>
                      <a:schemeClr val="bg1"/>
                    </a:solidFill>
                    <a:latin typeface="Fujitsu Sans" panose="020B0404060202020204" pitchFamily="34" charset="0"/>
                  </a:rPr>
                </a:br>
                <a:r>
                  <a:rPr lang="en-GB" sz="750" dirty="0" smtClean="0">
                    <a:solidFill>
                      <a:schemeClr val="bg1"/>
                    </a:solidFill>
                    <a:latin typeface="Fujitsu Sans" panose="020B0404060202020204" pitchFamily="34" charset="0"/>
                  </a:rPr>
                  <a:t>Controller</a:t>
                </a:r>
              </a:p>
            </p:txBody>
          </p:sp>
          <p:sp>
            <p:nvSpPr>
              <p:cNvPr id="67" name="Rectangle 66"/>
              <p:cNvSpPr/>
              <p:nvPr/>
            </p:nvSpPr>
            <p:spPr>
              <a:xfrm>
                <a:off x="7152127" y="3750967"/>
                <a:ext cx="724182" cy="165558"/>
              </a:xfrm>
              <a:prstGeom prst="rect">
                <a:avLst/>
              </a:prstGeom>
              <a:solidFill>
                <a:srgbClr val="48190A"/>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Database</a:t>
                </a:r>
              </a:p>
            </p:txBody>
          </p:sp>
        </p:grpSp>
        <p:sp>
          <p:nvSpPr>
            <p:cNvPr id="60" name="Rectangle 59"/>
            <p:cNvSpPr/>
            <p:nvPr/>
          </p:nvSpPr>
          <p:spPr>
            <a:xfrm>
              <a:off x="7894626" y="2487400"/>
              <a:ext cx="163524" cy="1429125"/>
            </a:xfrm>
            <a:prstGeom prst="rect">
              <a:avLst/>
            </a:prstGeom>
            <a:solidFill>
              <a:srgbClr val="A30B1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API</a:t>
              </a:r>
            </a:p>
          </p:txBody>
        </p:sp>
        <p:sp>
          <p:nvSpPr>
            <p:cNvPr id="61" name="Rectangle 60"/>
            <p:cNvSpPr/>
            <p:nvPr/>
          </p:nvSpPr>
          <p:spPr>
            <a:xfrm>
              <a:off x="6967802" y="2487400"/>
              <a:ext cx="163524" cy="1429125"/>
            </a:xfrm>
            <a:prstGeom prst="rect">
              <a:avLst/>
            </a:prstGeom>
            <a:solidFill>
              <a:srgbClr val="A30B1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0" tIns="0" rIns="0" bIns="0" rtlCol="0" anchor="ctr" anchorCtr="0"/>
            <a:lstStyle/>
            <a:p>
              <a:pPr algn="ctr">
                <a:lnSpc>
                  <a:spcPts val="765"/>
                </a:lnSpc>
              </a:pPr>
              <a:r>
                <a:rPr lang="en-GB" sz="750" dirty="0" smtClean="0">
                  <a:solidFill>
                    <a:schemeClr val="bg1"/>
                  </a:solidFill>
                  <a:latin typeface="Fujitsu Sans" panose="020B0404060202020204" pitchFamily="34" charset="0"/>
                </a:rPr>
                <a:t>API</a:t>
              </a:r>
            </a:p>
          </p:txBody>
        </p:sp>
      </p:grpSp>
      <p:sp>
        <p:nvSpPr>
          <p:cNvPr id="68" name="Rectangle 67"/>
          <p:cNvSpPr/>
          <p:nvPr/>
        </p:nvSpPr>
        <p:spPr>
          <a:xfrm>
            <a:off x="5749870" y="1613951"/>
            <a:ext cx="705562" cy="2104975"/>
          </a:xfrm>
          <a:prstGeom prst="rect">
            <a:avLst/>
          </a:prstGeom>
          <a:solidFill>
            <a:srgbClr val="EEEEEE"/>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gn="ctr"/>
            <a:endParaRPr lang="en-GB" sz="1000" dirty="0" smtClean="0">
              <a:solidFill>
                <a:schemeClr val="tx1"/>
              </a:solidFill>
              <a:latin typeface="Fujitsu Sans Medium" panose="020B0504060202020204" pitchFamily="34" charset="0"/>
            </a:endParaRPr>
          </a:p>
        </p:txBody>
      </p:sp>
      <p:grpSp>
        <p:nvGrpSpPr>
          <p:cNvPr id="69" name="Group 68"/>
          <p:cNvGrpSpPr/>
          <p:nvPr/>
        </p:nvGrpSpPr>
        <p:grpSpPr>
          <a:xfrm>
            <a:off x="5808409" y="1856562"/>
            <a:ext cx="589360" cy="904145"/>
            <a:chOff x="5730005" y="1938992"/>
            <a:chExt cx="589360" cy="904145"/>
          </a:xfrm>
        </p:grpSpPr>
        <p:sp>
          <p:nvSpPr>
            <p:cNvPr id="70" name="Rectangle 69"/>
            <p:cNvSpPr/>
            <p:nvPr/>
          </p:nvSpPr>
          <p:spPr>
            <a:xfrm>
              <a:off x="5730005" y="2541067"/>
              <a:ext cx="589360" cy="302070"/>
            </a:xfrm>
            <a:prstGeom prst="rect">
              <a:avLst/>
            </a:prstGeom>
            <a:solidFill>
              <a:srgbClr val="C6C6C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800"/>
                </a:lnSpc>
              </a:pPr>
              <a:r>
                <a:rPr lang="en-GB" sz="750" dirty="0" smtClean="0">
                  <a:solidFill>
                    <a:schemeClr val="tx1"/>
                  </a:solidFill>
                  <a:latin typeface="Fujitsu Sans" panose="020B0404060202020204" pitchFamily="34" charset="0"/>
                </a:rPr>
                <a:t>Embedded</a:t>
              </a:r>
              <a:br>
                <a:rPr lang="en-GB" sz="750" dirty="0" smtClean="0">
                  <a:solidFill>
                    <a:schemeClr val="tx1"/>
                  </a:solidFill>
                  <a:latin typeface="Fujitsu Sans" panose="020B0404060202020204" pitchFamily="34" charset="0"/>
                </a:rPr>
              </a:br>
              <a:r>
                <a:rPr lang="en-GB" sz="750" dirty="0" smtClean="0">
                  <a:solidFill>
                    <a:schemeClr val="tx1"/>
                  </a:solidFill>
                  <a:latin typeface="Fujitsu Sans" panose="020B0404060202020204" pitchFamily="34" charset="0"/>
                </a:rPr>
                <a:t>Applications</a:t>
              </a:r>
            </a:p>
          </p:txBody>
        </p:sp>
        <p:grpSp>
          <p:nvGrpSpPr>
            <p:cNvPr id="71" name="Group 70"/>
            <p:cNvGrpSpPr/>
            <p:nvPr/>
          </p:nvGrpSpPr>
          <p:grpSpPr>
            <a:xfrm>
              <a:off x="5734586" y="1938992"/>
              <a:ext cx="573098" cy="522763"/>
              <a:chOff x="3921465" y="2452383"/>
              <a:chExt cx="609564" cy="556026"/>
            </a:xfrm>
          </p:grpSpPr>
          <p:pic>
            <p:nvPicPr>
              <p:cNvPr id="72" name="Picture 71"/>
              <p:cNvPicPr>
                <a:picLocks noChangeAspect="1"/>
              </p:cNvPicPr>
              <p:nvPr/>
            </p:nvPicPr>
            <p:blipFill>
              <a:blip r:embed="rId4"/>
              <a:stretch>
                <a:fillRect/>
              </a:stretch>
            </p:blipFill>
            <p:spPr>
              <a:xfrm>
                <a:off x="3921465" y="2776870"/>
                <a:ext cx="609564" cy="231539"/>
              </a:xfrm>
              <a:prstGeom prst="rect">
                <a:avLst/>
              </a:prstGeom>
            </p:spPr>
          </p:pic>
          <p:pic>
            <p:nvPicPr>
              <p:cNvPr id="73" name="Picture 72"/>
              <p:cNvPicPr>
                <a:picLocks noChangeAspect="1"/>
              </p:cNvPicPr>
              <p:nvPr/>
            </p:nvPicPr>
            <p:blipFill>
              <a:blip r:embed="rId5"/>
              <a:stretch>
                <a:fillRect/>
              </a:stretch>
            </p:blipFill>
            <p:spPr>
              <a:xfrm rot="16200000">
                <a:off x="4094397" y="2359036"/>
                <a:ext cx="263705" cy="450400"/>
              </a:xfrm>
              <a:prstGeom prst="rect">
                <a:avLst/>
              </a:prstGeom>
            </p:spPr>
          </p:pic>
        </p:grpSp>
      </p:grpSp>
      <p:sp>
        <p:nvSpPr>
          <p:cNvPr id="74" name="Rectangle 73"/>
          <p:cNvSpPr/>
          <p:nvPr/>
        </p:nvSpPr>
        <p:spPr>
          <a:xfrm>
            <a:off x="5749091" y="1137279"/>
            <a:ext cx="707994" cy="484735"/>
          </a:xfrm>
          <a:prstGeom prst="rect">
            <a:avLst/>
          </a:prstGeom>
          <a:solidFill>
            <a:srgbClr val="C6C6C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800"/>
              </a:lnSpc>
            </a:pPr>
            <a:r>
              <a:rPr lang="en-GB" sz="1100" dirty="0" smtClean="0">
                <a:solidFill>
                  <a:schemeClr val="tx1"/>
                </a:solidFill>
                <a:latin typeface="Fujitsu Sans Medium" panose="020B0504060202020204" pitchFamily="34" charset="0"/>
              </a:rPr>
              <a:t>Gateway</a:t>
            </a:r>
          </a:p>
        </p:txBody>
      </p:sp>
      <p:sp>
        <p:nvSpPr>
          <p:cNvPr id="75" name="Rectangle 74"/>
          <p:cNvSpPr/>
          <p:nvPr/>
        </p:nvSpPr>
        <p:spPr>
          <a:xfrm>
            <a:off x="4567297" y="1618313"/>
            <a:ext cx="1039602" cy="2100614"/>
          </a:xfrm>
          <a:prstGeom prst="rect">
            <a:avLst/>
          </a:prstGeom>
          <a:solidFill>
            <a:srgbClr val="EEEEEE"/>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gn="ctr"/>
            <a:endParaRPr lang="en-GB" sz="1000" dirty="0" smtClean="0">
              <a:solidFill>
                <a:schemeClr val="tx1"/>
              </a:solidFill>
              <a:latin typeface="Fujitsu Sans Medium" panose="020B0504060202020204" pitchFamily="34" charset="0"/>
            </a:endParaRPr>
          </a:p>
        </p:txBody>
      </p:sp>
      <p:sp>
        <p:nvSpPr>
          <p:cNvPr id="76" name="Rectangle 75"/>
          <p:cNvSpPr/>
          <p:nvPr/>
        </p:nvSpPr>
        <p:spPr>
          <a:xfrm>
            <a:off x="4565506" y="1137279"/>
            <a:ext cx="1043184" cy="484735"/>
          </a:xfrm>
          <a:prstGeom prst="rect">
            <a:avLst/>
          </a:prstGeom>
          <a:solidFill>
            <a:srgbClr val="C6C6C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algn="ctr">
              <a:lnSpc>
                <a:spcPts val="800"/>
              </a:lnSpc>
            </a:pPr>
            <a:r>
              <a:rPr lang="en-GB" sz="750" dirty="0">
                <a:solidFill>
                  <a:schemeClr val="tx1"/>
                </a:solidFill>
                <a:latin typeface="Fujitsu Sans Medium" panose="020B0504060202020204" pitchFamily="34" charset="0"/>
              </a:rPr>
              <a:t>Sensors </a:t>
            </a:r>
            <a:r>
              <a:rPr lang="en-GB" sz="750" dirty="0" smtClean="0">
                <a:solidFill>
                  <a:schemeClr val="tx1"/>
                </a:solidFill>
                <a:latin typeface="Fujitsu Sans Medium" panose="020B0504060202020204" pitchFamily="34" charset="0"/>
              </a:rPr>
              <a:t>and</a:t>
            </a:r>
            <a:br>
              <a:rPr lang="en-GB" sz="750" dirty="0" smtClean="0">
                <a:solidFill>
                  <a:schemeClr val="tx1"/>
                </a:solidFill>
                <a:latin typeface="Fujitsu Sans Medium" panose="020B0504060202020204" pitchFamily="34" charset="0"/>
              </a:rPr>
            </a:br>
            <a:r>
              <a:rPr lang="en-GB" sz="750" dirty="0" smtClean="0">
                <a:solidFill>
                  <a:schemeClr val="tx1"/>
                </a:solidFill>
                <a:latin typeface="Fujitsu Sans Medium" panose="020B0504060202020204" pitchFamily="34" charset="0"/>
              </a:rPr>
              <a:t>Devices (People,</a:t>
            </a:r>
            <a:br>
              <a:rPr lang="en-GB" sz="750" dirty="0" smtClean="0">
                <a:solidFill>
                  <a:schemeClr val="tx1"/>
                </a:solidFill>
                <a:latin typeface="Fujitsu Sans Medium" panose="020B0504060202020204" pitchFamily="34" charset="0"/>
              </a:rPr>
            </a:br>
            <a:r>
              <a:rPr lang="en-GB" sz="750" dirty="0" smtClean="0">
                <a:solidFill>
                  <a:schemeClr val="tx1"/>
                </a:solidFill>
                <a:latin typeface="Fujitsu Sans Medium" panose="020B0504060202020204" pitchFamily="34" charset="0"/>
              </a:rPr>
              <a:t>things, Environment</a:t>
            </a:r>
            <a:r>
              <a:rPr lang="en-GB" sz="750" dirty="0">
                <a:solidFill>
                  <a:schemeClr val="tx1"/>
                </a:solidFill>
                <a:latin typeface="Fujitsu Sans Medium" panose="020B0504060202020204" pitchFamily="34" charset="0"/>
              </a:rPr>
              <a:t>)</a:t>
            </a:r>
          </a:p>
        </p:txBody>
      </p:sp>
      <p:grpSp>
        <p:nvGrpSpPr>
          <p:cNvPr id="77" name="Group 76"/>
          <p:cNvGrpSpPr/>
          <p:nvPr/>
        </p:nvGrpSpPr>
        <p:grpSpPr>
          <a:xfrm>
            <a:off x="4627207" y="1742163"/>
            <a:ext cx="919784" cy="1833008"/>
            <a:chOff x="4627207" y="1831505"/>
            <a:chExt cx="919784" cy="1833008"/>
          </a:xfrm>
        </p:grpSpPr>
        <p:grpSp>
          <p:nvGrpSpPr>
            <p:cNvPr id="78" name="Group 77"/>
            <p:cNvGrpSpPr/>
            <p:nvPr/>
          </p:nvGrpSpPr>
          <p:grpSpPr>
            <a:xfrm>
              <a:off x="4833626" y="2930631"/>
              <a:ext cx="506945" cy="367858"/>
              <a:chOff x="4207188" y="3153220"/>
              <a:chExt cx="522722" cy="379306"/>
            </a:xfrm>
          </p:grpSpPr>
          <p:grpSp>
            <p:nvGrpSpPr>
              <p:cNvPr id="94" name="Group 93"/>
              <p:cNvGrpSpPr/>
              <p:nvPr/>
            </p:nvGrpSpPr>
            <p:grpSpPr>
              <a:xfrm>
                <a:off x="4207188" y="3275692"/>
                <a:ext cx="522722" cy="256834"/>
                <a:chOff x="1948673" y="1654748"/>
                <a:chExt cx="1129956" cy="555192"/>
              </a:xfrm>
            </p:grpSpPr>
            <p:pic>
              <p:nvPicPr>
                <p:cNvPr id="96" name="Picture 95"/>
                <p:cNvPicPr>
                  <a:picLocks noChangeAspect="1"/>
                </p:cNvPicPr>
                <p:nvPr/>
              </p:nvPicPr>
              <p:blipFill>
                <a:blip r:embed="rId6"/>
                <a:stretch>
                  <a:fillRect/>
                </a:stretch>
              </p:blipFill>
              <p:spPr>
                <a:xfrm>
                  <a:off x="1948673" y="1720361"/>
                  <a:ext cx="423989" cy="489579"/>
                </a:xfrm>
                <a:prstGeom prst="rect">
                  <a:avLst/>
                </a:prstGeom>
              </p:spPr>
            </p:pic>
            <p:pic>
              <p:nvPicPr>
                <p:cNvPr id="97" name="Picture 96"/>
                <p:cNvPicPr>
                  <a:picLocks noChangeAspect="1"/>
                </p:cNvPicPr>
                <p:nvPr/>
              </p:nvPicPr>
              <p:blipFill>
                <a:blip r:embed="rId6"/>
                <a:stretch>
                  <a:fillRect/>
                </a:stretch>
              </p:blipFill>
              <p:spPr>
                <a:xfrm>
                  <a:off x="2301656" y="1654748"/>
                  <a:ext cx="423989" cy="489579"/>
                </a:xfrm>
                <a:prstGeom prst="rect">
                  <a:avLst/>
                </a:prstGeom>
              </p:spPr>
            </p:pic>
            <p:pic>
              <p:nvPicPr>
                <p:cNvPr id="98" name="Picture 97"/>
                <p:cNvPicPr>
                  <a:picLocks noChangeAspect="1"/>
                </p:cNvPicPr>
                <p:nvPr/>
              </p:nvPicPr>
              <p:blipFill>
                <a:blip r:embed="rId6"/>
                <a:stretch>
                  <a:fillRect/>
                </a:stretch>
              </p:blipFill>
              <p:spPr>
                <a:xfrm>
                  <a:off x="2654640" y="1720361"/>
                  <a:ext cx="423989" cy="489579"/>
                </a:xfrm>
                <a:prstGeom prst="rect">
                  <a:avLst/>
                </a:prstGeom>
              </p:spPr>
            </p:pic>
          </p:grpSp>
          <p:pic>
            <p:nvPicPr>
              <p:cNvPr id="95" name="Picture 94"/>
              <p:cNvPicPr>
                <a:picLocks noChangeAspect="1"/>
              </p:cNvPicPr>
              <p:nvPr/>
            </p:nvPicPr>
            <p:blipFill rotWithShape="1">
              <a:blip r:embed="rId7"/>
              <a:srcRect b="68839"/>
              <a:stretch/>
            </p:blipFill>
            <p:spPr>
              <a:xfrm>
                <a:off x="4377828" y="3153220"/>
                <a:ext cx="181442" cy="104510"/>
              </a:xfrm>
              <a:prstGeom prst="rect">
                <a:avLst/>
              </a:prstGeom>
            </p:spPr>
          </p:pic>
        </p:grpSp>
        <p:grpSp>
          <p:nvGrpSpPr>
            <p:cNvPr id="79" name="Group 78"/>
            <p:cNvGrpSpPr/>
            <p:nvPr/>
          </p:nvGrpSpPr>
          <p:grpSpPr>
            <a:xfrm>
              <a:off x="4627207" y="1831505"/>
              <a:ext cx="919784" cy="512442"/>
              <a:chOff x="4242319" y="1796069"/>
              <a:chExt cx="948409" cy="528390"/>
            </a:xfrm>
          </p:grpSpPr>
          <p:grpSp>
            <p:nvGrpSpPr>
              <p:cNvPr id="88" name="Group 87"/>
              <p:cNvGrpSpPr/>
              <p:nvPr/>
            </p:nvGrpSpPr>
            <p:grpSpPr>
              <a:xfrm>
                <a:off x="4242319" y="1800579"/>
                <a:ext cx="553463" cy="489102"/>
                <a:chOff x="4039700" y="1828766"/>
                <a:chExt cx="598450" cy="528857"/>
              </a:xfrm>
            </p:grpSpPr>
            <p:pic>
              <p:nvPicPr>
                <p:cNvPr id="92" name="Picture 91"/>
                <p:cNvPicPr>
                  <a:picLocks noChangeAspect="1"/>
                </p:cNvPicPr>
                <p:nvPr/>
              </p:nvPicPr>
              <p:blipFill>
                <a:blip r:embed="rId7"/>
                <a:stretch>
                  <a:fillRect/>
                </a:stretch>
              </p:blipFill>
              <p:spPr>
                <a:xfrm>
                  <a:off x="4392372" y="1828768"/>
                  <a:ext cx="245778" cy="454318"/>
                </a:xfrm>
                <a:prstGeom prst="rect">
                  <a:avLst/>
                </a:prstGeom>
              </p:spPr>
            </p:pic>
            <p:pic>
              <p:nvPicPr>
                <p:cNvPr id="93" name="Picture 92"/>
                <p:cNvPicPr>
                  <a:picLocks noChangeAspect="1"/>
                </p:cNvPicPr>
                <p:nvPr/>
              </p:nvPicPr>
              <p:blipFill>
                <a:blip r:embed="rId8"/>
                <a:stretch>
                  <a:fillRect/>
                </a:stretch>
              </p:blipFill>
              <p:spPr>
                <a:xfrm>
                  <a:off x="4039700" y="1828766"/>
                  <a:ext cx="251716" cy="528857"/>
                </a:xfrm>
                <a:prstGeom prst="rect">
                  <a:avLst/>
                </a:prstGeom>
              </p:spPr>
            </p:pic>
          </p:grpSp>
          <p:grpSp>
            <p:nvGrpSpPr>
              <p:cNvPr id="89" name="Group 88"/>
              <p:cNvGrpSpPr/>
              <p:nvPr/>
            </p:nvGrpSpPr>
            <p:grpSpPr>
              <a:xfrm>
                <a:off x="4857472" y="1796069"/>
                <a:ext cx="333256" cy="528390"/>
                <a:chOff x="4309359" y="2354853"/>
                <a:chExt cx="333256" cy="528390"/>
              </a:xfrm>
            </p:grpSpPr>
            <p:pic>
              <p:nvPicPr>
                <p:cNvPr id="90" name="Picture 8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09359" y="2519903"/>
                  <a:ext cx="333256" cy="363340"/>
                </a:xfrm>
                <a:prstGeom prst="rect">
                  <a:avLst/>
                </a:prstGeom>
              </p:spPr>
            </p:pic>
            <p:pic>
              <p:nvPicPr>
                <p:cNvPr id="91" name="Picture 90"/>
                <p:cNvPicPr>
                  <a:picLocks noChangeAspect="1"/>
                </p:cNvPicPr>
                <p:nvPr/>
              </p:nvPicPr>
              <p:blipFill rotWithShape="1">
                <a:blip r:embed="rId7"/>
                <a:srcRect b="68839"/>
                <a:stretch/>
              </p:blipFill>
              <p:spPr>
                <a:xfrm>
                  <a:off x="4351037" y="2354853"/>
                  <a:ext cx="249900" cy="143942"/>
                </a:xfrm>
                <a:prstGeom prst="rect">
                  <a:avLst/>
                </a:prstGeom>
              </p:spPr>
            </p:pic>
          </p:grpSp>
        </p:grpSp>
        <p:grpSp>
          <p:nvGrpSpPr>
            <p:cNvPr id="80" name="Group 79"/>
            <p:cNvGrpSpPr/>
            <p:nvPr/>
          </p:nvGrpSpPr>
          <p:grpSpPr>
            <a:xfrm>
              <a:off x="4897778" y="2357740"/>
              <a:ext cx="378640" cy="438269"/>
              <a:chOff x="4708241" y="2363316"/>
              <a:chExt cx="390424" cy="451909"/>
            </a:xfrm>
          </p:grpSpPr>
          <p:pic>
            <p:nvPicPr>
              <p:cNvPr id="86" name="Picture 85"/>
              <p:cNvPicPr>
                <a:picLocks noChangeAspect="1"/>
              </p:cNvPicPr>
              <p:nvPr/>
            </p:nvPicPr>
            <p:blipFill>
              <a:blip r:embed="rId10"/>
              <a:stretch>
                <a:fillRect/>
              </a:stretch>
            </p:blipFill>
            <p:spPr>
              <a:xfrm>
                <a:off x="4708241" y="2531281"/>
                <a:ext cx="390424" cy="283944"/>
              </a:xfrm>
              <a:prstGeom prst="rect">
                <a:avLst/>
              </a:prstGeom>
            </p:spPr>
          </p:pic>
          <p:pic>
            <p:nvPicPr>
              <p:cNvPr id="87" name="Picture 86"/>
              <p:cNvPicPr>
                <a:picLocks noChangeAspect="1"/>
              </p:cNvPicPr>
              <p:nvPr/>
            </p:nvPicPr>
            <p:blipFill rotWithShape="1">
              <a:blip r:embed="rId7"/>
              <a:srcRect b="68839"/>
              <a:stretch/>
            </p:blipFill>
            <p:spPr>
              <a:xfrm>
                <a:off x="4800438" y="2363316"/>
                <a:ext cx="220514" cy="127016"/>
              </a:xfrm>
              <a:prstGeom prst="rect">
                <a:avLst/>
              </a:prstGeom>
            </p:spPr>
          </p:pic>
        </p:grpSp>
        <p:grpSp>
          <p:nvGrpSpPr>
            <p:cNvPr id="81" name="Group 80"/>
            <p:cNvGrpSpPr/>
            <p:nvPr/>
          </p:nvGrpSpPr>
          <p:grpSpPr>
            <a:xfrm>
              <a:off x="4717547" y="3353965"/>
              <a:ext cx="739104" cy="310548"/>
              <a:chOff x="4330264" y="3337078"/>
              <a:chExt cx="762106" cy="320213"/>
            </a:xfrm>
          </p:grpSpPr>
          <p:grpSp>
            <p:nvGrpSpPr>
              <p:cNvPr id="82" name="Group 81"/>
              <p:cNvGrpSpPr/>
              <p:nvPr/>
            </p:nvGrpSpPr>
            <p:grpSpPr>
              <a:xfrm>
                <a:off x="4330264" y="3431753"/>
                <a:ext cx="762106" cy="225538"/>
                <a:chOff x="3684232" y="3379800"/>
                <a:chExt cx="1049693" cy="310646"/>
              </a:xfrm>
            </p:grpSpPr>
            <p:pic>
              <p:nvPicPr>
                <p:cNvPr id="84" name="Picture 83"/>
                <p:cNvPicPr>
                  <a:picLocks noChangeAspect="1"/>
                </p:cNvPicPr>
                <p:nvPr/>
              </p:nvPicPr>
              <p:blipFill>
                <a:blip r:embed="rId11"/>
                <a:stretch>
                  <a:fillRect/>
                </a:stretch>
              </p:blipFill>
              <p:spPr>
                <a:xfrm>
                  <a:off x="3684232" y="3379800"/>
                  <a:ext cx="665320" cy="310646"/>
                </a:xfrm>
                <a:prstGeom prst="rect">
                  <a:avLst/>
                </a:prstGeom>
              </p:spPr>
            </p:pic>
            <p:pic>
              <p:nvPicPr>
                <p:cNvPr id="85" name="Picture 84"/>
                <p:cNvPicPr>
                  <a:picLocks noChangeAspect="1"/>
                </p:cNvPicPr>
                <p:nvPr/>
              </p:nvPicPr>
              <p:blipFill>
                <a:blip r:embed="rId12"/>
                <a:stretch>
                  <a:fillRect/>
                </a:stretch>
              </p:blipFill>
              <p:spPr>
                <a:xfrm>
                  <a:off x="4431335" y="3446610"/>
                  <a:ext cx="302590" cy="243835"/>
                </a:xfrm>
                <a:prstGeom prst="rect">
                  <a:avLst/>
                </a:prstGeom>
              </p:spPr>
            </p:pic>
          </p:grpSp>
          <p:pic>
            <p:nvPicPr>
              <p:cNvPr id="83" name="Picture 82"/>
              <p:cNvPicPr>
                <a:picLocks noChangeAspect="1"/>
              </p:cNvPicPr>
              <p:nvPr/>
            </p:nvPicPr>
            <p:blipFill rotWithShape="1">
              <a:blip r:embed="rId7"/>
              <a:srcRect b="68839"/>
              <a:stretch/>
            </p:blipFill>
            <p:spPr>
              <a:xfrm>
                <a:off x="4869081" y="3337078"/>
                <a:ext cx="181442" cy="104510"/>
              </a:xfrm>
              <a:prstGeom prst="rect">
                <a:avLst/>
              </a:prstGeom>
            </p:spPr>
          </p:pic>
        </p:grpSp>
      </p:grpSp>
      <p:sp>
        <p:nvSpPr>
          <p:cNvPr id="99" name="Left-Right Arrow 98"/>
          <p:cNvSpPr/>
          <p:nvPr/>
        </p:nvSpPr>
        <p:spPr>
          <a:xfrm>
            <a:off x="5523160" y="2539870"/>
            <a:ext cx="279149" cy="150748"/>
          </a:xfrm>
          <a:prstGeom prst="leftRightArrow">
            <a:avLst>
              <a:gd name="adj1" fmla="val 35196"/>
              <a:gd name="adj2" fmla="val 58131"/>
            </a:avLst>
          </a:prstGeom>
          <a:solidFill>
            <a:srgbClr val="3C3C3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100" name="Left-Right Arrow 99"/>
          <p:cNvSpPr/>
          <p:nvPr/>
        </p:nvSpPr>
        <p:spPr>
          <a:xfrm>
            <a:off x="6396558" y="2539870"/>
            <a:ext cx="547872" cy="150748"/>
          </a:xfrm>
          <a:prstGeom prst="leftRightArrow">
            <a:avLst>
              <a:gd name="adj1" fmla="val 35196"/>
              <a:gd name="adj2" fmla="val 58131"/>
            </a:avLst>
          </a:prstGeom>
          <a:solidFill>
            <a:srgbClr val="3C3C3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101" name="Left-Right Arrow 100"/>
          <p:cNvSpPr/>
          <p:nvPr/>
        </p:nvSpPr>
        <p:spPr>
          <a:xfrm>
            <a:off x="5403613" y="3103815"/>
            <a:ext cx="1540817" cy="150748"/>
          </a:xfrm>
          <a:prstGeom prst="leftRightArrow">
            <a:avLst>
              <a:gd name="adj1" fmla="val 35196"/>
              <a:gd name="adj2" fmla="val 58131"/>
            </a:avLst>
          </a:prstGeom>
          <a:solidFill>
            <a:srgbClr val="3C3C3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102" name="Rectangle 101"/>
          <p:cNvSpPr/>
          <p:nvPr/>
        </p:nvSpPr>
        <p:spPr>
          <a:xfrm rot="16200000">
            <a:off x="5616750" y="2594688"/>
            <a:ext cx="2104974" cy="143502"/>
          </a:xfrm>
          <a:prstGeom prst="rect">
            <a:avLst/>
          </a:prstGeom>
          <a:solidFill>
            <a:srgbClr val="9D9C9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18000" rIns="0" bIns="0" rtlCol="0" anchor="ctr" anchorCtr="0"/>
          <a:lstStyle/>
          <a:p>
            <a:pPr algn="ctr">
              <a:lnSpc>
                <a:spcPts val="800"/>
              </a:lnSpc>
            </a:pPr>
            <a:r>
              <a:rPr lang="en-GB" sz="750" dirty="0" smtClean="0">
                <a:solidFill>
                  <a:schemeClr val="tx1"/>
                </a:solidFill>
                <a:latin typeface="Fujitsu Sans Medium" panose="020B0504060202020204" pitchFamily="34" charset="0"/>
              </a:rPr>
              <a:t>Network</a:t>
            </a:r>
          </a:p>
        </p:txBody>
      </p:sp>
      <p:sp>
        <p:nvSpPr>
          <p:cNvPr id="103" name="Left-Right Arrow 102"/>
          <p:cNvSpPr/>
          <p:nvPr/>
        </p:nvSpPr>
        <p:spPr>
          <a:xfrm>
            <a:off x="8035604" y="2623653"/>
            <a:ext cx="331845" cy="150748"/>
          </a:xfrm>
          <a:prstGeom prst="leftRightArrow">
            <a:avLst>
              <a:gd name="adj1" fmla="val 35196"/>
              <a:gd name="adj2" fmla="val 58131"/>
            </a:avLst>
          </a:prstGeom>
          <a:solidFill>
            <a:srgbClr val="3C3C3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104" name="Left-Right Arrow 103"/>
          <p:cNvSpPr/>
          <p:nvPr/>
        </p:nvSpPr>
        <p:spPr>
          <a:xfrm>
            <a:off x="8035604" y="3174277"/>
            <a:ext cx="331845" cy="150748"/>
          </a:xfrm>
          <a:prstGeom prst="leftRightArrow">
            <a:avLst>
              <a:gd name="adj1" fmla="val 35196"/>
              <a:gd name="adj2" fmla="val 58131"/>
            </a:avLst>
          </a:prstGeom>
          <a:solidFill>
            <a:srgbClr val="3C3C3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sp>
        <p:nvSpPr>
          <p:cNvPr id="105" name="Rectangle 104"/>
          <p:cNvSpPr/>
          <p:nvPr/>
        </p:nvSpPr>
        <p:spPr>
          <a:xfrm>
            <a:off x="4493943" y="1622013"/>
            <a:ext cx="4470545" cy="2177533"/>
          </a:xfrm>
          <a:prstGeom prst="rect">
            <a:avLst/>
          </a:prstGeom>
          <a:solidFill>
            <a:schemeClr val="bg1">
              <a:alpha val="47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smtClean="0">
              <a:solidFill>
                <a:schemeClr val="tx1"/>
              </a:solidFill>
            </a:endParaRPr>
          </a:p>
        </p:txBody>
      </p:sp>
      <p:cxnSp>
        <p:nvCxnSpPr>
          <p:cNvPr id="106" name="Elbow Connector 105"/>
          <p:cNvCxnSpPr>
            <a:endCxn id="33" idx="1"/>
          </p:cNvCxnSpPr>
          <p:nvPr/>
        </p:nvCxnSpPr>
        <p:spPr>
          <a:xfrm rot="16200000" flipH="1">
            <a:off x="5347889" y="1860699"/>
            <a:ext cx="164182" cy="752472"/>
          </a:xfrm>
          <a:prstGeom prst="bentConnector2">
            <a:avLst/>
          </a:prstGeom>
          <a:ln w="19050">
            <a:solidFill>
              <a:srgbClr val="F0A62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Elbow Connector 106"/>
          <p:cNvCxnSpPr>
            <a:stCxn id="35" idx="3"/>
          </p:cNvCxnSpPr>
          <p:nvPr/>
        </p:nvCxnSpPr>
        <p:spPr>
          <a:xfrm>
            <a:off x="6384435" y="2319026"/>
            <a:ext cx="744321" cy="1246776"/>
          </a:xfrm>
          <a:prstGeom prst="bentConnector3">
            <a:avLst>
              <a:gd name="adj1" fmla="val 53963"/>
            </a:avLst>
          </a:prstGeom>
          <a:ln w="19050">
            <a:solidFill>
              <a:srgbClr val="F0A620"/>
            </a:solidFill>
            <a:tailEnd type="none"/>
          </a:ln>
        </p:spPr>
        <p:style>
          <a:lnRef idx="1">
            <a:schemeClr val="accent1"/>
          </a:lnRef>
          <a:fillRef idx="0">
            <a:schemeClr val="accent1"/>
          </a:fillRef>
          <a:effectRef idx="0">
            <a:schemeClr val="accent1"/>
          </a:effectRef>
          <a:fontRef idx="minor">
            <a:schemeClr val="tx1"/>
          </a:fontRef>
        </p:style>
      </p:cxnSp>
      <p:cxnSp>
        <p:nvCxnSpPr>
          <p:cNvPr id="108" name="Elbow Connector 107"/>
          <p:cNvCxnSpPr>
            <a:stCxn id="45" idx="0"/>
            <a:endCxn id="42" idx="1"/>
          </p:cNvCxnSpPr>
          <p:nvPr/>
        </p:nvCxnSpPr>
        <p:spPr>
          <a:xfrm rot="5400000" flipH="1" flipV="1">
            <a:off x="7572794" y="2695550"/>
            <a:ext cx="927129" cy="647375"/>
          </a:xfrm>
          <a:prstGeom prst="bentConnector2">
            <a:avLst/>
          </a:prstGeom>
          <a:ln w="19050">
            <a:solidFill>
              <a:srgbClr val="F0A620"/>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34" idx="1"/>
          </p:cNvCxnSpPr>
          <p:nvPr/>
        </p:nvCxnSpPr>
        <p:spPr>
          <a:xfrm>
            <a:off x="5488308" y="2074222"/>
            <a:ext cx="317908" cy="151177"/>
          </a:xfrm>
          <a:prstGeom prst="bentConnector3">
            <a:avLst>
              <a:gd name="adj1" fmla="val 59400"/>
            </a:avLst>
          </a:prstGeom>
          <a:ln w="19050">
            <a:solidFill>
              <a:srgbClr val="1BA12B"/>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39" idx="2"/>
            <a:endCxn id="40" idx="0"/>
          </p:cNvCxnSpPr>
          <p:nvPr/>
        </p:nvCxnSpPr>
        <p:spPr>
          <a:xfrm>
            <a:off x="7212737" y="2487030"/>
            <a:ext cx="0" cy="997019"/>
          </a:xfrm>
          <a:prstGeom prst="line">
            <a:avLst/>
          </a:prstGeom>
          <a:ln w="19050">
            <a:solidFill>
              <a:srgbClr val="1BA12B"/>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41" idx="1"/>
            <a:endCxn id="37" idx="3"/>
          </p:cNvCxnSpPr>
          <p:nvPr/>
        </p:nvCxnSpPr>
        <p:spPr>
          <a:xfrm flipH="1">
            <a:off x="5408565" y="3380822"/>
            <a:ext cx="1720001" cy="1"/>
          </a:xfrm>
          <a:prstGeom prst="line">
            <a:avLst/>
          </a:prstGeom>
          <a:ln w="19050">
            <a:solidFill>
              <a:srgbClr val="1782DB"/>
            </a:solidFill>
          </a:ln>
        </p:spPr>
        <p:style>
          <a:lnRef idx="1">
            <a:schemeClr val="accent1"/>
          </a:lnRef>
          <a:fillRef idx="0">
            <a:schemeClr val="accent1"/>
          </a:fillRef>
          <a:effectRef idx="0">
            <a:schemeClr val="accent1"/>
          </a:effectRef>
          <a:fontRef idx="minor">
            <a:schemeClr val="tx1"/>
          </a:fontRef>
        </p:style>
      </p:cxnSp>
      <p:cxnSp>
        <p:nvCxnSpPr>
          <p:cNvPr id="112" name="Elbow Connector 111"/>
          <p:cNvCxnSpPr>
            <a:endCxn id="43" idx="1"/>
          </p:cNvCxnSpPr>
          <p:nvPr/>
        </p:nvCxnSpPr>
        <p:spPr>
          <a:xfrm flipV="1">
            <a:off x="7781624" y="2832476"/>
            <a:ext cx="578422" cy="233602"/>
          </a:xfrm>
          <a:prstGeom prst="bentConnector3">
            <a:avLst>
              <a:gd name="adj1" fmla="val 711"/>
            </a:avLst>
          </a:prstGeom>
          <a:ln w="19050">
            <a:solidFill>
              <a:srgbClr val="1782DB"/>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Elbow Connector 112"/>
          <p:cNvCxnSpPr/>
          <p:nvPr/>
        </p:nvCxnSpPr>
        <p:spPr>
          <a:xfrm flipV="1">
            <a:off x="7852937" y="3365979"/>
            <a:ext cx="514512" cy="183783"/>
          </a:xfrm>
          <a:prstGeom prst="bentConnector3">
            <a:avLst/>
          </a:prstGeom>
          <a:ln w="19050">
            <a:solidFill>
              <a:srgbClr val="1BA12B"/>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Elbow Connector 113"/>
          <p:cNvCxnSpPr/>
          <p:nvPr/>
        </p:nvCxnSpPr>
        <p:spPr>
          <a:xfrm>
            <a:off x="6381956" y="2615244"/>
            <a:ext cx="746610" cy="593903"/>
          </a:xfrm>
          <a:prstGeom prst="bentConnector3">
            <a:avLst>
              <a:gd name="adj1" fmla="val 27823"/>
            </a:avLst>
          </a:prstGeom>
          <a:ln w="19050">
            <a:solidFill>
              <a:srgbClr val="4B4595"/>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384434" y="2259399"/>
            <a:ext cx="744132" cy="0"/>
          </a:xfrm>
          <a:prstGeom prst="line">
            <a:avLst/>
          </a:prstGeom>
          <a:ln w="19050">
            <a:solidFill>
              <a:srgbClr val="1BA12B"/>
            </a:solidFill>
          </a:ln>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262923" y="1180035"/>
            <a:ext cx="2407065" cy="347692"/>
          </a:xfrm>
          <a:prstGeom prst="rect">
            <a:avLst/>
          </a:prstGeom>
          <a:solidFill>
            <a:srgbClr val="B1B1AC">
              <a:alpha val="2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0" rIns="72000" bIns="0" rtlCol="0" anchor="ctr"/>
          <a:lstStyle/>
          <a:p>
            <a:pPr>
              <a:lnSpc>
                <a:spcPct val="150000"/>
              </a:lnSpc>
            </a:pPr>
            <a:r>
              <a:rPr lang="en-GB" sz="1400" dirty="0">
                <a:solidFill>
                  <a:schemeClr val="tx1"/>
                </a:solidFill>
                <a:latin typeface="Fujitsu Sans" panose="020B0404060202020204" pitchFamily="34" charset="0"/>
              </a:rPr>
              <a:t>Service Portal </a:t>
            </a:r>
            <a:endParaRPr lang="en-US" sz="1400" dirty="0">
              <a:solidFill>
                <a:schemeClr val="tx1"/>
              </a:solidFill>
              <a:latin typeface="Fujitsu Sans" panose="020B0404060202020204" pitchFamily="34" charset="0"/>
            </a:endParaRPr>
          </a:p>
        </p:txBody>
      </p:sp>
      <p:sp>
        <p:nvSpPr>
          <p:cNvPr id="118" name="Rectangle 117"/>
          <p:cNvSpPr/>
          <p:nvPr/>
        </p:nvSpPr>
        <p:spPr>
          <a:xfrm>
            <a:off x="262923" y="1556661"/>
            <a:ext cx="2407065" cy="347692"/>
          </a:xfrm>
          <a:prstGeom prst="rect">
            <a:avLst/>
          </a:prstGeom>
          <a:solidFill>
            <a:srgbClr val="B1B1AC">
              <a:alpha val="2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0" rIns="72000" bIns="0" rtlCol="0" anchor="ctr"/>
          <a:lstStyle/>
          <a:p>
            <a:pPr>
              <a:lnSpc>
                <a:spcPct val="150000"/>
              </a:lnSpc>
            </a:pPr>
            <a:r>
              <a:rPr lang="en-GB" sz="1400" dirty="0">
                <a:solidFill>
                  <a:schemeClr val="tx1"/>
                </a:solidFill>
                <a:latin typeface="Fujitsu Sans" panose="020B0404060202020204" pitchFamily="34" charset="0"/>
              </a:rPr>
              <a:t>Access Control</a:t>
            </a:r>
          </a:p>
        </p:txBody>
      </p:sp>
      <p:sp>
        <p:nvSpPr>
          <p:cNvPr id="119" name="Rectangle 118"/>
          <p:cNvSpPr/>
          <p:nvPr/>
        </p:nvSpPr>
        <p:spPr>
          <a:xfrm>
            <a:off x="262923" y="1933287"/>
            <a:ext cx="2407065" cy="347692"/>
          </a:xfrm>
          <a:prstGeom prst="rect">
            <a:avLst/>
          </a:prstGeom>
          <a:solidFill>
            <a:srgbClr val="B1B1AC">
              <a:alpha val="2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0" rIns="72000" bIns="0" rtlCol="0" anchor="ctr"/>
          <a:lstStyle/>
          <a:p>
            <a:pPr>
              <a:lnSpc>
                <a:spcPct val="150000"/>
              </a:lnSpc>
            </a:pPr>
            <a:r>
              <a:rPr lang="en-GB" sz="1400" dirty="0">
                <a:solidFill>
                  <a:schemeClr val="tx1"/>
                </a:solidFill>
                <a:latin typeface="Fujitsu Sans" panose="020B0404060202020204" pitchFamily="34" charset="0"/>
              </a:rPr>
              <a:t>Data Management</a:t>
            </a:r>
          </a:p>
        </p:txBody>
      </p:sp>
      <p:sp>
        <p:nvSpPr>
          <p:cNvPr id="120" name="Rectangle 119"/>
          <p:cNvSpPr/>
          <p:nvPr/>
        </p:nvSpPr>
        <p:spPr>
          <a:xfrm>
            <a:off x="262923" y="2309913"/>
            <a:ext cx="2407065" cy="347692"/>
          </a:xfrm>
          <a:prstGeom prst="rect">
            <a:avLst/>
          </a:prstGeom>
          <a:solidFill>
            <a:srgbClr val="B1B1AC">
              <a:alpha val="2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0" rIns="72000" bIns="0" rtlCol="0" anchor="ctr"/>
          <a:lstStyle/>
          <a:p>
            <a:pPr>
              <a:lnSpc>
                <a:spcPct val="150000"/>
              </a:lnSpc>
            </a:pPr>
            <a:r>
              <a:rPr lang="en-GB" sz="1400" dirty="0">
                <a:solidFill>
                  <a:schemeClr val="tx1"/>
                </a:solidFill>
                <a:latin typeface="Fujitsu Sans" panose="020B0404060202020204" pitchFamily="34" charset="0"/>
              </a:rPr>
              <a:t>Event Function</a:t>
            </a:r>
          </a:p>
        </p:txBody>
      </p:sp>
      <p:sp>
        <p:nvSpPr>
          <p:cNvPr id="121" name="Rectangle 120"/>
          <p:cNvSpPr/>
          <p:nvPr/>
        </p:nvSpPr>
        <p:spPr>
          <a:xfrm>
            <a:off x="262923" y="2686539"/>
            <a:ext cx="2407065" cy="347692"/>
          </a:xfrm>
          <a:prstGeom prst="rect">
            <a:avLst/>
          </a:prstGeom>
          <a:solidFill>
            <a:srgbClr val="A30B1A"/>
          </a:solidFill>
          <a:ln>
            <a:noFill/>
          </a:ln>
        </p:spPr>
        <p:style>
          <a:lnRef idx="2">
            <a:schemeClr val="accent4">
              <a:shade val="50000"/>
            </a:schemeClr>
          </a:lnRef>
          <a:fillRef idx="1">
            <a:schemeClr val="accent4"/>
          </a:fillRef>
          <a:effectRef idx="0">
            <a:schemeClr val="accent4"/>
          </a:effectRef>
          <a:fontRef idx="minor">
            <a:schemeClr val="lt1"/>
          </a:fontRef>
        </p:style>
        <p:txBody>
          <a:bodyPr lIns="108000" tIns="0" rIns="108000" bIns="0" rtlCol="0" anchor="ctr"/>
          <a:lstStyle/>
          <a:p>
            <a:pPr>
              <a:lnSpc>
                <a:spcPct val="150000"/>
              </a:lnSpc>
              <a:spcBef>
                <a:spcPts val="300"/>
              </a:spcBef>
              <a:spcAft>
                <a:spcPts val="200"/>
              </a:spcAft>
              <a:buClr>
                <a:schemeClr val="accent2"/>
              </a:buClr>
            </a:pPr>
            <a:r>
              <a:rPr lang="en-GB" sz="1400" dirty="0">
                <a:solidFill>
                  <a:schemeClr val="bg1"/>
                </a:solidFill>
                <a:latin typeface="Fujitsu Sans Medium" panose="020B0504060202020204" pitchFamily="34" charset="0"/>
              </a:rPr>
              <a:t>Dynamic Resource Controller</a:t>
            </a:r>
          </a:p>
        </p:txBody>
      </p:sp>
      <p:sp>
        <p:nvSpPr>
          <p:cNvPr id="122" name="Rectangle 121"/>
          <p:cNvSpPr/>
          <p:nvPr/>
        </p:nvSpPr>
        <p:spPr>
          <a:xfrm>
            <a:off x="262923" y="3063165"/>
            <a:ext cx="2407065" cy="347692"/>
          </a:xfrm>
          <a:prstGeom prst="rect">
            <a:avLst/>
          </a:prstGeom>
          <a:solidFill>
            <a:srgbClr val="B1B1AC">
              <a:alpha val="2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0" rIns="72000" bIns="0" rtlCol="0" anchor="ctr"/>
          <a:lstStyle/>
          <a:p>
            <a:pPr>
              <a:lnSpc>
                <a:spcPct val="150000"/>
              </a:lnSpc>
            </a:pPr>
            <a:r>
              <a:rPr lang="en-GB" sz="1400" dirty="0">
                <a:solidFill>
                  <a:schemeClr val="tx1"/>
                </a:solidFill>
                <a:latin typeface="Fujitsu Sans" panose="020B0404060202020204" pitchFamily="34" charset="0"/>
              </a:rPr>
              <a:t>Database</a:t>
            </a:r>
          </a:p>
        </p:txBody>
      </p:sp>
      <p:sp>
        <p:nvSpPr>
          <p:cNvPr id="123" name="Rectangle 122"/>
          <p:cNvSpPr/>
          <p:nvPr/>
        </p:nvSpPr>
        <p:spPr>
          <a:xfrm>
            <a:off x="262923" y="3439791"/>
            <a:ext cx="2407065" cy="347692"/>
          </a:xfrm>
          <a:prstGeom prst="rect">
            <a:avLst/>
          </a:prstGeom>
          <a:solidFill>
            <a:srgbClr val="B1B1AC">
              <a:alpha val="24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lIns="72000" tIns="0" rIns="72000" bIns="0" rtlCol="0" anchor="ctr"/>
          <a:lstStyle/>
          <a:p>
            <a:pPr>
              <a:lnSpc>
                <a:spcPct val="150000"/>
              </a:lnSpc>
            </a:pPr>
            <a:r>
              <a:rPr lang="en-GB" sz="1400" dirty="0">
                <a:solidFill>
                  <a:schemeClr val="tx1"/>
                </a:solidFill>
                <a:latin typeface="Fujitsu Sans" panose="020B0404060202020204" pitchFamily="34" charset="0"/>
              </a:rPr>
              <a:t>APIs</a:t>
            </a:r>
          </a:p>
        </p:txBody>
      </p:sp>
      <p:sp>
        <p:nvSpPr>
          <p:cNvPr id="125" name="TextBox 124"/>
          <p:cNvSpPr txBox="1"/>
          <p:nvPr/>
        </p:nvSpPr>
        <p:spPr>
          <a:xfrm>
            <a:off x="4681774" y="3737946"/>
            <a:ext cx="4399229" cy="584775"/>
          </a:xfrm>
          <a:prstGeom prst="rect">
            <a:avLst/>
          </a:prstGeom>
          <a:noFill/>
        </p:spPr>
        <p:txBody>
          <a:bodyPr wrap="square" rtlCol="0">
            <a:spAutoFit/>
          </a:bodyPr>
          <a:lstStyle/>
          <a:p>
            <a:pPr algn="ctr"/>
            <a:r>
              <a:rPr lang="en-GB" dirty="0" smtClean="0">
                <a:solidFill>
                  <a:srgbClr val="FF0000"/>
                </a:solidFill>
                <a:latin typeface="Fujitsu Sans Medium" panose="020B0504060202020204" pitchFamily="34" charset="0"/>
              </a:rPr>
              <a:t>Fujitsu Cloud Services K5 IoT Platform</a:t>
            </a:r>
          </a:p>
          <a:p>
            <a:pPr algn="ctr"/>
            <a:r>
              <a:rPr lang="en-GB" sz="1400" dirty="0" smtClean="0">
                <a:latin typeface="Fujitsu Sans" panose="020B0404060202020204" pitchFamily="34" charset="0"/>
              </a:rPr>
              <a:t>Realising IoT Solutions faster, with confidence</a:t>
            </a:r>
            <a:endParaRPr lang="en-US" sz="1400" dirty="0">
              <a:latin typeface="Fujitsu Sans" panose="020B0404060202020204" pitchFamily="34" charset="0"/>
            </a:endParaRPr>
          </a:p>
        </p:txBody>
      </p:sp>
    </p:spTree>
    <p:extLst>
      <p:ext uri="{BB962C8B-B14F-4D97-AF65-F5344CB8AC3E}">
        <p14:creationId xmlns:p14="http://schemas.microsoft.com/office/powerpoint/2010/main" val="2258615490"/>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750"/>
                                        <p:tgtEl>
                                          <p:spTgt spid="105"/>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109"/>
                                        </p:tgtEl>
                                        <p:attrNameLst>
                                          <p:attrName>style.visibility</p:attrName>
                                        </p:attrNameLst>
                                      </p:cBhvr>
                                      <p:to>
                                        <p:strVal val="visible"/>
                                      </p:to>
                                    </p:set>
                                    <p:animEffect transition="in" filter="wipe(left)">
                                      <p:cBhvr>
                                        <p:cTn id="11" dur="750"/>
                                        <p:tgtEl>
                                          <p:spTgt spid="109"/>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15"/>
                                        </p:tgtEl>
                                        <p:attrNameLst>
                                          <p:attrName>style.visibility</p:attrName>
                                        </p:attrNameLst>
                                      </p:cBhvr>
                                      <p:to>
                                        <p:strVal val="visible"/>
                                      </p:to>
                                    </p:set>
                                    <p:animEffect transition="in" filter="wipe(left)">
                                      <p:cBhvr>
                                        <p:cTn id="15" dur="400"/>
                                        <p:tgtEl>
                                          <p:spTgt spid="115"/>
                                        </p:tgtEl>
                                      </p:cBhvr>
                                    </p:animEffect>
                                  </p:childTnLst>
                                </p:cTn>
                              </p:par>
                            </p:childTnLst>
                          </p:cTn>
                        </p:par>
                        <p:par>
                          <p:cTn id="16" fill="hold">
                            <p:stCondLst>
                              <p:cond delay="1900"/>
                            </p:stCondLst>
                            <p:childTnLst>
                              <p:par>
                                <p:cTn id="17" presetID="22" presetClass="entr" presetSubtype="1" fill="hold" nodeType="afterEffect">
                                  <p:stCondLst>
                                    <p:cond delay="0"/>
                                  </p:stCondLst>
                                  <p:childTnLst>
                                    <p:set>
                                      <p:cBhvr>
                                        <p:cTn id="18" dur="1" fill="hold">
                                          <p:stCondLst>
                                            <p:cond delay="0"/>
                                          </p:stCondLst>
                                        </p:cTn>
                                        <p:tgtEl>
                                          <p:spTgt spid="110"/>
                                        </p:tgtEl>
                                        <p:attrNameLst>
                                          <p:attrName>style.visibility</p:attrName>
                                        </p:attrNameLst>
                                      </p:cBhvr>
                                      <p:to>
                                        <p:strVal val="visible"/>
                                      </p:to>
                                    </p:set>
                                    <p:animEffect transition="in" filter="wipe(up)">
                                      <p:cBhvr>
                                        <p:cTn id="19" dur="500"/>
                                        <p:tgtEl>
                                          <p:spTgt spid="110"/>
                                        </p:tgtEl>
                                      </p:cBhvr>
                                    </p:animEffect>
                                  </p:childTnLst>
                                </p:cTn>
                              </p:par>
                            </p:childTnLst>
                          </p:cTn>
                        </p:par>
                        <p:par>
                          <p:cTn id="20" fill="hold">
                            <p:stCondLst>
                              <p:cond delay="2400"/>
                            </p:stCondLst>
                            <p:childTnLst>
                              <p:par>
                                <p:cTn id="21" presetID="22" presetClass="entr" presetSubtype="8" fill="hold" nodeType="afterEffect">
                                  <p:stCondLst>
                                    <p:cond delay="0"/>
                                  </p:stCondLst>
                                  <p:childTnLst>
                                    <p:set>
                                      <p:cBhvr>
                                        <p:cTn id="22" dur="1" fill="hold">
                                          <p:stCondLst>
                                            <p:cond delay="0"/>
                                          </p:stCondLst>
                                        </p:cTn>
                                        <p:tgtEl>
                                          <p:spTgt spid="113"/>
                                        </p:tgtEl>
                                        <p:attrNameLst>
                                          <p:attrName>style.visibility</p:attrName>
                                        </p:attrNameLst>
                                      </p:cBhvr>
                                      <p:to>
                                        <p:strVal val="visible"/>
                                      </p:to>
                                    </p:set>
                                    <p:animEffect transition="in" filter="wipe(left)">
                                      <p:cBhvr>
                                        <p:cTn id="23" dur="400"/>
                                        <p:tgtEl>
                                          <p:spTgt spid="113"/>
                                        </p:tgtEl>
                                      </p:cBhvr>
                                    </p:animEffect>
                                  </p:childTnLst>
                                </p:cTn>
                              </p:par>
                            </p:childTnLst>
                          </p:cTn>
                        </p:par>
                        <p:par>
                          <p:cTn id="24" fill="hold">
                            <p:stCondLst>
                              <p:cond delay="2800"/>
                            </p:stCondLst>
                            <p:childTnLst>
                              <p:par>
                                <p:cTn id="25" presetID="22" presetClass="entr" presetSubtype="8" fill="hold" nodeType="afterEffect">
                                  <p:stCondLst>
                                    <p:cond delay="0"/>
                                  </p:stCondLst>
                                  <p:childTnLst>
                                    <p:set>
                                      <p:cBhvr>
                                        <p:cTn id="26" dur="1" fill="hold">
                                          <p:stCondLst>
                                            <p:cond delay="0"/>
                                          </p:stCondLst>
                                        </p:cTn>
                                        <p:tgtEl>
                                          <p:spTgt spid="106"/>
                                        </p:tgtEl>
                                        <p:attrNameLst>
                                          <p:attrName>style.visibility</p:attrName>
                                        </p:attrNameLst>
                                      </p:cBhvr>
                                      <p:to>
                                        <p:strVal val="visible"/>
                                      </p:to>
                                    </p:set>
                                    <p:animEffect transition="in" filter="wipe(left)">
                                      <p:cBhvr>
                                        <p:cTn id="27" dur="400"/>
                                        <p:tgtEl>
                                          <p:spTgt spid="106"/>
                                        </p:tgtEl>
                                      </p:cBhvr>
                                    </p:animEffect>
                                  </p:childTnLst>
                                </p:cTn>
                              </p:par>
                            </p:childTnLst>
                          </p:cTn>
                        </p:par>
                        <p:par>
                          <p:cTn id="28" fill="hold">
                            <p:stCondLst>
                              <p:cond delay="3200"/>
                            </p:stCondLst>
                            <p:childTnLst>
                              <p:par>
                                <p:cTn id="29" presetID="22" presetClass="entr" presetSubtype="1"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up)">
                                      <p:cBhvr>
                                        <p:cTn id="31" dur="800"/>
                                        <p:tgtEl>
                                          <p:spTgt spid="107"/>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108"/>
                                        </p:tgtEl>
                                        <p:attrNameLst>
                                          <p:attrName>style.visibility</p:attrName>
                                        </p:attrNameLst>
                                      </p:cBhvr>
                                      <p:to>
                                        <p:strVal val="visible"/>
                                      </p:to>
                                    </p:set>
                                    <p:animEffect transition="in" filter="wipe(left)">
                                      <p:cBhvr>
                                        <p:cTn id="35" dur="750"/>
                                        <p:tgtEl>
                                          <p:spTgt spid="108"/>
                                        </p:tgtEl>
                                      </p:cBhvr>
                                    </p:animEffect>
                                  </p:childTnLst>
                                </p:cTn>
                              </p:par>
                            </p:childTnLst>
                          </p:cTn>
                        </p:par>
                        <p:par>
                          <p:cTn id="36" fill="hold">
                            <p:stCondLst>
                              <p:cond delay="4750"/>
                            </p:stCondLst>
                            <p:childTnLst>
                              <p:par>
                                <p:cTn id="37" presetID="22" presetClass="entr" presetSubtype="2" fill="hold" nodeType="after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right)">
                                      <p:cBhvr>
                                        <p:cTn id="39" dur="750"/>
                                        <p:tgtEl>
                                          <p:spTgt spid="114"/>
                                        </p:tgtEl>
                                      </p:cBhvr>
                                    </p:animEffect>
                                  </p:childTnLst>
                                </p:cTn>
                              </p:par>
                            </p:childTnLst>
                          </p:cTn>
                        </p:par>
                        <p:par>
                          <p:cTn id="40" fill="hold">
                            <p:stCondLst>
                              <p:cond delay="5500"/>
                            </p:stCondLst>
                            <p:childTnLst>
                              <p:par>
                                <p:cTn id="41" presetID="22" presetClass="entr" presetSubtype="8" fill="hold" nodeType="afterEffect">
                                  <p:stCondLst>
                                    <p:cond delay="0"/>
                                  </p:stCondLst>
                                  <p:childTnLst>
                                    <p:set>
                                      <p:cBhvr>
                                        <p:cTn id="42" dur="1" fill="hold">
                                          <p:stCondLst>
                                            <p:cond delay="0"/>
                                          </p:stCondLst>
                                        </p:cTn>
                                        <p:tgtEl>
                                          <p:spTgt spid="111"/>
                                        </p:tgtEl>
                                        <p:attrNameLst>
                                          <p:attrName>style.visibility</p:attrName>
                                        </p:attrNameLst>
                                      </p:cBhvr>
                                      <p:to>
                                        <p:strVal val="visible"/>
                                      </p:to>
                                    </p:set>
                                    <p:animEffect transition="in" filter="wipe(left)">
                                      <p:cBhvr>
                                        <p:cTn id="43" dur="750"/>
                                        <p:tgtEl>
                                          <p:spTgt spid="111"/>
                                        </p:tgtEl>
                                      </p:cBhvr>
                                    </p:animEffect>
                                  </p:childTnLst>
                                </p:cTn>
                              </p:par>
                            </p:childTnLst>
                          </p:cTn>
                        </p:par>
                        <p:par>
                          <p:cTn id="44" fill="hold">
                            <p:stCondLst>
                              <p:cond delay="6250"/>
                            </p:stCondLst>
                            <p:childTnLst>
                              <p:par>
                                <p:cTn id="45" presetID="22" presetClass="entr" presetSubtype="8" fill="hold"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VCT_ADJUSTSHAPES_ARROWANGLE" val="45"/>
  <p:tag name="VCT_ADJUSTSHAPES_CHEVRONANGLE" val="60"/>
  <p:tag name="VCT_ADJUSTSHAPES_ROUNDRECTPOINTS" val="30"/>
</p:tagLst>
</file>

<file path=ppt/tags/tag2.xml><?xml version="1.0" encoding="utf-8"?>
<p:tagLst xmlns:a="http://schemas.openxmlformats.org/drawingml/2006/main" xmlns:r="http://schemas.openxmlformats.org/officeDocument/2006/relationships" xmlns:p="http://schemas.openxmlformats.org/presentationml/2006/main">
  <p:tag name="STYLE" val="VCT_Marker"/>
  <p:tag name="DATE" val="12.10.2010 13:26:00"/>
  <p:tag name="VCTMASTER" val="Fujitsu Master 16-9 red"/>
  <p:tag name="VCTORDER" val="1"/>
</p:tagLst>
</file>

<file path=ppt/tags/tag3.xml><?xml version="1.0" encoding="utf-8"?>
<p:tagLst xmlns:a="http://schemas.openxmlformats.org/drawingml/2006/main" xmlns:r="http://schemas.openxmlformats.org/officeDocument/2006/relationships" xmlns:p="http://schemas.openxmlformats.org/presentationml/2006/main">
  <p:tag name="VCT-BODYINDENTATION" val="0;21,25;21,25;42,5;42,5;56,25;56,25;70,62504;70,62496;85;"/>
  <p:tag name="VCT-BULLETVISIBILITY" val="G*****"/>
</p:tagLst>
</file>

<file path=ppt/tags/tag4.xml><?xml version="1.0" encoding="utf-8"?>
<p:tagLst xmlns:a="http://schemas.openxmlformats.org/drawingml/2006/main" xmlns:r="http://schemas.openxmlformats.org/officeDocument/2006/relationships" xmlns:p="http://schemas.openxmlformats.org/presentationml/2006/main">
  <p:tag name="STYLE" val="VCT_Marker"/>
  <p:tag name="DATE" val="12.10.2010 13:26:00"/>
  <p:tag name="VCT-TEMPLATE" val="Master 16-9_red.potx"/>
  <p:tag name="VCTMASTER" val="Fujitsu Master 16-9 red"/>
  <p:tag name="VCTORDER" val="1"/>
</p:tagLst>
</file>

<file path=ppt/tags/tag5.xml><?xml version="1.0" encoding="utf-8"?>
<p:tagLst xmlns:a="http://schemas.openxmlformats.org/drawingml/2006/main" xmlns:r="http://schemas.openxmlformats.org/officeDocument/2006/relationships" xmlns:p="http://schemas.openxmlformats.org/presentationml/2006/main">
  <p:tag name="VCT-BODYINDENTATION" val="0;21.25;21.25;42.5;42.5;56.25;56.25;70.62504;70.62496;85;"/>
  <p:tag name="VCT-BULLETVISIBILITY" val="G*****"/>
</p:tagLst>
</file>

<file path=ppt/tags/tag6.xml><?xml version="1.0" encoding="utf-8"?>
<p:tagLst xmlns:a="http://schemas.openxmlformats.org/drawingml/2006/main" xmlns:r="http://schemas.openxmlformats.org/officeDocument/2006/relationships" xmlns:p="http://schemas.openxmlformats.org/presentationml/2006/main">
  <p:tag name="STYLE" val="VCT_Marker"/>
  <p:tag name="DATE" val="12.10.2010 13:26:00"/>
  <p:tag name="VCTMASTER" val="Fujitsu"/>
  <p:tag name="VCTLAYOUT" val="title"/>
  <p:tag name="VCTORDER" val="1"/>
</p:tagLst>
</file>

<file path=ppt/tags/tag7.xml><?xml version="1.0" encoding="utf-8"?>
<p:tagLst xmlns:a="http://schemas.openxmlformats.org/drawingml/2006/main" xmlns:r="http://schemas.openxmlformats.org/officeDocument/2006/relationships" xmlns:p="http://schemas.openxmlformats.org/presentationml/2006/main">
  <p:tag name="STYLE" val="VCT_Backup"/>
  <p:tag name="DATE" val="25.10.2010 11:11:35"/>
  <p:tag name="PLACEHFMT" val="3"/>
  <p:tag name="VCT-BODYINDENTATION" val="0;0;"/>
  <p:tag name="VCT-BULLETVISIBILITY" val="L "/>
</p:tagLst>
</file>

<file path=ppt/tags/tag8.xml><?xml version="1.0" encoding="utf-8"?>
<p:tagLst xmlns:a="http://schemas.openxmlformats.org/drawingml/2006/main" xmlns:r="http://schemas.openxmlformats.org/officeDocument/2006/relationships" xmlns:p="http://schemas.openxmlformats.org/presentationml/2006/main">
  <p:tag name="STYLE" val="VCT_Backup"/>
  <p:tag name="DATE" val="25.10.2010 11:11:35"/>
  <p:tag name="PLACEHFMT" val="4"/>
  <p:tag name="VCT-BODYINDENTATION" val="0;0;"/>
  <p:tag name="VCT-BULLETVISIBILITY" val="L "/>
</p:tagLst>
</file>

<file path=ppt/theme/theme1.xml><?xml version="1.0" encoding="utf-8"?>
<a:theme xmlns:a="http://schemas.openxmlformats.org/drawingml/2006/main" name="Master-16-9-RED-Fujitsu Confidential">
  <a:themeElements>
    <a:clrScheme name="Fujitsu">
      <a:dk1>
        <a:srgbClr val="000000"/>
      </a:dk1>
      <a:lt1>
        <a:srgbClr val="FFFFFF"/>
      </a:lt1>
      <a:dk2>
        <a:srgbClr val="87867E"/>
      </a:dk2>
      <a:lt2>
        <a:srgbClr val="DAD9D6"/>
      </a:lt2>
      <a:accent1>
        <a:srgbClr val="FF0000"/>
      </a:accent1>
      <a:accent2>
        <a:srgbClr val="A30B1A"/>
      </a:accent2>
      <a:accent3>
        <a:srgbClr val="861718"/>
      </a:accent3>
      <a:accent4>
        <a:srgbClr val="681A14"/>
      </a:accent4>
      <a:accent5>
        <a:srgbClr val="48190A"/>
      </a:accent5>
      <a:accent6>
        <a:srgbClr val="3C3C35"/>
      </a:accent6>
      <a:hlink>
        <a:srgbClr val="1782DB"/>
      </a:hlink>
      <a:folHlink>
        <a:srgbClr val="FF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1"/>
          </a:solidFill>
        </a:ln>
      </a:spPr>
      <a:bodyPr rtlCol="0" anchor="t" anchorCtr="0"/>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ales Immersion Presentation v 1.0 5-9-16" id="{9C3F137F-7413-4765-AB50-55621B2F186D}" vid="{8C70221C-9AE9-4E37-A64E-862A0DBC1A4D}"/>
    </a:ext>
  </a:extLst>
</a:theme>
</file>

<file path=ppt/theme/theme2.xml><?xml version="1.0" encoding="utf-8"?>
<a:theme xmlns:a="http://schemas.openxmlformats.org/drawingml/2006/main" name="Master 16-9_red">
  <a:themeElements>
    <a:clrScheme name="Fujitsu">
      <a:dk1>
        <a:srgbClr val="000000"/>
      </a:dk1>
      <a:lt1>
        <a:srgbClr val="FFFFFF"/>
      </a:lt1>
      <a:dk2>
        <a:srgbClr val="87867E"/>
      </a:dk2>
      <a:lt2>
        <a:srgbClr val="DAD9D6"/>
      </a:lt2>
      <a:accent1>
        <a:srgbClr val="FF0000"/>
      </a:accent1>
      <a:accent2>
        <a:srgbClr val="A30B1A"/>
      </a:accent2>
      <a:accent3>
        <a:srgbClr val="861718"/>
      </a:accent3>
      <a:accent4>
        <a:srgbClr val="681A14"/>
      </a:accent4>
      <a:accent5>
        <a:srgbClr val="48190A"/>
      </a:accent5>
      <a:accent6>
        <a:srgbClr val="3C3C35"/>
      </a:accent6>
      <a:hlink>
        <a:srgbClr val="1782DB"/>
      </a:hlink>
      <a:folHlink>
        <a:srgbClr val="FF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1"/>
          </a:solidFill>
        </a:ln>
      </a:spPr>
      <a:bodyPr rtlCol="0" anchor="t" anchorCtr="0"/>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Larissa-Design">
  <a:themeElements>
    <a:clrScheme name="Fujitsu">
      <a:dk1>
        <a:srgbClr val="000000"/>
      </a:dk1>
      <a:lt1>
        <a:srgbClr val="FFFFFF"/>
      </a:lt1>
      <a:dk2>
        <a:srgbClr val="87867E"/>
      </a:dk2>
      <a:lt2>
        <a:srgbClr val="DAD9D6"/>
      </a:lt2>
      <a:accent1>
        <a:srgbClr val="FF0000"/>
      </a:accent1>
      <a:accent2>
        <a:srgbClr val="A30B1A"/>
      </a:accent2>
      <a:accent3>
        <a:srgbClr val="861718"/>
      </a:accent3>
      <a:accent4>
        <a:srgbClr val="681A14"/>
      </a:accent4>
      <a:accent5>
        <a:srgbClr val="48190A"/>
      </a:accent5>
      <a:accent6>
        <a:srgbClr val="3C3C35"/>
      </a:accent6>
      <a:hlink>
        <a:srgbClr val="1782DB"/>
      </a:hlink>
      <a:folHlink>
        <a:srgbClr val="FF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Fujitsu">
      <a:dk1>
        <a:srgbClr val="000000"/>
      </a:dk1>
      <a:lt1>
        <a:srgbClr val="FFFFFF"/>
      </a:lt1>
      <a:dk2>
        <a:srgbClr val="87867E"/>
      </a:dk2>
      <a:lt2>
        <a:srgbClr val="DAD9D6"/>
      </a:lt2>
      <a:accent1>
        <a:srgbClr val="FF0000"/>
      </a:accent1>
      <a:accent2>
        <a:srgbClr val="A30B1A"/>
      </a:accent2>
      <a:accent3>
        <a:srgbClr val="861718"/>
      </a:accent3>
      <a:accent4>
        <a:srgbClr val="681A14"/>
      </a:accent4>
      <a:accent5>
        <a:srgbClr val="48190A"/>
      </a:accent5>
      <a:accent6>
        <a:srgbClr val="3C3C35"/>
      </a:accent6>
      <a:hlink>
        <a:srgbClr val="1782DB"/>
      </a:hlink>
      <a:folHlink>
        <a:srgbClr val="FF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f0418a64-c4c4-4c52-b6a4-fa19483f03a5">Power Point Template </Description0>
    <Category xmlns="f0418a64-c4c4-4c52-b6a4-fa19483f03a5">Powerpoint Templates</Category>
    <IconOverlay xmlns="http://schemas.microsoft.com/sharepoint/v4" xsi:nil="true"/>
    <Source_x002f_Owner xmlns="f0418a64-c4c4-4c52-b6a4-fa19483f03a5" xsi:nil="true"/>
    <RetentionPeriod xmlns="http://schemas.microsoft.com/sharepoint/v3/fields">Do not retain</RetentionPeriod>
    <Comment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C324184BD609A49AEA9EA9CD5C30344" ma:contentTypeVersion="4" ma:contentTypeDescription="Create a new document." ma:contentTypeScope="" ma:versionID="7c64ccd6608d7fc57cb050fa7a693128">
  <xsd:schema xmlns:xsd="http://www.w3.org/2001/XMLSchema" xmlns:xs="http://www.w3.org/2001/XMLSchema" xmlns:p="http://schemas.microsoft.com/office/2006/metadata/properties" xmlns:ns1="http://schemas.microsoft.com/sharepoint/v3" xmlns:ns2="http://schemas.microsoft.com/sharepoint/v3/fields" xmlns:ns3="f0418a64-c4c4-4c52-b6a4-fa19483f03a5" xmlns:ns4="http://schemas.microsoft.com/sharepoint/v4" targetNamespace="http://schemas.microsoft.com/office/2006/metadata/properties" ma:root="true" ma:fieldsID="2cdfc109d628d81da9254836d15ed2e7" ns1:_="" ns2:_="" ns3:_="" ns4:_="">
    <xsd:import namespace="http://schemas.microsoft.com/sharepoint/v3"/>
    <xsd:import namespace="http://schemas.microsoft.com/sharepoint/v3/fields"/>
    <xsd:import namespace="f0418a64-c4c4-4c52-b6a4-fa19483f03a5"/>
    <xsd:import namespace="http://schemas.microsoft.com/sharepoint/v4"/>
    <xsd:element name="properties">
      <xsd:complexType>
        <xsd:sequence>
          <xsd:element name="documentManagement">
            <xsd:complexType>
              <xsd:all>
                <xsd:element ref="ns2:RetentionPeriod"/>
                <xsd:element ref="ns1:Comments" minOccurs="0"/>
                <xsd:element ref="ns3:Description0" minOccurs="0"/>
                <xsd:element ref="ns3:Category" minOccurs="0"/>
                <xsd:element ref="ns3:Source_x002f_Owner"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9" nillable="true" ma:displayName="Comment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RetentionPeriod" ma:index="8" ma:displayName="Retention Period" ma:default="Do not retain" ma:format="Dropdown" ma:internalName="RetentionPeriod" ma:readOnly="false" ma:showField="Text">
      <xsd:simpleType>
        <xsd:restriction base="dms:Choice">
          <xsd:enumeration value="Do not retain"/>
          <xsd:enumeration value="1 year"/>
          <xsd:enumeration value="2 years"/>
          <xsd:enumeration value="3 years"/>
          <xsd:enumeration value="6 years"/>
          <xsd:enumeration value="10 years"/>
          <xsd:enumeration value="30 years"/>
          <xsd:enumeration value="30 after end of contract"/>
          <xsd:enumeration value="Validity + 3 years"/>
          <xsd:enumeration value="Until end of contract"/>
          <xsd:enumeration value="Indefinite"/>
        </xsd:restriction>
      </xsd:simpleType>
    </xsd:element>
  </xsd:schema>
  <xsd:schema xmlns:xsd="http://www.w3.org/2001/XMLSchema" xmlns:xs="http://www.w3.org/2001/XMLSchema" xmlns:dms="http://schemas.microsoft.com/office/2006/documentManagement/types" xmlns:pc="http://schemas.microsoft.com/office/infopath/2007/PartnerControls" targetNamespace="f0418a64-c4c4-4c52-b6a4-fa19483f03a5" elementFormDefault="qualified">
    <xsd:import namespace="http://schemas.microsoft.com/office/2006/documentManagement/types"/>
    <xsd:import namespace="http://schemas.microsoft.com/office/infopath/2007/PartnerControls"/>
    <xsd:element name="Description0" ma:index="10" nillable="true" ma:displayName="Description" ma:internalName="Description0">
      <xsd:simpleType>
        <xsd:restriction base="dms:Note"/>
      </xsd:simpleType>
    </xsd:element>
    <xsd:element name="Category" ma:index="11" nillable="true" ma:displayName="Category" ma:format="Dropdown" ma:internalName="Category">
      <xsd:simpleType>
        <xsd:union memberTypes="dms:Text">
          <xsd:simpleType>
            <xsd:restriction base="dms:Choice">
              <xsd:enumeration value="Word Templates"/>
              <xsd:enumeration value="Corporate Marketing Collaterals"/>
              <xsd:enumeration value="Advertising Templates"/>
              <xsd:enumeration value="Newsletter Templates"/>
              <xsd:enumeration value="Powerpoint Templates"/>
              <xsd:enumeration value="Collaterals Templates"/>
              <xsd:enumeration value="Guidelines"/>
              <xsd:enumeration value="OFT File"/>
            </xsd:restriction>
          </xsd:simpleType>
        </xsd:union>
      </xsd:simpleType>
    </xsd:element>
    <xsd:element name="Source_x002f_Owner" ma:index="12" nillable="true" ma:displayName="Source/Owner" ma:internalName="Source_x002f_Owne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E1C9E3-7593-423D-89C1-42E82ADA8CD0}">
  <ds:schemaRefs>
    <ds:schemaRef ds:uri="http://schemas.microsoft.com/sharepoint/v3/fields"/>
    <ds:schemaRef ds:uri="http://purl.org/dc/dcmitype/"/>
    <ds:schemaRef ds:uri="http://schemas.microsoft.com/sharepoint/v4"/>
    <ds:schemaRef ds:uri="http://purl.org/dc/terms/"/>
    <ds:schemaRef ds:uri="http://schemas.microsoft.com/office/infopath/2007/PartnerControls"/>
    <ds:schemaRef ds:uri="http://schemas.microsoft.com/sharepoint/v3"/>
    <ds:schemaRef ds:uri="http://schemas.microsoft.com/office/2006/metadata/properties"/>
    <ds:schemaRef ds:uri="http://schemas.openxmlformats.org/package/2006/metadata/core-properties"/>
    <ds:schemaRef ds:uri="http://schemas.microsoft.com/office/2006/documentManagement/types"/>
    <ds:schemaRef ds:uri="f0418a64-c4c4-4c52-b6a4-fa19483f03a5"/>
    <ds:schemaRef ds:uri="http://www.w3.org/XML/1998/namespace"/>
    <ds:schemaRef ds:uri="http://purl.org/dc/elements/1.1/"/>
  </ds:schemaRefs>
</ds:datastoreItem>
</file>

<file path=customXml/itemProps2.xml><?xml version="1.0" encoding="utf-8"?>
<ds:datastoreItem xmlns:ds="http://schemas.openxmlformats.org/officeDocument/2006/customXml" ds:itemID="{9F772B5B-6283-467C-AF31-FC8512E6FD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f0418a64-c4c4-4c52-b6a4-fa19483f03a5"/>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E6BFCC-DFEB-46C9-B58D-55BAB61694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12346</TotalTime>
  <Words>913</Words>
  <Application>Microsoft Office PowerPoint</Application>
  <PresentationFormat>On-screen Show (16:9)</PresentationFormat>
  <Paragraphs>268</Paragraphs>
  <Slides>13</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ＭＳ Ｐゴシック</vt:lpstr>
      <vt:lpstr>Arial</vt:lpstr>
      <vt:lpstr>Calibri</vt:lpstr>
      <vt:lpstr>Fujitsu Sans</vt:lpstr>
      <vt:lpstr>Fujitsu Sans Medium</vt:lpstr>
      <vt:lpstr>Wingdings</vt:lpstr>
      <vt:lpstr>Master-16-9-RED-Fujitsu Confidential</vt:lpstr>
      <vt:lpstr>Master 16-9_red</vt:lpstr>
      <vt:lpstr>FUJITSU Cloud Services K5   IoT Platform</vt:lpstr>
      <vt:lpstr>What is it ?</vt:lpstr>
      <vt:lpstr>What it comprises</vt:lpstr>
      <vt:lpstr>Core Features</vt:lpstr>
      <vt:lpstr>Platform Overview</vt:lpstr>
      <vt:lpstr>Platform Overview</vt:lpstr>
      <vt:lpstr>Platform Overview</vt:lpstr>
      <vt:lpstr>Platform Overview</vt:lpstr>
      <vt:lpstr>Platform Overview</vt:lpstr>
      <vt:lpstr>Platform Overview</vt:lpstr>
      <vt:lpstr>Platform Overview</vt:lpstr>
      <vt:lpstr>Customer Value</vt:lpstr>
      <vt:lpstr>Why Fujitsu?</vt:lpstr>
    </vt:vector>
  </TitlesOfParts>
  <Company>Fujitsu Technology Solutions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Response Module and subline</dc:title>
  <dc:creator>Peter Stephen</dc:creator>
  <cp:lastModifiedBy>Whalley Mark</cp:lastModifiedBy>
  <cp:revision>373</cp:revision>
  <cp:lastPrinted>2016-11-03T15:35:02Z</cp:lastPrinted>
  <dcterms:created xsi:type="dcterms:W3CDTF">2016-09-06T07:38:29Z</dcterms:created>
  <dcterms:modified xsi:type="dcterms:W3CDTF">2016-11-24T10:10:50Z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0x010100BC324184BD609A49AEA9EA9CD5C30344</vt:lpwstr>
  </property>
  <property fmtid="{D5CDD505-2E9C-101B-9397-08002B2CF9AE}" pid="3" name="Order">
    <vt:r8>37100</vt:r8>
  </property>
</Properties>
</file>