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8" r:id="rId3"/>
    <p:sldId id="260" r:id="rId4"/>
    <p:sldId id="261" r:id="rId5"/>
  </p:sldIdLst>
  <p:sldSz cx="9144000" cy="6858000" type="screen4x3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429" autoAdjust="0"/>
  </p:normalViewPr>
  <p:slideViewPr>
    <p:cSldViewPr>
      <p:cViewPr varScale="1">
        <p:scale>
          <a:sx n="46" d="100"/>
          <a:sy n="46" d="100"/>
        </p:scale>
        <p:origin x="1786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1" y="0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8B536092-7410-458A-B28F-50FEC4C5C244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96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vert="horz" lIns="95491" tIns="47745" rIns="95491" bIns="4774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1" y="9721106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E227801E-09C6-45F8-BBF3-A34D426E3D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460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sz="1300" dirty="0"/>
              <a:t>意図</a:t>
            </a:r>
            <a:endParaRPr lang="en-US" altLang="ja-JP" sz="1300" dirty="0"/>
          </a:p>
          <a:p>
            <a:r>
              <a:rPr lang="ja-JP" altLang="ja-JP" sz="1300" dirty="0"/>
              <a:t>事前課題で作成した強み・弱み表を用いて、互いの状況を共有する。互いの状況を知ることで、自身の自治体の課題、共通する課題等を知ると同時に、先進的な取組等を知って刺激を受ける。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7801E-09C6-45F8-BBF3-A34D426E3D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654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sz="1300" dirty="0"/>
              <a:t>進行：</a:t>
            </a:r>
          </a:p>
          <a:p>
            <a:r>
              <a:rPr lang="ja-JP" altLang="en-US" sz="1300" dirty="0"/>
              <a:t>１．</a:t>
            </a:r>
            <a:r>
              <a:rPr lang="ja-JP" altLang="ja-JP" sz="1300" dirty="0"/>
              <a:t>事前課題のシートを用いて、互いの状況を共有する。その際にポイントとなる言葉について、書記がキーワードとして書き出す（発</a:t>
            </a:r>
            <a:r>
              <a:rPr lang="ja-JP" altLang="en-US" sz="1300" dirty="0"/>
              <a:t>　　　</a:t>
            </a:r>
            <a:r>
              <a:rPr lang="ja-JP" altLang="ja-JP" sz="1300" dirty="0"/>
              <a:t>表</a:t>
            </a:r>
            <a:r>
              <a:rPr lang="en-US" altLang="ja-JP" sz="1300" dirty="0"/>
              <a:t>12</a:t>
            </a:r>
            <a:r>
              <a:rPr lang="ja-JP" altLang="ja-JP" sz="1300" dirty="0"/>
              <a:t>分）。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7801E-09C6-45F8-BBF3-A34D426E3D4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559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sz="1300" dirty="0"/>
              <a:t>進行：</a:t>
            </a:r>
          </a:p>
          <a:p>
            <a:pPr lvl="0"/>
            <a:r>
              <a:rPr lang="ja-JP" altLang="en-US" sz="1300" dirty="0"/>
              <a:t>２．</a:t>
            </a:r>
            <a:r>
              <a:rPr lang="ja-JP" altLang="ja-JP" sz="1300" dirty="0"/>
              <a:t>出たキーワードの中から、課題としてとりあげたいものを選ぶ</a:t>
            </a:r>
          </a:p>
          <a:p>
            <a:pPr lvl="0"/>
            <a:r>
              <a:rPr lang="ja-JP" altLang="en-US" sz="1300" dirty="0"/>
              <a:t>３．</a:t>
            </a:r>
            <a:r>
              <a:rPr lang="ja-JP" altLang="ja-JP" sz="1300" dirty="0"/>
              <a:t>その上で、それについて対応方法を考える。</a:t>
            </a:r>
          </a:p>
          <a:p>
            <a:r>
              <a:rPr lang="ja-JP" altLang="en-US" sz="1300" dirty="0"/>
              <a:t>４．</a:t>
            </a:r>
            <a:r>
              <a:rPr lang="ja-JP" altLang="ja-JP" sz="1300" dirty="0"/>
              <a:t>以上は発表できるよう取りまとめまでもっていく。（グループ協議</a:t>
            </a:r>
            <a:r>
              <a:rPr lang="en-US" altLang="ja-JP" sz="1300" dirty="0"/>
              <a:t>38</a:t>
            </a:r>
            <a:r>
              <a:rPr lang="ja-JP" altLang="ja-JP" sz="1300" dirty="0"/>
              <a:t>分）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7801E-09C6-45F8-BBF3-A34D426E3D4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642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sz="1300" dirty="0"/>
              <a:t>進行：</a:t>
            </a:r>
          </a:p>
          <a:p>
            <a:pPr lvl="0"/>
            <a:r>
              <a:rPr lang="ja-JP" altLang="en-US" sz="1300" dirty="0"/>
              <a:t>５．</a:t>
            </a:r>
            <a:r>
              <a:rPr lang="en-US" altLang="ja-JP" sz="1300" dirty="0"/>
              <a:t>3</a:t>
            </a:r>
            <a:r>
              <a:rPr lang="ja-JP" altLang="ja-JP" sz="1300" dirty="0"/>
              <a:t>グループ程度の発表を想定</a:t>
            </a:r>
          </a:p>
          <a:p>
            <a:r>
              <a:rPr lang="ja-JP" altLang="en-US" sz="1300" dirty="0"/>
              <a:t>　　</a:t>
            </a:r>
            <a:r>
              <a:rPr lang="ja-JP" altLang="ja-JP" sz="1300" dirty="0"/>
              <a:t>（発表</a:t>
            </a:r>
            <a:r>
              <a:rPr lang="en-US" altLang="ja-JP" sz="1300" dirty="0"/>
              <a:t>3</a:t>
            </a:r>
            <a:r>
              <a:rPr lang="ja-JP" altLang="ja-JP" sz="1300" dirty="0"/>
              <a:t>分×</a:t>
            </a:r>
            <a:r>
              <a:rPr lang="en-US" altLang="ja-JP" sz="1300" dirty="0"/>
              <a:t>3</a:t>
            </a:r>
            <a:r>
              <a:rPr lang="ja-JP" altLang="ja-JP" sz="1300" dirty="0"/>
              <a:t>グループ・・</a:t>
            </a:r>
            <a:r>
              <a:rPr lang="en-US" altLang="ja-JP" sz="1300" dirty="0"/>
              <a:t>10</a:t>
            </a:r>
            <a:r>
              <a:rPr lang="ja-JP" altLang="ja-JP" sz="1300" dirty="0"/>
              <a:t>分程度）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7801E-09C6-45F8-BBF3-A34D426E3D4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213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955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70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27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68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827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15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81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48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09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78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2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69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8442" y="1122363"/>
            <a:ext cx="8807116" cy="2387600"/>
          </a:xfrm>
          <a:solidFill>
            <a:schemeClr val="tx2"/>
          </a:solidFill>
        </p:spPr>
        <p:txBody>
          <a:bodyPr anchor="ctr">
            <a:noAutofit/>
          </a:bodyPr>
          <a:lstStyle/>
          <a:p>
            <a:r>
              <a:rPr lang="ja-JP" altLang="en-US" sz="3200" b="1" dirty="0" smtClean="0">
                <a:solidFill>
                  <a:schemeClr val="bg1"/>
                </a:solidFill>
              </a:rPr>
              <a:t>演習　グループワーク①</a:t>
            </a:r>
            <a:r>
              <a:rPr lang="en-US" altLang="ja-JP" sz="3200" b="1" dirty="0" smtClean="0">
                <a:solidFill>
                  <a:schemeClr val="bg1"/>
                </a:solidFill>
              </a:rPr>
              <a:t/>
            </a:r>
            <a:br>
              <a:rPr lang="en-US" altLang="ja-JP" sz="3200" b="1" dirty="0" smtClean="0">
                <a:solidFill>
                  <a:schemeClr val="bg1"/>
                </a:solidFill>
              </a:rPr>
            </a:br>
            <a:r>
              <a:rPr lang="ja-JP" altLang="en-US" sz="3200" b="1" dirty="0" smtClean="0">
                <a:solidFill>
                  <a:schemeClr val="bg1"/>
                </a:solidFill>
              </a:rPr>
              <a:t>現状</a:t>
            </a:r>
            <a:r>
              <a:rPr lang="ja-JP" altLang="en-US" sz="3200" b="1" dirty="0">
                <a:solidFill>
                  <a:schemeClr val="bg1"/>
                </a:solidFill>
              </a:rPr>
              <a:t>・課題の把握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49CA-2208-4895-8B94-CB0A1163EE6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092280" y="150178"/>
            <a:ext cx="1800000" cy="40894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sz="1400" dirty="0">
                <a:solidFill>
                  <a:srgbClr val="000000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研修コンテンツ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ja-JP" sz="1400" dirty="0" smtClean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en-US" sz="1400" dirty="0" smtClean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①</a:t>
            </a:r>
            <a:endParaRPr lang="ja-JP" sz="1200" dirty="0">
              <a:effectLst/>
              <a:latin typeface="HGPｺﾞｼｯｸM" panose="020B0600000000000000" pitchFamily="50" charset="-128"/>
              <a:ea typeface="HGPｺﾞｼｯｸM" panose="020B0600000000000000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02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8442" y="1122363"/>
            <a:ext cx="8807116" cy="2387600"/>
          </a:xfrm>
          <a:solidFill>
            <a:schemeClr val="tx2">
              <a:lumMod val="60000"/>
              <a:lumOff val="40000"/>
            </a:schemeClr>
          </a:solidFill>
        </p:spPr>
        <p:txBody>
          <a:bodyPr anchor="ctr">
            <a:noAutofit/>
          </a:bodyPr>
          <a:lstStyle/>
          <a:p>
            <a:r>
              <a:rPr lang="ja-JP" altLang="en-US" sz="3200" b="1" dirty="0">
                <a:solidFill>
                  <a:schemeClr val="bg1"/>
                </a:solidFill>
              </a:rPr>
              <a:t>事前課題のシートを用いて</a:t>
            </a:r>
            <a:br>
              <a:rPr lang="ja-JP" altLang="en-US" sz="3200" b="1" dirty="0">
                <a:solidFill>
                  <a:schemeClr val="bg1"/>
                </a:solidFill>
              </a:rPr>
            </a:br>
            <a:r>
              <a:rPr lang="ja-JP" altLang="en-US" sz="3200" b="1" dirty="0">
                <a:solidFill>
                  <a:schemeClr val="bg1"/>
                </a:solidFill>
              </a:rPr>
              <a:t>互いの状況を共有する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3886200"/>
            <a:ext cx="8496944" cy="1752600"/>
          </a:xfrm>
        </p:spPr>
        <p:txBody>
          <a:bodyPr>
            <a:normAutofit/>
          </a:bodyPr>
          <a:lstStyle/>
          <a:p>
            <a:endParaRPr kumimoji="1" lang="en-US" altLang="ja-JP" sz="2800" dirty="0" smtClean="0"/>
          </a:p>
          <a:p>
            <a:r>
              <a:rPr lang="ja-JP" altLang="en-US" sz="2800" dirty="0" smtClean="0"/>
              <a:t>＜　</a:t>
            </a:r>
            <a:r>
              <a:rPr lang="ja-JP" altLang="ja-JP" sz="2800" dirty="0"/>
              <a:t>発表：</a:t>
            </a:r>
            <a:r>
              <a:rPr lang="en-US" altLang="ja-JP" sz="2800" dirty="0"/>
              <a:t>12</a:t>
            </a:r>
            <a:r>
              <a:rPr lang="ja-JP" altLang="ja-JP" sz="2800" dirty="0"/>
              <a:t>分（</a:t>
            </a:r>
            <a:r>
              <a:rPr lang="en-US" altLang="ja-JP" sz="2800" dirty="0"/>
              <a:t>1</a:t>
            </a:r>
            <a:r>
              <a:rPr lang="ja-JP" altLang="ja-JP" sz="2800" dirty="0"/>
              <a:t>人</a:t>
            </a:r>
            <a:r>
              <a:rPr lang="en-US" altLang="ja-JP" sz="2800" dirty="0"/>
              <a:t>2</a:t>
            </a:r>
            <a:r>
              <a:rPr lang="ja-JP" altLang="ja-JP" sz="2800" dirty="0" smtClean="0"/>
              <a:t>分×</a:t>
            </a:r>
            <a:r>
              <a:rPr lang="en-US" altLang="ja-JP" sz="2800" dirty="0" smtClean="0"/>
              <a:t>6</a:t>
            </a:r>
            <a:r>
              <a:rPr lang="ja-JP" altLang="ja-JP" sz="2800" dirty="0"/>
              <a:t>人）</a:t>
            </a:r>
            <a:r>
              <a:rPr lang="ja-JP" altLang="en-US" sz="2800" dirty="0" smtClean="0"/>
              <a:t>　＞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49CA-2208-4895-8B94-CB0A1163EE6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2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51520" y="548680"/>
            <a:ext cx="2160240" cy="4320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Step 1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1543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8442" y="1122363"/>
            <a:ext cx="8807116" cy="2387600"/>
          </a:xfrm>
          <a:solidFill>
            <a:schemeClr val="tx2">
              <a:lumMod val="60000"/>
              <a:lumOff val="40000"/>
            </a:schemeClr>
          </a:solidFill>
        </p:spPr>
        <p:txBody>
          <a:bodyPr anchor="ctr">
            <a:noAutofit/>
          </a:bodyPr>
          <a:lstStyle/>
          <a:p>
            <a:r>
              <a:rPr lang="ja-JP" altLang="en-US" sz="3200" b="1" dirty="0">
                <a:solidFill>
                  <a:schemeClr val="bg1"/>
                </a:solidFill>
              </a:rPr>
              <a:t>その中から検討したい課題をとりあげ、</a:t>
            </a:r>
            <a:br>
              <a:rPr lang="ja-JP" altLang="en-US" sz="3200" b="1" dirty="0">
                <a:solidFill>
                  <a:schemeClr val="bg1"/>
                </a:solidFill>
              </a:rPr>
            </a:br>
            <a:r>
              <a:rPr lang="ja-JP" altLang="en-US" sz="3200" b="1" dirty="0">
                <a:solidFill>
                  <a:schemeClr val="bg1"/>
                </a:solidFill>
              </a:rPr>
              <a:t>どのような対応の方法があるかを考える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kumimoji="1" lang="en-US" altLang="ja-JP" sz="2800" dirty="0" smtClean="0"/>
          </a:p>
          <a:p>
            <a:r>
              <a:rPr lang="ja-JP" altLang="en-US" sz="2800" dirty="0" smtClean="0"/>
              <a:t>＜　</a:t>
            </a:r>
            <a:r>
              <a:rPr lang="ja-JP" altLang="ja-JP" sz="2800" dirty="0"/>
              <a:t>グループで</a:t>
            </a:r>
            <a:r>
              <a:rPr lang="ja-JP" altLang="ja-JP" sz="2800" dirty="0" smtClean="0"/>
              <a:t>協議</a:t>
            </a:r>
            <a:r>
              <a:rPr lang="ja-JP" altLang="en-US" sz="2800" dirty="0" smtClean="0"/>
              <a:t>：</a:t>
            </a:r>
            <a:r>
              <a:rPr lang="en-US" altLang="ja-JP" sz="2800" dirty="0" smtClean="0"/>
              <a:t>38</a:t>
            </a:r>
            <a:r>
              <a:rPr lang="ja-JP" altLang="ja-JP" sz="2800" dirty="0"/>
              <a:t>分</a:t>
            </a:r>
            <a:r>
              <a:rPr lang="ja-JP" altLang="en-US" sz="2800" dirty="0" smtClean="0"/>
              <a:t>　＞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49CA-2208-4895-8B94-CB0A1163EE6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51520" y="548680"/>
            <a:ext cx="2160240" cy="4320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Step 2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802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8442" y="1122363"/>
            <a:ext cx="8807116" cy="2387600"/>
          </a:xfrm>
          <a:solidFill>
            <a:schemeClr val="tx2">
              <a:lumMod val="60000"/>
              <a:lumOff val="40000"/>
            </a:schemeClr>
          </a:solidFill>
        </p:spPr>
        <p:txBody>
          <a:bodyPr anchor="ctr">
            <a:noAutofit/>
          </a:bodyPr>
          <a:lstStyle/>
          <a:p>
            <a:r>
              <a:rPr lang="ja-JP" altLang="en-US" sz="3200" b="1" dirty="0">
                <a:solidFill>
                  <a:schemeClr val="bg1"/>
                </a:solidFill>
              </a:rPr>
              <a:t>発表・共有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kumimoji="1" lang="en-US" altLang="ja-JP" sz="2800" dirty="0" smtClean="0"/>
          </a:p>
          <a:p>
            <a:r>
              <a:rPr lang="ja-JP" altLang="en-US" sz="2800" dirty="0" smtClean="0"/>
              <a:t>＜　</a:t>
            </a:r>
            <a:r>
              <a:rPr lang="en-US" altLang="ja-JP" sz="2800" dirty="0"/>
              <a:t>10</a:t>
            </a:r>
            <a:r>
              <a:rPr lang="ja-JP" altLang="ja-JP" sz="2800" dirty="0"/>
              <a:t>分</a:t>
            </a:r>
            <a:r>
              <a:rPr lang="ja-JP" altLang="en-US" sz="2800" dirty="0" smtClean="0"/>
              <a:t>　＞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49CA-2208-4895-8B94-CB0A1163EE6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802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189</Words>
  <Application>Microsoft Office PowerPoint</Application>
  <PresentationFormat>画面に合わせる (4:3)</PresentationFormat>
  <Paragraphs>32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HGPｺﾞｼｯｸM</vt:lpstr>
      <vt:lpstr>ＭＳ Ｐゴシック</vt:lpstr>
      <vt:lpstr>Arial</vt:lpstr>
      <vt:lpstr>Calibri</vt:lpstr>
      <vt:lpstr>Times New Roman</vt:lpstr>
      <vt:lpstr>Office ​​テーマ</vt:lpstr>
      <vt:lpstr>演習　グループワーク① 現状・課題の把握</vt:lpstr>
      <vt:lpstr>事前課題のシートを用いて 互いの状況を共有する</vt:lpstr>
      <vt:lpstr>その中から検討したい課題をとりあげ、 どのような対応の方法があるかを考える</vt:lpstr>
      <vt:lpstr>発表・共有</vt:lpstr>
    </vt:vector>
  </TitlesOfParts>
  <Company>株式会社富士通総研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FRI akada</dc:creator>
  <cp:lastModifiedBy>名取 直美</cp:lastModifiedBy>
  <cp:revision>12</cp:revision>
  <cp:lastPrinted>2017-04-27T11:14:22Z</cp:lastPrinted>
  <dcterms:created xsi:type="dcterms:W3CDTF">2017-04-11T02:15:23Z</dcterms:created>
  <dcterms:modified xsi:type="dcterms:W3CDTF">2017-04-27T11:14:34Z</dcterms:modified>
</cp:coreProperties>
</file>