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9144000" cy="6858000" type="screen4x3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9468" autoAdjust="0"/>
  </p:normalViewPr>
  <p:slideViewPr>
    <p:cSldViewPr>
      <p:cViewPr varScale="1">
        <p:scale>
          <a:sx n="45" d="100"/>
          <a:sy n="45" d="100"/>
        </p:scale>
        <p:origin x="1810" y="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D086D7FA-F914-477E-9D35-04A92742E404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768350"/>
            <a:ext cx="5113337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B12352B-7D30-4EEA-A0E2-3D4AD7DB51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64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sz="1300" dirty="0"/>
              <a:t>意図</a:t>
            </a:r>
          </a:p>
          <a:p>
            <a:r>
              <a:rPr lang="ja-JP" altLang="ja-JP" sz="1300" dirty="0"/>
              <a:t>専門職団体の現状や課題、関係構築にかかる経験を共有するとともに、専門職団体と円滑な関係構築ができるよう、どのような課題があり、どのようなアプローチが求められるのかを</a:t>
            </a:r>
            <a:r>
              <a:rPr lang="ja-JP" altLang="ja-JP" sz="1300"/>
              <a:t>知る。</a:t>
            </a:r>
            <a:endParaRPr lang="ja-JP" altLang="ja-JP" sz="13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2352B-7D30-4EEA-A0E2-3D4AD7DB51C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576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sz="1300" dirty="0"/>
              <a:t>進行：</a:t>
            </a:r>
          </a:p>
          <a:p>
            <a:pPr lvl="0"/>
            <a:r>
              <a:rPr lang="ja-JP" altLang="en-US" sz="1300" dirty="0"/>
              <a:t>１．</a:t>
            </a:r>
            <a:r>
              <a:rPr lang="ja-JP" altLang="ja-JP" sz="1300" dirty="0"/>
              <a:t>在宅医療を普及させるにあたって、住民意識の観点から、現状どのような課題があるか。まずは個人で書き出してみる。（個人ワーク</a:t>
            </a:r>
            <a:r>
              <a:rPr lang="en-US" altLang="ja-JP" sz="1300" dirty="0"/>
              <a:t>10</a:t>
            </a:r>
            <a:r>
              <a:rPr lang="ja-JP" altLang="ja-JP" sz="1300" dirty="0"/>
              <a:t>分）</a:t>
            </a:r>
          </a:p>
          <a:p>
            <a:r>
              <a:rPr lang="ja-JP" altLang="en-US" sz="1300" dirty="0"/>
              <a:t>２．</a:t>
            </a:r>
            <a:r>
              <a:rPr lang="ja-JP" altLang="ja-JP" sz="1300" dirty="0"/>
              <a:t>書き出したものを一人一人発表し、島をつくり、分類してみる。途中で気づいたものについては、追加していく。（グループ協議</a:t>
            </a:r>
            <a:r>
              <a:rPr lang="en-US" altLang="ja-JP" sz="1300" dirty="0"/>
              <a:t>15</a:t>
            </a:r>
            <a:r>
              <a:rPr lang="ja-JP" altLang="ja-JP" sz="1300" dirty="0"/>
              <a:t>分）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2352B-7D30-4EEA-A0E2-3D4AD7DB51C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0189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sz="1300" dirty="0"/>
              <a:t>進行：</a:t>
            </a:r>
          </a:p>
          <a:p>
            <a:pPr lvl="0"/>
            <a:r>
              <a:rPr lang="ja-JP" altLang="en-US" sz="1300" dirty="0"/>
              <a:t>３．</a:t>
            </a:r>
            <a:r>
              <a:rPr lang="en-US" altLang="ja-JP" sz="1300" dirty="0"/>
              <a:t>step1</a:t>
            </a:r>
            <a:r>
              <a:rPr lang="ja-JP" altLang="ja-JP" sz="1300" dirty="0"/>
              <a:t>で出た課題を解決し、住民により在宅医療を知ってもらう（在宅での療養という選択肢があることを理解してもらう）ためにどのような方法が考えられるかを検討する</a:t>
            </a:r>
          </a:p>
          <a:p>
            <a:r>
              <a:rPr lang="ja-JP" altLang="en-US" sz="1300" dirty="0"/>
              <a:t>４．</a:t>
            </a:r>
            <a:r>
              <a:rPr lang="ja-JP" altLang="ja-JP" sz="1300" dirty="0"/>
              <a:t>以上は発表できるよう取りまとめまでもっていく。（グループ協議</a:t>
            </a:r>
            <a:r>
              <a:rPr lang="en-US" altLang="ja-JP" sz="1300" dirty="0"/>
              <a:t>25</a:t>
            </a:r>
            <a:r>
              <a:rPr lang="ja-JP" altLang="ja-JP" sz="1300" dirty="0"/>
              <a:t>分）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2352B-7D30-4EEA-A0E2-3D4AD7DB51C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882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ja-JP" sz="1300" dirty="0"/>
              <a:t>進行：</a:t>
            </a:r>
          </a:p>
          <a:p>
            <a:pPr lvl="0"/>
            <a:r>
              <a:rPr lang="ja-JP" altLang="en-US" sz="1300"/>
              <a:t>５．</a:t>
            </a:r>
            <a:r>
              <a:rPr lang="en-US" altLang="ja-JP" sz="1300"/>
              <a:t>3</a:t>
            </a:r>
            <a:r>
              <a:rPr lang="ja-JP" altLang="ja-JP" sz="1300" dirty="0"/>
              <a:t>グループ程度の発表を想定</a:t>
            </a:r>
          </a:p>
          <a:p>
            <a:r>
              <a:rPr lang="ja-JP" altLang="ja-JP" sz="1300" dirty="0"/>
              <a:t>（発表</a:t>
            </a:r>
            <a:r>
              <a:rPr lang="en-US" altLang="ja-JP" sz="1300" dirty="0"/>
              <a:t>3</a:t>
            </a:r>
            <a:r>
              <a:rPr lang="ja-JP" altLang="ja-JP" sz="1300" dirty="0"/>
              <a:t>分×</a:t>
            </a:r>
            <a:r>
              <a:rPr lang="en-US" altLang="ja-JP" sz="1300" dirty="0"/>
              <a:t>3</a:t>
            </a:r>
            <a:r>
              <a:rPr lang="ja-JP" altLang="ja-JP" sz="1300" dirty="0"/>
              <a:t>グループ・・</a:t>
            </a:r>
            <a:r>
              <a:rPr lang="en-US" altLang="ja-JP" sz="1300" dirty="0"/>
              <a:t>10</a:t>
            </a:r>
            <a:r>
              <a:rPr lang="ja-JP" altLang="ja-JP" sz="1300" dirty="0"/>
              <a:t>分程度）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2352B-7D30-4EEA-A0E2-3D4AD7DB51C1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2300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9955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703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275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68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827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15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81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482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09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778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427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6BD9E-4290-4D32-9B60-F549A9E809B5}" type="datetimeFigureOut">
              <a:rPr kumimoji="1" lang="ja-JP" altLang="en-US" smtClean="0"/>
              <a:t>2017/4/27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79807-665C-4B64-84C8-C3F591EB24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695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8442" y="1122363"/>
            <a:ext cx="8807116" cy="2387600"/>
          </a:xfrm>
          <a:solidFill>
            <a:schemeClr val="tx2"/>
          </a:solidFill>
        </p:spPr>
        <p:txBody>
          <a:bodyPr anchor="ctr">
            <a:noAutofit/>
          </a:bodyPr>
          <a:lstStyle/>
          <a:p>
            <a:r>
              <a:rPr lang="ja-JP" altLang="en-US" sz="3200" b="1" dirty="0" smtClean="0">
                <a:solidFill>
                  <a:schemeClr val="bg1"/>
                </a:solidFill>
              </a:rPr>
              <a:t>演習　グループワーク②－</a:t>
            </a:r>
            <a:r>
              <a:rPr lang="ja-JP" altLang="en-US" sz="3200" b="1" dirty="0">
                <a:solidFill>
                  <a:schemeClr val="bg1"/>
                </a:solidFill>
              </a:rPr>
              <a:t>２</a:t>
            </a:r>
            <a:r>
              <a:rPr lang="en-US" altLang="ja-JP" sz="3200" b="1" dirty="0" smtClean="0">
                <a:solidFill>
                  <a:schemeClr val="bg1"/>
                </a:solidFill>
              </a:rPr>
              <a:t/>
            </a:r>
            <a:br>
              <a:rPr lang="en-US" altLang="ja-JP" sz="3200" b="1" dirty="0" smtClean="0">
                <a:solidFill>
                  <a:schemeClr val="bg1"/>
                </a:solidFill>
              </a:rPr>
            </a:br>
            <a:r>
              <a:rPr lang="ja-JP" altLang="en-US" sz="3200" b="1" dirty="0" smtClean="0">
                <a:solidFill>
                  <a:schemeClr val="bg1"/>
                </a:solidFill>
              </a:rPr>
              <a:t>住民</a:t>
            </a:r>
            <a:r>
              <a:rPr lang="ja-JP" altLang="en-US" sz="3200" b="1" dirty="0">
                <a:solidFill>
                  <a:schemeClr val="bg1"/>
                </a:solidFill>
              </a:rPr>
              <a:t>啓発事業の企画案の検討</a:t>
            </a:r>
            <a:endParaRPr kumimoji="1" lang="ja-JP" alt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49CA-2208-4895-8B94-CB0A1163EE6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092280" y="133162"/>
            <a:ext cx="1800000" cy="40894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sz="1400" dirty="0">
                <a:solidFill>
                  <a:srgbClr val="000000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研修コンテンツ</a:t>
            </a:r>
            <a:r>
              <a:rPr lang="en-US" sz="1400" dirty="0" smtClean="0">
                <a:solidFill>
                  <a:srgbClr val="000000"/>
                </a:solidFill>
                <a:effectLst/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-</a:t>
            </a:r>
            <a:r>
              <a:rPr lang="en-US" altLang="ja-JP" sz="1400" dirty="0" smtClean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6</a:t>
            </a:r>
            <a:r>
              <a:rPr lang="ja-JP" altLang="en-US" sz="1400" dirty="0" smtClean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②</a:t>
            </a:r>
            <a:r>
              <a:rPr lang="en-US" altLang="ja-JP" sz="1400" dirty="0" smtClean="0">
                <a:solidFill>
                  <a:srgbClr val="00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cs typeface="Times New Roman" panose="02020603050405020304" pitchFamily="18" charset="0"/>
              </a:rPr>
              <a:t>-2</a:t>
            </a:r>
            <a:endParaRPr lang="ja-JP" sz="1200" dirty="0">
              <a:effectLst/>
              <a:latin typeface="HGPｺﾞｼｯｸM" panose="020B0600000000000000" pitchFamily="50" charset="-128"/>
              <a:ea typeface="HGPｺﾞｼｯｸM" panose="020B0600000000000000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543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8442" y="1122363"/>
            <a:ext cx="8807116" cy="2387600"/>
          </a:xfrm>
          <a:solidFill>
            <a:schemeClr val="tx2">
              <a:lumMod val="60000"/>
              <a:lumOff val="40000"/>
            </a:schemeClr>
          </a:solidFill>
        </p:spPr>
        <p:txBody>
          <a:bodyPr anchor="ctr">
            <a:noAutofit/>
          </a:bodyPr>
          <a:lstStyle/>
          <a:p>
            <a:r>
              <a:rPr lang="ja-JP" altLang="en-US" sz="3200" b="1" dirty="0">
                <a:solidFill>
                  <a:schemeClr val="bg1"/>
                </a:solidFill>
              </a:rPr>
              <a:t>地域住民の在宅医療に関する意識・理解</a:t>
            </a:r>
            <a:br>
              <a:rPr lang="ja-JP" altLang="en-US" sz="3200" b="1" dirty="0">
                <a:solidFill>
                  <a:schemeClr val="bg1"/>
                </a:solidFill>
              </a:rPr>
            </a:br>
            <a:r>
              <a:rPr lang="ja-JP" altLang="en-US" sz="3200" b="1" dirty="0">
                <a:solidFill>
                  <a:schemeClr val="bg1"/>
                </a:solidFill>
              </a:rPr>
              <a:t>についてどのような課題があるか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75656" y="3861048"/>
            <a:ext cx="6400800" cy="1752600"/>
          </a:xfrm>
        </p:spPr>
        <p:txBody>
          <a:bodyPr>
            <a:normAutofit/>
          </a:bodyPr>
          <a:lstStyle/>
          <a:p>
            <a:endParaRPr kumimoji="1" lang="en-US" altLang="ja-JP" sz="2800" dirty="0" smtClean="0"/>
          </a:p>
          <a:p>
            <a:r>
              <a:rPr lang="ja-JP" altLang="en-US" sz="2800" dirty="0" smtClean="0"/>
              <a:t>＜　</a:t>
            </a:r>
            <a:r>
              <a:rPr lang="ja-JP" altLang="ja-JP" sz="2800" dirty="0" smtClean="0"/>
              <a:t>個人</a:t>
            </a:r>
            <a:r>
              <a:rPr lang="ja-JP" altLang="ja-JP" sz="2800" dirty="0"/>
              <a:t>ワーク：</a:t>
            </a:r>
            <a:r>
              <a:rPr lang="en-US" altLang="ja-JP" sz="2800" dirty="0"/>
              <a:t>10</a:t>
            </a:r>
            <a:r>
              <a:rPr lang="ja-JP" altLang="ja-JP" sz="2800" dirty="0" smtClean="0"/>
              <a:t>分</a:t>
            </a:r>
            <a:r>
              <a:rPr lang="ja-JP" altLang="en-US" sz="2800" dirty="0" smtClean="0"/>
              <a:t>＞</a:t>
            </a:r>
            <a:endParaRPr lang="ja-JP" altLang="ja-JP" sz="2800" dirty="0"/>
          </a:p>
          <a:p>
            <a:r>
              <a:rPr lang="ja-JP" altLang="en-US" sz="2800" dirty="0" smtClean="0"/>
              <a:t>＜</a:t>
            </a:r>
            <a:r>
              <a:rPr lang="ja-JP" altLang="ja-JP" sz="2800" dirty="0" smtClean="0"/>
              <a:t>グループ</a:t>
            </a:r>
            <a:r>
              <a:rPr lang="ja-JP" altLang="ja-JP" sz="2800" dirty="0"/>
              <a:t>で協議：</a:t>
            </a:r>
            <a:r>
              <a:rPr lang="en-US" altLang="ja-JP" sz="2800" dirty="0"/>
              <a:t>15</a:t>
            </a:r>
            <a:r>
              <a:rPr lang="ja-JP" altLang="ja-JP" sz="2800" dirty="0"/>
              <a:t>分</a:t>
            </a:r>
            <a:r>
              <a:rPr lang="ja-JP" altLang="en-US" sz="2800" dirty="0" smtClean="0"/>
              <a:t>　＞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49CA-2208-4895-8B94-CB0A1163EE6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2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51520" y="548680"/>
            <a:ext cx="2160240" cy="4320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Step 1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8026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8442" y="1122363"/>
            <a:ext cx="8807116" cy="2387600"/>
          </a:xfrm>
          <a:solidFill>
            <a:schemeClr val="tx2">
              <a:lumMod val="60000"/>
              <a:lumOff val="40000"/>
            </a:schemeClr>
          </a:solidFill>
        </p:spPr>
        <p:txBody>
          <a:bodyPr anchor="ctr">
            <a:noAutofit/>
          </a:bodyPr>
          <a:lstStyle/>
          <a:p>
            <a:r>
              <a:rPr lang="ja-JP" altLang="en-US" sz="3200" b="1" dirty="0">
                <a:solidFill>
                  <a:schemeClr val="bg1"/>
                </a:solidFill>
              </a:rPr>
              <a:t>地域住民に在宅医療をより知ってもらうためには</a:t>
            </a:r>
            <a:br>
              <a:rPr lang="ja-JP" altLang="en-US" sz="3200" b="1" dirty="0">
                <a:solidFill>
                  <a:schemeClr val="bg1"/>
                </a:solidFill>
              </a:rPr>
            </a:br>
            <a:r>
              <a:rPr lang="ja-JP" altLang="en-US" sz="3200" b="1" dirty="0">
                <a:solidFill>
                  <a:schemeClr val="bg1"/>
                </a:solidFill>
              </a:rPr>
              <a:t>どのような方法が考えられるか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kumimoji="1" lang="en-US" altLang="ja-JP" sz="2800" dirty="0" smtClean="0"/>
          </a:p>
          <a:p>
            <a:r>
              <a:rPr lang="ja-JP" altLang="en-US" sz="2800" dirty="0" smtClean="0"/>
              <a:t>＜　</a:t>
            </a:r>
            <a:r>
              <a:rPr lang="ja-JP" altLang="ja-JP" sz="2800" dirty="0" smtClean="0"/>
              <a:t>グループ</a:t>
            </a:r>
            <a:r>
              <a:rPr lang="ja-JP" altLang="ja-JP" sz="2800" dirty="0"/>
              <a:t>で</a:t>
            </a:r>
            <a:r>
              <a:rPr lang="ja-JP" altLang="ja-JP" sz="2800" dirty="0" smtClean="0"/>
              <a:t>協議</a:t>
            </a:r>
            <a:r>
              <a:rPr lang="ja-JP" altLang="en-US" sz="2800" dirty="0" smtClean="0"/>
              <a:t>：</a:t>
            </a:r>
            <a:r>
              <a:rPr lang="en-US" altLang="ja-JP" sz="2800" dirty="0" smtClean="0"/>
              <a:t>25</a:t>
            </a:r>
            <a:r>
              <a:rPr lang="ja-JP" altLang="ja-JP" sz="2800" dirty="0"/>
              <a:t>分</a:t>
            </a:r>
            <a:r>
              <a:rPr lang="ja-JP" altLang="en-US" sz="2800" dirty="0" smtClean="0"/>
              <a:t>　＞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49CA-2208-4895-8B94-CB0A1163EE6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3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51520" y="548680"/>
            <a:ext cx="2160240" cy="4320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/>
              <a:t>Step 2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8026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8442" y="1122363"/>
            <a:ext cx="8807116" cy="2387600"/>
          </a:xfrm>
          <a:solidFill>
            <a:schemeClr val="tx2">
              <a:lumMod val="60000"/>
              <a:lumOff val="40000"/>
            </a:schemeClr>
          </a:solidFill>
        </p:spPr>
        <p:txBody>
          <a:bodyPr anchor="ctr">
            <a:noAutofit/>
          </a:bodyPr>
          <a:lstStyle/>
          <a:p>
            <a:r>
              <a:rPr lang="ja-JP" altLang="en-US" sz="3200" b="1" dirty="0">
                <a:solidFill>
                  <a:schemeClr val="bg1"/>
                </a:solidFill>
              </a:rPr>
              <a:t>発表・共有</a:t>
            </a:r>
            <a:endParaRPr kumimoji="1" lang="ja-JP" alt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kumimoji="1" lang="en-US" altLang="ja-JP" sz="2800" dirty="0" smtClean="0"/>
          </a:p>
          <a:p>
            <a:r>
              <a:rPr lang="ja-JP" altLang="en-US" sz="2800" dirty="0" smtClean="0"/>
              <a:t>＜　</a:t>
            </a:r>
            <a:r>
              <a:rPr lang="en-US" altLang="ja-JP" sz="2800" dirty="0" smtClean="0"/>
              <a:t>10</a:t>
            </a:r>
            <a:r>
              <a:rPr lang="ja-JP" altLang="ja-JP" sz="2800" dirty="0"/>
              <a:t>分</a:t>
            </a:r>
            <a:r>
              <a:rPr lang="ja-JP" altLang="en-US" sz="2800" dirty="0" smtClean="0"/>
              <a:t>　＞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F49CA-2208-4895-8B94-CB0A1163EE65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58026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264</Words>
  <Application>Microsoft Office PowerPoint</Application>
  <PresentationFormat>画面に合わせる (4:3)</PresentationFormat>
  <Paragraphs>33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HGPｺﾞｼｯｸM</vt:lpstr>
      <vt:lpstr>ＭＳ Ｐゴシック</vt:lpstr>
      <vt:lpstr>Arial</vt:lpstr>
      <vt:lpstr>Calibri</vt:lpstr>
      <vt:lpstr>Times New Roman</vt:lpstr>
      <vt:lpstr>Office ​​テーマ</vt:lpstr>
      <vt:lpstr>演習　グループワーク②－２ 住民啓発事業の企画案の検討</vt:lpstr>
      <vt:lpstr>地域住民の在宅医療に関する意識・理解 についてどのような課題があるか</vt:lpstr>
      <vt:lpstr>地域住民に在宅医療をより知ってもらうためには どのような方法が考えられるか</vt:lpstr>
      <vt:lpstr>発表・共有</vt:lpstr>
    </vt:vector>
  </TitlesOfParts>
  <Company>株式会社富士通総研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FRI akada</dc:creator>
  <cp:lastModifiedBy>名取 直美</cp:lastModifiedBy>
  <cp:revision>11</cp:revision>
  <cp:lastPrinted>2017-04-27T11:15:37Z</cp:lastPrinted>
  <dcterms:created xsi:type="dcterms:W3CDTF">2017-04-11T02:15:23Z</dcterms:created>
  <dcterms:modified xsi:type="dcterms:W3CDTF">2017-04-27T11:15:43Z</dcterms:modified>
</cp:coreProperties>
</file>