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
  </p:notesMasterIdLst>
  <p:sldIdLst>
    <p:sldId id="258" r:id="rId2"/>
    <p:sldId id="259" r:id="rId3"/>
    <p:sldId id="260" r:id="rId4"/>
    <p:sldId id="261" r:id="rId5"/>
  </p:sldIdLst>
  <p:sldSz cx="9144000" cy="6858000" type="screen4x3"/>
  <p:notesSz cx="7104063" cy="102346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0308" autoAdjust="0"/>
  </p:normalViewPr>
  <p:slideViewPr>
    <p:cSldViewPr>
      <p:cViewPr varScale="1">
        <p:scale>
          <a:sx n="45" d="100"/>
          <a:sy n="45" d="100"/>
        </p:scale>
        <p:origin x="1810" y="13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3078427" cy="511731"/>
          </a:xfrm>
          <a:prstGeom prst="rect">
            <a:avLst/>
          </a:prstGeom>
        </p:spPr>
        <p:txBody>
          <a:bodyPr vert="horz" lIns="99075" tIns="49538" rIns="99075" bIns="49538" rtlCol="0"/>
          <a:lstStyle>
            <a:lvl1pPr algn="l">
              <a:defRPr sz="1300"/>
            </a:lvl1pPr>
          </a:lstStyle>
          <a:p>
            <a:endParaRPr kumimoji="1" lang="ja-JP" altLang="en-US"/>
          </a:p>
        </p:txBody>
      </p:sp>
      <p:sp>
        <p:nvSpPr>
          <p:cNvPr id="3" name="日付プレースホルダー 2"/>
          <p:cNvSpPr>
            <a:spLocks noGrp="1"/>
          </p:cNvSpPr>
          <p:nvPr>
            <p:ph type="dt" idx="1"/>
          </p:nvPr>
        </p:nvSpPr>
        <p:spPr>
          <a:xfrm>
            <a:off x="4023992" y="0"/>
            <a:ext cx="3078427" cy="511731"/>
          </a:xfrm>
          <a:prstGeom prst="rect">
            <a:avLst/>
          </a:prstGeom>
        </p:spPr>
        <p:txBody>
          <a:bodyPr vert="horz" lIns="99075" tIns="49538" rIns="99075" bIns="49538" rtlCol="0"/>
          <a:lstStyle>
            <a:lvl1pPr algn="r">
              <a:defRPr sz="1300"/>
            </a:lvl1pPr>
          </a:lstStyle>
          <a:p>
            <a:fld id="{933D2B3E-DB05-4BAA-846A-1692DD8AF405}" type="datetimeFigureOut">
              <a:rPr kumimoji="1" lang="ja-JP" altLang="en-US" smtClean="0"/>
              <a:t>2017/4/27</a:t>
            </a:fld>
            <a:endParaRPr kumimoji="1" lang="ja-JP" altLang="en-US"/>
          </a:p>
        </p:txBody>
      </p:sp>
      <p:sp>
        <p:nvSpPr>
          <p:cNvPr id="4" name="スライド イメージ プレースホルダー 3"/>
          <p:cNvSpPr>
            <a:spLocks noGrp="1" noRot="1" noChangeAspect="1"/>
          </p:cNvSpPr>
          <p:nvPr>
            <p:ph type="sldImg" idx="2"/>
          </p:nvPr>
        </p:nvSpPr>
        <p:spPr>
          <a:xfrm>
            <a:off x="995363" y="768350"/>
            <a:ext cx="5113337" cy="3836988"/>
          </a:xfrm>
          <a:prstGeom prst="rect">
            <a:avLst/>
          </a:prstGeom>
          <a:noFill/>
          <a:ln w="12700">
            <a:solidFill>
              <a:prstClr val="black"/>
            </a:solidFill>
          </a:ln>
        </p:spPr>
        <p:txBody>
          <a:bodyPr vert="horz" lIns="99075" tIns="49538" rIns="99075" bIns="49538" rtlCol="0" anchor="ctr"/>
          <a:lstStyle/>
          <a:p>
            <a:endParaRPr lang="ja-JP" altLang="en-US"/>
          </a:p>
        </p:txBody>
      </p:sp>
      <p:sp>
        <p:nvSpPr>
          <p:cNvPr id="5" name="ノート プレースホルダー 4"/>
          <p:cNvSpPr>
            <a:spLocks noGrp="1"/>
          </p:cNvSpPr>
          <p:nvPr>
            <p:ph type="body" sz="quarter" idx="3"/>
          </p:nvPr>
        </p:nvSpPr>
        <p:spPr>
          <a:xfrm>
            <a:off x="710407" y="4861441"/>
            <a:ext cx="5683250" cy="4605576"/>
          </a:xfrm>
          <a:prstGeom prst="rect">
            <a:avLst/>
          </a:prstGeom>
        </p:spPr>
        <p:txBody>
          <a:bodyPr vert="horz" lIns="99075" tIns="49538" rIns="99075" bIns="49538"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721106"/>
            <a:ext cx="3078427" cy="511731"/>
          </a:xfrm>
          <a:prstGeom prst="rect">
            <a:avLst/>
          </a:prstGeom>
        </p:spPr>
        <p:txBody>
          <a:bodyPr vert="horz" lIns="99075" tIns="49538" rIns="99075" bIns="49538" rtlCol="0" anchor="b"/>
          <a:lstStyle>
            <a:lvl1pPr algn="l">
              <a:defRPr sz="1300"/>
            </a:lvl1pPr>
          </a:lstStyle>
          <a:p>
            <a:endParaRPr kumimoji="1" lang="ja-JP" altLang="en-US"/>
          </a:p>
        </p:txBody>
      </p:sp>
      <p:sp>
        <p:nvSpPr>
          <p:cNvPr id="7" name="スライド番号プレースホルダー 6"/>
          <p:cNvSpPr>
            <a:spLocks noGrp="1"/>
          </p:cNvSpPr>
          <p:nvPr>
            <p:ph type="sldNum" sz="quarter" idx="5"/>
          </p:nvPr>
        </p:nvSpPr>
        <p:spPr>
          <a:xfrm>
            <a:off x="4023992" y="9721106"/>
            <a:ext cx="3078427" cy="511731"/>
          </a:xfrm>
          <a:prstGeom prst="rect">
            <a:avLst/>
          </a:prstGeom>
        </p:spPr>
        <p:txBody>
          <a:bodyPr vert="horz" lIns="99075" tIns="49538" rIns="99075" bIns="49538" rtlCol="0" anchor="b"/>
          <a:lstStyle>
            <a:lvl1pPr algn="r">
              <a:defRPr sz="1300"/>
            </a:lvl1pPr>
          </a:lstStyle>
          <a:p>
            <a:fld id="{1D8F55EF-6833-4832-B704-48E06A987F85}" type="slidenum">
              <a:rPr kumimoji="1" lang="ja-JP" altLang="en-US" smtClean="0"/>
              <a:t>‹#›</a:t>
            </a:fld>
            <a:endParaRPr kumimoji="1" lang="ja-JP" altLang="en-US"/>
          </a:p>
        </p:txBody>
      </p:sp>
    </p:spTree>
    <p:extLst>
      <p:ext uri="{BB962C8B-B14F-4D97-AF65-F5344CB8AC3E}">
        <p14:creationId xmlns:p14="http://schemas.microsoft.com/office/powerpoint/2010/main" val="54256486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ja-JP" sz="1300" dirty="0"/>
              <a:t>意図：</a:t>
            </a:r>
          </a:p>
          <a:p>
            <a:r>
              <a:rPr lang="ja-JP" altLang="ja-JP" sz="1300" dirty="0"/>
              <a:t>医師会と連携（医師会主催、もしくは市町村と医師会との共催）及びを前提として、効果的な多職種連携研修会を企画・実施するためにどのようなことが必要かを理解する。</a:t>
            </a:r>
          </a:p>
          <a:p>
            <a:r>
              <a:rPr lang="ja-JP" altLang="ja-JP" sz="1300" dirty="0"/>
              <a:t>（</a:t>
            </a:r>
            <a:r>
              <a:rPr lang="en-US" altLang="ja-JP" sz="1300" dirty="0"/>
              <a:t>KJ</a:t>
            </a:r>
            <a:r>
              <a:rPr lang="ja-JP" altLang="ja-JP" sz="1300" dirty="0"/>
              <a:t>法を想定）</a:t>
            </a:r>
            <a:endParaRPr kumimoji="1" lang="ja-JP" altLang="en-US" dirty="0"/>
          </a:p>
        </p:txBody>
      </p:sp>
      <p:sp>
        <p:nvSpPr>
          <p:cNvPr id="4" name="スライド番号プレースホルダー 3"/>
          <p:cNvSpPr>
            <a:spLocks noGrp="1"/>
          </p:cNvSpPr>
          <p:nvPr>
            <p:ph type="sldNum" sz="quarter" idx="10"/>
          </p:nvPr>
        </p:nvSpPr>
        <p:spPr/>
        <p:txBody>
          <a:bodyPr/>
          <a:lstStyle/>
          <a:p>
            <a:fld id="{1D8F55EF-6833-4832-B704-48E06A987F85}" type="slidenum">
              <a:rPr kumimoji="1" lang="ja-JP" altLang="en-US" smtClean="0"/>
              <a:t>1</a:t>
            </a:fld>
            <a:endParaRPr kumimoji="1" lang="ja-JP" altLang="en-US"/>
          </a:p>
        </p:txBody>
      </p:sp>
    </p:spTree>
    <p:extLst>
      <p:ext uri="{BB962C8B-B14F-4D97-AF65-F5344CB8AC3E}">
        <p14:creationId xmlns:p14="http://schemas.microsoft.com/office/powerpoint/2010/main" val="351613766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ja-JP" sz="1300" dirty="0"/>
              <a:t>進行：</a:t>
            </a:r>
          </a:p>
          <a:p>
            <a:pPr lvl="0"/>
            <a:r>
              <a:rPr lang="ja-JP" altLang="en-US" sz="1300" dirty="0"/>
              <a:t>１．</a:t>
            </a:r>
            <a:r>
              <a:rPr lang="ja-JP" altLang="ja-JP" sz="1300" dirty="0"/>
              <a:t>多職種連携研修会を企画・実施するにあたって、現状どのような課題があるか。特に医師会との連携や医師の参加という観点を</a:t>
            </a:r>
            <a:r>
              <a:rPr lang="ja-JP" altLang="en-US" sz="1300" dirty="0"/>
              <a:t>　</a:t>
            </a:r>
            <a:r>
              <a:rPr lang="ja-JP" altLang="ja-JP" sz="1300" dirty="0"/>
              <a:t>中心に、まずは個人で書き出してみる。（個人ワーク</a:t>
            </a:r>
            <a:r>
              <a:rPr lang="en-US" altLang="ja-JP" sz="1300" dirty="0"/>
              <a:t>10</a:t>
            </a:r>
            <a:r>
              <a:rPr lang="ja-JP" altLang="ja-JP" sz="1300" dirty="0"/>
              <a:t>分）</a:t>
            </a:r>
          </a:p>
          <a:p>
            <a:pPr lvl="0"/>
            <a:r>
              <a:rPr lang="ja-JP" altLang="en-US" sz="1300" dirty="0"/>
              <a:t>２．</a:t>
            </a:r>
            <a:r>
              <a:rPr lang="ja-JP" altLang="ja-JP" sz="1300" dirty="0"/>
              <a:t>書き出したものを一人一人発表し、島をつくり、分類してみる。途中で気づいたものについては、追加していく。（グループ協議</a:t>
            </a:r>
            <a:r>
              <a:rPr lang="en-US" altLang="ja-JP" sz="1300" dirty="0"/>
              <a:t>15</a:t>
            </a:r>
            <a:r>
              <a:rPr lang="ja-JP" altLang="ja-JP" sz="1300" dirty="0"/>
              <a:t>分）</a:t>
            </a:r>
          </a:p>
          <a:p>
            <a:endParaRPr kumimoji="1" lang="ja-JP" altLang="en-US" dirty="0"/>
          </a:p>
        </p:txBody>
      </p:sp>
      <p:sp>
        <p:nvSpPr>
          <p:cNvPr id="4" name="スライド番号プレースホルダー 3"/>
          <p:cNvSpPr>
            <a:spLocks noGrp="1"/>
          </p:cNvSpPr>
          <p:nvPr>
            <p:ph type="sldNum" sz="quarter" idx="10"/>
          </p:nvPr>
        </p:nvSpPr>
        <p:spPr/>
        <p:txBody>
          <a:bodyPr/>
          <a:lstStyle/>
          <a:p>
            <a:fld id="{1D8F55EF-6833-4832-B704-48E06A987F85}" type="slidenum">
              <a:rPr kumimoji="1" lang="ja-JP" altLang="en-US" smtClean="0"/>
              <a:t>2</a:t>
            </a:fld>
            <a:endParaRPr kumimoji="1" lang="ja-JP" altLang="en-US"/>
          </a:p>
        </p:txBody>
      </p:sp>
    </p:spTree>
    <p:extLst>
      <p:ext uri="{BB962C8B-B14F-4D97-AF65-F5344CB8AC3E}">
        <p14:creationId xmlns:p14="http://schemas.microsoft.com/office/powerpoint/2010/main" val="310841608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ja-JP" sz="1300" dirty="0"/>
              <a:t>進行：</a:t>
            </a:r>
          </a:p>
          <a:p>
            <a:pPr lvl="0"/>
            <a:r>
              <a:rPr lang="ja-JP" altLang="en-US" sz="1300" dirty="0"/>
              <a:t>３．</a:t>
            </a:r>
            <a:r>
              <a:rPr lang="ja-JP" altLang="ja-JP" sz="1300" dirty="0"/>
              <a:t>医師会主催あるいは市町村と医師会との共催を前提として、在宅医療に関心を持つ医師を増やすことに資する多職種連携研修会とするためには、どのような企画とすべきか、検討し、提案する。</a:t>
            </a:r>
          </a:p>
          <a:p>
            <a:r>
              <a:rPr lang="ja-JP" altLang="en-US" sz="1300" dirty="0"/>
              <a:t>４．</a:t>
            </a:r>
            <a:r>
              <a:rPr lang="ja-JP" altLang="ja-JP" sz="1300" dirty="0"/>
              <a:t>以上を発表できるよう取りまとめまでもっていく。（グループ協議</a:t>
            </a:r>
            <a:r>
              <a:rPr lang="en-US" altLang="ja-JP" sz="1300" dirty="0"/>
              <a:t>25</a:t>
            </a:r>
            <a:r>
              <a:rPr lang="ja-JP" altLang="ja-JP" sz="1300" dirty="0"/>
              <a:t>分）</a:t>
            </a:r>
            <a:endParaRPr kumimoji="1" lang="ja-JP" altLang="en-US" dirty="0"/>
          </a:p>
        </p:txBody>
      </p:sp>
      <p:sp>
        <p:nvSpPr>
          <p:cNvPr id="4" name="スライド番号プレースホルダー 3"/>
          <p:cNvSpPr>
            <a:spLocks noGrp="1"/>
          </p:cNvSpPr>
          <p:nvPr>
            <p:ph type="sldNum" sz="quarter" idx="10"/>
          </p:nvPr>
        </p:nvSpPr>
        <p:spPr/>
        <p:txBody>
          <a:bodyPr/>
          <a:lstStyle/>
          <a:p>
            <a:fld id="{1D8F55EF-6833-4832-B704-48E06A987F85}" type="slidenum">
              <a:rPr kumimoji="1" lang="ja-JP" altLang="en-US" smtClean="0"/>
              <a:t>3</a:t>
            </a:fld>
            <a:endParaRPr kumimoji="1" lang="ja-JP" altLang="en-US"/>
          </a:p>
        </p:txBody>
      </p:sp>
    </p:spTree>
    <p:extLst>
      <p:ext uri="{BB962C8B-B14F-4D97-AF65-F5344CB8AC3E}">
        <p14:creationId xmlns:p14="http://schemas.microsoft.com/office/powerpoint/2010/main" val="101734202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ja-JP" sz="1300" dirty="0"/>
              <a:t>進行：</a:t>
            </a:r>
          </a:p>
          <a:p>
            <a:pPr lvl="0"/>
            <a:r>
              <a:rPr lang="ja-JP" altLang="en-US" sz="1300" dirty="0"/>
              <a:t>５．</a:t>
            </a:r>
            <a:r>
              <a:rPr lang="en-US" altLang="ja-JP" sz="1300" dirty="0"/>
              <a:t>3</a:t>
            </a:r>
            <a:r>
              <a:rPr lang="ja-JP" altLang="ja-JP" sz="1300" dirty="0"/>
              <a:t>グループ程度の発表を想定</a:t>
            </a:r>
          </a:p>
          <a:p>
            <a:r>
              <a:rPr lang="ja-JP" altLang="ja-JP" sz="1300" dirty="0"/>
              <a:t>（発表</a:t>
            </a:r>
            <a:r>
              <a:rPr lang="en-US" altLang="ja-JP" sz="1300" dirty="0"/>
              <a:t>3</a:t>
            </a:r>
            <a:r>
              <a:rPr lang="ja-JP" altLang="ja-JP" sz="1300" dirty="0"/>
              <a:t>分×</a:t>
            </a:r>
            <a:r>
              <a:rPr lang="en-US" altLang="ja-JP" sz="1300" dirty="0"/>
              <a:t>3</a:t>
            </a:r>
            <a:r>
              <a:rPr lang="ja-JP" altLang="ja-JP" sz="1300" dirty="0"/>
              <a:t>グループ・・</a:t>
            </a:r>
            <a:r>
              <a:rPr lang="en-US" altLang="ja-JP" sz="1300" dirty="0"/>
              <a:t>10</a:t>
            </a:r>
            <a:r>
              <a:rPr lang="ja-JP" altLang="ja-JP" sz="1300" dirty="0"/>
              <a:t>分程度）</a:t>
            </a:r>
            <a:endParaRPr kumimoji="1" lang="ja-JP" altLang="en-US" dirty="0"/>
          </a:p>
        </p:txBody>
      </p:sp>
      <p:sp>
        <p:nvSpPr>
          <p:cNvPr id="4" name="スライド番号プレースホルダー 3"/>
          <p:cNvSpPr>
            <a:spLocks noGrp="1"/>
          </p:cNvSpPr>
          <p:nvPr>
            <p:ph type="sldNum" sz="quarter" idx="10"/>
          </p:nvPr>
        </p:nvSpPr>
        <p:spPr/>
        <p:txBody>
          <a:bodyPr/>
          <a:lstStyle/>
          <a:p>
            <a:fld id="{1D8F55EF-6833-4832-B704-48E06A987F85}" type="slidenum">
              <a:rPr kumimoji="1" lang="ja-JP" altLang="en-US" smtClean="0"/>
              <a:t>4</a:t>
            </a:fld>
            <a:endParaRPr kumimoji="1" lang="ja-JP" altLang="en-US"/>
          </a:p>
        </p:txBody>
      </p:sp>
    </p:spTree>
    <p:extLst>
      <p:ext uri="{BB962C8B-B14F-4D97-AF65-F5344CB8AC3E}">
        <p14:creationId xmlns:p14="http://schemas.microsoft.com/office/powerpoint/2010/main" val="370711322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FF06BD9E-4290-4D32-9B60-F549A9E809B5}" type="datetimeFigureOut">
              <a:rPr kumimoji="1" lang="ja-JP" altLang="en-US" smtClean="0"/>
              <a:t>2017/4/27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1C79807-665C-4B64-84C8-C3F591EB24E7}" type="slidenum">
              <a:rPr kumimoji="1" lang="ja-JP" altLang="en-US" smtClean="0"/>
              <a:t>‹#›</a:t>
            </a:fld>
            <a:endParaRPr kumimoji="1" lang="ja-JP" altLang="en-US"/>
          </a:p>
        </p:txBody>
      </p:sp>
    </p:spTree>
    <p:extLst>
      <p:ext uri="{BB962C8B-B14F-4D97-AF65-F5344CB8AC3E}">
        <p14:creationId xmlns:p14="http://schemas.microsoft.com/office/powerpoint/2010/main" val="29199551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FF06BD9E-4290-4D32-9B60-F549A9E809B5}" type="datetimeFigureOut">
              <a:rPr kumimoji="1" lang="ja-JP" altLang="en-US" smtClean="0"/>
              <a:t>2017/4/27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1C79807-665C-4B64-84C8-C3F591EB24E7}" type="slidenum">
              <a:rPr kumimoji="1" lang="ja-JP" altLang="en-US" smtClean="0"/>
              <a:t>‹#›</a:t>
            </a:fld>
            <a:endParaRPr kumimoji="1" lang="ja-JP" altLang="en-US"/>
          </a:p>
        </p:txBody>
      </p:sp>
    </p:spTree>
    <p:extLst>
      <p:ext uri="{BB962C8B-B14F-4D97-AF65-F5344CB8AC3E}">
        <p14:creationId xmlns:p14="http://schemas.microsoft.com/office/powerpoint/2010/main" val="6427035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FF06BD9E-4290-4D32-9B60-F549A9E809B5}" type="datetimeFigureOut">
              <a:rPr kumimoji="1" lang="ja-JP" altLang="en-US" smtClean="0"/>
              <a:t>2017/4/27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1C79807-665C-4B64-84C8-C3F591EB24E7}" type="slidenum">
              <a:rPr kumimoji="1" lang="ja-JP" altLang="en-US" smtClean="0"/>
              <a:t>‹#›</a:t>
            </a:fld>
            <a:endParaRPr kumimoji="1" lang="ja-JP" altLang="en-US"/>
          </a:p>
        </p:txBody>
      </p:sp>
    </p:spTree>
    <p:extLst>
      <p:ext uri="{BB962C8B-B14F-4D97-AF65-F5344CB8AC3E}">
        <p14:creationId xmlns:p14="http://schemas.microsoft.com/office/powerpoint/2010/main" val="35332758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FF06BD9E-4290-4D32-9B60-F549A9E809B5}" type="datetimeFigureOut">
              <a:rPr kumimoji="1" lang="ja-JP" altLang="en-US" smtClean="0"/>
              <a:t>2017/4/27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1C79807-665C-4B64-84C8-C3F591EB24E7}" type="slidenum">
              <a:rPr kumimoji="1" lang="ja-JP" altLang="en-US" smtClean="0"/>
              <a:t>‹#›</a:t>
            </a:fld>
            <a:endParaRPr kumimoji="1" lang="ja-JP" altLang="en-US"/>
          </a:p>
        </p:txBody>
      </p:sp>
    </p:spTree>
    <p:extLst>
      <p:ext uri="{BB962C8B-B14F-4D97-AF65-F5344CB8AC3E}">
        <p14:creationId xmlns:p14="http://schemas.microsoft.com/office/powerpoint/2010/main" val="21606834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FF06BD9E-4290-4D32-9B60-F549A9E809B5}" type="datetimeFigureOut">
              <a:rPr kumimoji="1" lang="ja-JP" altLang="en-US" smtClean="0"/>
              <a:t>2017/4/27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1C79807-665C-4B64-84C8-C3F591EB24E7}" type="slidenum">
              <a:rPr kumimoji="1" lang="ja-JP" altLang="en-US" smtClean="0"/>
              <a:t>‹#›</a:t>
            </a:fld>
            <a:endParaRPr kumimoji="1" lang="ja-JP" altLang="en-US"/>
          </a:p>
        </p:txBody>
      </p:sp>
    </p:spTree>
    <p:extLst>
      <p:ext uri="{BB962C8B-B14F-4D97-AF65-F5344CB8AC3E}">
        <p14:creationId xmlns:p14="http://schemas.microsoft.com/office/powerpoint/2010/main" val="15058276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FF06BD9E-4290-4D32-9B60-F549A9E809B5}" type="datetimeFigureOut">
              <a:rPr kumimoji="1" lang="ja-JP" altLang="en-US" smtClean="0"/>
              <a:t>2017/4/27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71C79807-665C-4B64-84C8-C3F591EB24E7}" type="slidenum">
              <a:rPr kumimoji="1" lang="ja-JP" altLang="en-US" smtClean="0"/>
              <a:t>‹#›</a:t>
            </a:fld>
            <a:endParaRPr kumimoji="1" lang="ja-JP" altLang="en-US"/>
          </a:p>
        </p:txBody>
      </p:sp>
    </p:spTree>
    <p:extLst>
      <p:ext uri="{BB962C8B-B14F-4D97-AF65-F5344CB8AC3E}">
        <p14:creationId xmlns:p14="http://schemas.microsoft.com/office/powerpoint/2010/main" val="1586150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FF06BD9E-4290-4D32-9B60-F549A9E809B5}" type="datetimeFigureOut">
              <a:rPr kumimoji="1" lang="ja-JP" altLang="en-US" smtClean="0"/>
              <a:t>2017/4/27</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71C79807-665C-4B64-84C8-C3F591EB24E7}" type="slidenum">
              <a:rPr kumimoji="1" lang="ja-JP" altLang="en-US" smtClean="0"/>
              <a:t>‹#›</a:t>
            </a:fld>
            <a:endParaRPr kumimoji="1" lang="ja-JP" altLang="en-US"/>
          </a:p>
        </p:txBody>
      </p:sp>
    </p:spTree>
    <p:extLst>
      <p:ext uri="{BB962C8B-B14F-4D97-AF65-F5344CB8AC3E}">
        <p14:creationId xmlns:p14="http://schemas.microsoft.com/office/powerpoint/2010/main" val="23008143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FF06BD9E-4290-4D32-9B60-F549A9E809B5}" type="datetimeFigureOut">
              <a:rPr kumimoji="1" lang="ja-JP" altLang="en-US" smtClean="0"/>
              <a:t>2017/4/27</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71C79807-665C-4B64-84C8-C3F591EB24E7}" type="slidenum">
              <a:rPr kumimoji="1" lang="ja-JP" altLang="en-US" smtClean="0"/>
              <a:t>‹#›</a:t>
            </a:fld>
            <a:endParaRPr kumimoji="1" lang="ja-JP" altLang="en-US"/>
          </a:p>
        </p:txBody>
      </p:sp>
    </p:spTree>
    <p:extLst>
      <p:ext uri="{BB962C8B-B14F-4D97-AF65-F5344CB8AC3E}">
        <p14:creationId xmlns:p14="http://schemas.microsoft.com/office/powerpoint/2010/main" val="28864826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FF06BD9E-4290-4D32-9B60-F549A9E809B5}" type="datetimeFigureOut">
              <a:rPr kumimoji="1" lang="ja-JP" altLang="en-US" smtClean="0"/>
              <a:t>2017/4/27</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71C79807-665C-4B64-84C8-C3F591EB24E7}" type="slidenum">
              <a:rPr kumimoji="1" lang="ja-JP" altLang="en-US" smtClean="0"/>
              <a:t>‹#›</a:t>
            </a:fld>
            <a:endParaRPr kumimoji="1" lang="ja-JP" altLang="en-US"/>
          </a:p>
        </p:txBody>
      </p:sp>
    </p:spTree>
    <p:extLst>
      <p:ext uri="{BB962C8B-B14F-4D97-AF65-F5344CB8AC3E}">
        <p14:creationId xmlns:p14="http://schemas.microsoft.com/office/powerpoint/2010/main" val="10530946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FF06BD9E-4290-4D32-9B60-F549A9E809B5}" type="datetimeFigureOut">
              <a:rPr kumimoji="1" lang="ja-JP" altLang="en-US" smtClean="0"/>
              <a:t>2017/4/27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71C79807-665C-4B64-84C8-C3F591EB24E7}" type="slidenum">
              <a:rPr kumimoji="1" lang="ja-JP" altLang="en-US" smtClean="0"/>
              <a:t>‹#›</a:t>
            </a:fld>
            <a:endParaRPr kumimoji="1" lang="ja-JP" altLang="en-US"/>
          </a:p>
        </p:txBody>
      </p:sp>
    </p:spTree>
    <p:extLst>
      <p:ext uri="{BB962C8B-B14F-4D97-AF65-F5344CB8AC3E}">
        <p14:creationId xmlns:p14="http://schemas.microsoft.com/office/powerpoint/2010/main" val="13577838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FF06BD9E-4290-4D32-9B60-F549A9E809B5}" type="datetimeFigureOut">
              <a:rPr kumimoji="1" lang="ja-JP" altLang="en-US" smtClean="0"/>
              <a:t>2017/4/27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71C79807-665C-4B64-84C8-C3F591EB24E7}" type="slidenum">
              <a:rPr kumimoji="1" lang="ja-JP" altLang="en-US" smtClean="0"/>
              <a:t>‹#›</a:t>
            </a:fld>
            <a:endParaRPr kumimoji="1" lang="ja-JP" altLang="en-US"/>
          </a:p>
        </p:txBody>
      </p:sp>
    </p:spTree>
    <p:extLst>
      <p:ext uri="{BB962C8B-B14F-4D97-AF65-F5344CB8AC3E}">
        <p14:creationId xmlns:p14="http://schemas.microsoft.com/office/powerpoint/2010/main" val="1574270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F06BD9E-4290-4D32-9B60-F549A9E809B5}" type="datetimeFigureOut">
              <a:rPr kumimoji="1" lang="ja-JP" altLang="en-US" smtClean="0"/>
              <a:t>2017/4/27</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1C79807-665C-4B64-84C8-C3F591EB24E7}" type="slidenum">
              <a:rPr kumimoji="1" lang="ja-JP" altLang="en-US" smtClean="0"/>
              <a:t>‹#›</a:t>
            </a:fld>
            <a:endParaRPr kumimoji="1" lang="ja-JP" altLang="en-US"/>
          </a:p>
        </p:txBody>
      </p:sp>
    </p:spTree>
    <p:extLst>
      <p:ext uri="{BB962C8B-B14F-4D97-AF65-F5344CB8AC3E}">
        <p14:creationId xmlns:p14="http://schemas.microsoft.com/office/powerpoint/2010/main" val="315669521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68442" y="1122363"/>
            <a:ext cx="8807116" cy="2387600"/>
          </a:xfrm>
          <a:solidFill>
            <a:schemeClr val="tx2"/>
          </a:solidFill>
        </p:spPr>
        <p:txBody>
          <a:bodyPr anchor="ctr">
            <a:noAutofit/>
          </a:bodyPr>
          <a:lstStyle/>
          <a:p>
            <a:r>
              <a:rPr lang="ja-JP" altLang="en-US" sz="3200" b="1" dirty="0" smtClean="0">
                <a:solidFill>
                  <a:schemeClr val="bg1"/>
                </a:solidFill>
              </a:rPr>
              <a:t>演習　グループワーク②－１</a:t>
            </a:r>
            <a:r>
              <a:rPr lang="en-US" altLang="ja-JP" sz="3200" b="1" dirty="0" smtClean="0">
                <a:solidFill>
                  <a:schemeClr val="bg1"/>
                </a:solidFill>
              </a:rPr>
              <a:t/>
            </a:r>
            <a:br>
              <a:rPr lang="en-US" altLang="ja-JP" sz="3200" b="1" dirty="0" smtClean="0">
                <a:solidFill>
                  <a:schemeClr val="bg1"/>
                </a:solidFill>
              </a:rPr>
            </a:br>
            <a:r>
              <a:rPr lang="ja-JP" altLang="en-US" sz="3200" b="1" dirty="0" smtClean="0">
                <a:solidFill>
                  <a:schemeClr val="bg1"/>
                </a:solidFill>
              </a:rPr>
              <a:t>効果的</a:t>
            </a:r>
            <a:r>
              <a:rPr lang="ja-JP" altLang="en-US" sz="3200" b="1" dirty="0">
                <a:solidFill>
                  <a:schemeClr val="bg1"/>
                </a:solidFill>
              </a:rPr>
              <a:t>な多職種連携研修会の</a:t>
            </a:r>
            <a:br>
              <a:rPr lang="ja-JP" altLang="en-US" sz="3200" b="1" dirty="0">
                <a:solidFill>
                  <a:schemeClr val="bg1"/>
                </a:solidFill>
              </a:rPr>
            </a:br>
            <a:r>
              <a:rPr lang="ja-JP" altLang="en-US" sz="3200" b="1" dirty="0">
                <a:solidFill>
                  <a:schemeClr val="bg1"/>
                </a:solidFill>
              </a:rPr>
              <a:t>企画案を検討する</a:t>
            </a:r>
          </a:p>
        </p:txBody>
      </p:sp>
      <p:sp>
        <p:nvSpPr>
          <p:cNvPr id="4" name="スライド番号プレースホルダー 3"/>
          <p:cNvSpPr>
            <a:spLocks noGrp="1"/>
          </p:cNvSpPr>
          <p:nvPr>
            <p:ph type="sldNum" sz="quarter" idx="12"/>
          </p:nvPr>
        </p:nvSpPr>
        <p:spPr/>
        <p:txBody>
          <a:bodyPr/>
          <a:lstStyle/>
          <a:p>
            <a:fld id="{4B8F49CA-2208-4895-8B94-CB0A1163EE65}" type="slidenum">
              <a:rPr lang="ja-JP" altLang="en-US" smtClean="0">
                <a:solidFill>
                  <a:prstClr val="black">
                    <a:tint val="75000"/>
                  </a:prstClr>
                </a:solidFill>
                <a:latin typeface="Calibri"/>
                <a:ea typeface="ＭＳ Ｐゴシック"/>
              </a:rPr>
              <a:pPr/>
              <a:t>1</a:t>
            </a:fld>
            <a:endParaRPr lang="ja-JP" altLang="en-US">
              <a:solidFill>
                <a:prstClr val="black">
                  <a:tint val="75000"/>
                </a:prstClr>
              </a:solidFill>
              <a:latin typeface="Calibri"/>
              <a:ea typeface="ＭＳ Ｐゴシック"/>
            </a:endParaRPr>
          </a:p>
        </p:txBody>
      </p:sp>
      <p:sp>
        <p:nvSpPr>
          <p:cNvPr id="5" name="サブタイトル 4"/>
          <p:cNvSpPr>
            <a:spLocks noGrp="1"/>
          </p:cNvSpPr>
          <p:nvPr>
            <p:ph type="subTitle" idx="1"/>
          </p:nvPr>
        </p:nvSpPr>
        <p:spPr/>
        <p:txBody>
          <a:bodyPr/>
          <a:lstStyle/>
          <a:p>
            <a:endParaRPr kumimoji="1" lang="ja-JP" altLang="en-US"/>
          </a:p>
        </p:txBody>
      </p:sp>
      <p:sp>
        <p:nvSpPr>
          <p:cNvPr id="6" name="正方形/長方形 5"/>
          <p:cNvSpPr/>
          <p:nvPr/>
        </p:nvSpPr>
        <p:spPr>
          <a:xfrm>
            <a:off x="7092480" y="150178"/>
            <a:ext cx="1800000" cy="408940"/>
          </a:xfrm>
          <a:prstGeom prst="rect">
            <a:avLst/>
          </a:prstGeom>
          <a:solidFill>
            <a:schemeClr val="bg1"/>
          </a:solid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0" tIns="0" rIns="0" bIns="0" numCol="1" spcCol="0" rtlCol="0" fromWordArt="0" anchor="ctr"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spcAft>
                <a:spcPts val="0"/>
              </a:spcAft>
            </a:pPr>
            <a:r>
              <a:rPr lang="ja-JP" sz="1400" dirty="0">
                <a:solidFill>
                  <a:srgbClr val="000000"/>
                </a:solidFill>
                <a:effectLst/>
                <a:latin typeface="HGPｺﾞｼｯｸM" panose="020B0600000000000000" pitchFamily="50" charset="-128"/>
                <a:ea typeface="HGPｺﾞｼｯｸM" panose="020B0600000000000000" pitchFamily="50" charset="-128"/>
                <a:cs typeface="Times New Roman" panose="02020603050405020304" pitchFamily="18" charset="0"/>
              </a:rPr>
              <a:t>研修コンテンツ</a:t>
            </a:r>
            <a:r>
              <a:rPr lang="en-US" sz="1400" dirty="0" smtClean="0">
                <a:solidFill>
                  <a:srgbClr val="000000"/>
                </a:solidFill>
                <a:effectLst/>
                <a:latin typeface="HGPｺﾞｼｯｸM" panose="020B0600000000000000" pitchFamily="50" charset="-128"/>
                <a:ea typeface="HGPｺﾞｼｯｸM" panose="020B0600000000000000" pitchFamily="50" charset="-128"/>
                <a:cs typeface="Times New Roman" panose="02020603050405020304" pitchFamily="18" charset="0"/>
              </a:rPr>
              <a:t>-</a:t>
            </a:r>
            <a:r>
              <a:rPr lang="en-US" altLang="ja-JP" sz="1400" dirty="0" smtClean="0">
                <a:solidFill>
                  <a:srgbClr val="000000"/>
                </a:solidFill>
                <a:latin typeface="HGPｺﾞｼｯｸM" panose="020B0600000000000000" pitchFamily="50" charset="-128"/>
                <a:ea typeface="HGPｺﾞｼｯｸM" panose="020B0600000000000000" pitchFamily="50" charset="-128"/>
                <a:cs typeface="Times New Roman" panose="02020603050405020304" pitchFamily="18" charset="0"/>
              </a:rPr>
              <a:t>6</a:t>
            </a:r>
            <a:r>
              <a:rPr lang="ja-JP" altLang="en-US" sz="1400" dirty="0" smtClean="0">
                <a:solidFill>
                  <a:srgbClr val="000000"/>
                </a:solidFill>
                <a:latin typeface="HGPｺﾞｼｯｸM" panose="020B0600000000000000" pitchFamily="50" charset="-128"/>
                <a:ea typeface="HGPｺﾞｼｯｸM" panose="020B0600000000000000" pitchFamily="50" charset="-128"/>
                <a:cs typeface="Times New Roman" panose="02020603050405020304" pitchFamily="18" charset="0"/>
              </a:rPr>
              <a:t>②</a:t>
            </a:r>
            <a:r>
              <a:rPr lang="en-US" altLang="ja-JP" sz="1400" dirty="0" smtClean="0">
                <a:solidFill>
                  <a:srgbClr val="000000"/>
                </a:solidFill>
                <a:latin typeface="HGPｺﾞｼｯｸM" panose="020B0600000000000000" pitchFamily="50" charset="-128"/>
                <a:ea typeface="HGPｺﾞｼｯｸM" panose="020B0600000000000000" pitchFamily="50" charset="-128"/>
                <a:cs typeface="Times New Roman" panose="02020603050405020304" pitchFamily="18" charset="0"/>
              </a:rPr>
              <a:t>-1</a:t>
            </a:r>
            <a:endParaRPr lang="ja-JP" sz="1200" dirty="0">
              <a:effectLst/>
              <a:latin typeface="HGPｺﾞｼｯｸM" panose="020B0600000000000000" pitchFamily="50" charset="-128"/>
              <a:ea typeface="HGPｺﾞｼｯｸM" panose="020B0600000000000000" pitchFamily="50" charset="-128"/>
              <a:cs typeface="ＭＳ Ｐゴシック" panose="020B0600070205080204" pitchFamily="50" charset="-128"/>
            </a:endParaRPr>
          </a:p>
        </p:txBody>
      </p:sp>
    </p:spTree>
    <p:extLst>
      <p:ext uri="{BB962C8B-B14F-4D97-AF65-F5344CB8AC3E}">
        <p14:creationId xmlns:p14="http://schemas.microsoft.com/office/powerpoint/2010/main" val="151543013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68442" y="1122363"/>
            <a:ext cx="8807116" cy="2387600"/>
          </a:xfrm>
          <a:solidFill>
            <a:schemeClr val="tx2">
              <a:lumMod val="60000"/>
              <a:lumOff val="40000"/>
            </a:schemeClr>
          </a:solidFill>
        </p:spPr>
        <p:txBody>
          <a:bodyPr anchor="ctr">
            <a:noAutofit/>
          </a:bodyPr>
          <a:lstStyle/>
          <a:p>
            <a:r>
              <a:rPr lang="ja-JP" altLang="en-US" sz="3200" b="1" dirty="0">
                <a:solidFill>
                  <a:schemeClr val="bg1"/>
                </a:solidFill>
              </a:rPr>
              <a:t>多職種連携研修会にするために</a:t>
            </a:r>
            <a:br>
              <a:rPr lang="ja-JP" altLang="en-US" sz="3200" b="1" dirty="0">
                <a:solidFill>
                  <a:schemeClr val="bg1"/>
                </a:solidFill>
              </a:rPr>
            </a:br>
            <a:r>
              <a:rPr lang="ja-JP" altLang="en-US" sz="3200" b="1" dirty="0">
                <a:solidFill>
                  <a:schemeClr val="bg1"/>
                </a:solidFill>
              </a:rPr>
              <a:t>どのようなことが課題となっているか</a:t>
            </a:r>
            <a:br>
              <a:rPr lang="ja-JP" altLang="en-US" sz="3200" b="1" dirty="0">
                <a:solidFill>
                  <a:schemeClr val="bg1"/>
                </a:solidFill>
              </a:rPr>
            </a:br>
            <a:r>
              <a:rPr lang="ja-JP" altLang="en-US" sz="2800" b="1" dirty="0">
                <a:solidFill>
                  <a:schemeClr val="bg1"/>
                </a:solidFill>
              </a:rPr>
              <a:t>（特に医師会との連携、医師の参加という観点から）</a:t>
            </a:r>
          </a:p>
        </p:txBody>
      </p:sp>
      <p:sp>
        <p:nvSpPr>
          <p:cNvPr id="3" name="サブタイトル 2"/>
          <p:cNvSpPr>
            <a:spLocks noGrp="1"/>
          </p:cNvSpPr>
          <p:nvPr>
            <p:ph type="subTitle" idx="1"/>
          </p:nvPr>
        </p:nvSpPr>
        <p:spPr>
          <a:xfrm>
            <a:off x="251520" y="3886200"/>
            <a:ext cx="8640960" cy="1752600"/>
          </a:xfrm>
        </p:spPr>
        <p:txBody>
          <a:bodyPr>
            <a:normAutofit/>
          </a:bodyPr>
          <a:lstStyle/>
          <a:p>
            <a:endParaRPr kumimoji="1" lang="en-US" altLang="ja-JP" sz="2800" dirty="0" smtClean="0"/>
          </a:p>
          <a:p>
            <a:r>
              <a:rPr lang="ja-JP" altLang="en-US" sz="2800" dirty="0" smtClean="0"/>
              <a:t>＜　</a:t>
            </a:r>
            <a:r>
              <a:rPr lang="ja-JP" altLang="ja-JP" sz="2800" dirty="0" smtClean="0"/>
              <a:t>個人</a:t>
            </a:r>
            <a:r>
              <a:rPr lang="ja-JP" altLang="ja-JP" sz="2800" dirty="0"/>
              <a:t>ワーク：</a:t>
            </a:r>
            <a:r>
              <a:rPr lang="en-US" altLang="ja-JP" sz="2800" dirty="0"/>
              <a:t>10</a:t>
            </a:r>
            <a:r>
              <a:rPr lang="ja-JP" altLang="ja-JP" sz="2800" dirty="0" smtClean="0"/>
              <a:t>分</a:t>
            </a:r>
            <a:r>
              <a:rPr lang="ja-JP" altLang="en-US" sz="2800" dirty="0" smtClean="0"/>
              <a:t>＞</a:t>
            </a:r>
            <a:endParaRPr lang="ja-JP" altLang="ja-JP" sz="2800" dirty="0"/>
          </a:p>
          <a:p>
            <a:r>
              <a:rPr lang="ja-JP" altLang="en-US" sz="2800" dirty="0" smtClean="0"/>
              <a:t>＜</a:t>
            </a:r>
            <a:r>
              <a:rPr lang="ja-JP" altLang="ja-JP" sz="2800" dirty="0" smtClean="0"/>
              <a:t>グループ</a:t>
            </a:r>
            <a:r>
              <a:rPr lang="ja-JP" altLang="ja-JP" sz="2800" dirty="0"/>
              <a:t>で協議：</a:t>
            </a:r>
            <a:r>
              <a:rPr lang="en-US" altLang="ja-JP" sz="2800" dirty="0"/>
              <a:t>15</a:t>
            </a:r>
            <a:r>
              <a:rPr lang="ja-JP" altLang="ja-JP" sz="2800" dirty="0"/>
              <a:t>分</a:t>
            </a:r>
            <a:r>
              <a:rPr lang="ja-JP" altLang="en-US" sz="2800" dirty="0" smtClean="0"/>
              <a:t>　＞</a:t>
            </a:r>
            <a:endParaRPr kumimoji="1" lang="ja-JP" altLang="en-US" sz="2800" dirty="0"/>
          </a:p>
        </p:txBody>
      </p:sp>
      <p:sp>
        <p:nvSpPr>
          <p:cNvPr id="4" name="スライド番号プレースホルダー 3"/>
          <p:cNvSpPr>
            <a:spLocks noGrp="1"/>
          </p:cNvSpPr>
          <p:nvPr>
            <p:ph type="sldNum" sz="quarter" idx="12"/>
          </p:nvPr>
        </p:nvSpPr>
        <p:spPr/>
        <p:txBody>
          <a:bodyPr/>
          <a:lstStyle/>
          <a:p>
            <a:fld id="{4B8F49CA-2208-4895-8B94-CB0A1163EE65}" type="slidenum">
              <a:rPr lang="ja-JP" altLang="en-US" smtClean="0">
                <a:solidFill>
                  <a:prstClr val="black">
                    <a:tint val="75000"/>
                  </a:prstClr>
                </a:solidFill>
                <a:latin typeface="Calibri"/>
                <a:ea typeface="ＭＳ Ｐゴシック"/>
              </a:rPr>
              <a:pPr/>
              <a:t>2</a:t>
            </a:fld>
            <a:endParaRPr lang="ja-JP" altLang="en-US">
              <a:solidFill>
                <a:prstClr val="black">
                  <a:tint val="75000"/>
                </a:prstClr>
              </a:solidFill>
              <a:latin typeface="Calibri"/>
              <a:ea typeface="ＭＳ Ｐゴシック"/>
            </a:endParaRPr>
          </a:p>
        </p:txBody>
      </p:sp>
      <p:sp>
        <p:nvSpPr>
          <p:cNvPr id="5" name="正方形/長方形 4"/>
          <p:cNvSpPr/>
          <p:nvPr/>
        </p:nvSpPr>
        <p:spPr>
          <a:xfrm>
            <a:off x="251520" y="548680"/>
            <a:ext cx="2160240" cy="432048"/>
          </a:xfrm>
          <a:prstGeom prst="rect">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2400" dirty="0" smtClean="0"/>
              <a:t>Step 1</a:t>
            </a:r>
            <a:endParaRPr kumimoji="1" lang="ja-JP" altLang="en-US" sz="2400" dirty="0"/>
          </a:p>
        </p:txBody>
      </p:sp>
    </p:spTree>
    <p:extLst>
      <p:ext uri="{BB962C8B-B14F-4D97-AF65-F5344CB8AC3E}">
        <p14:creationId xmlns:p14="http://schemas.microsoft.com/office/powerpoint/2010/main" val="158026119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68442" y="1122363"/>
            <a:ext cx="8807116" cy="2387600"/>
          </a:xfrm>
          <a:solidFill>
            <a:schemeClr val="tx2">
              <a:lumMod val="60000"/>
              <a:lumOff val="40000"/>
            </a:schemeClr>
          </a:solidFill>
        </p:spPr>
        <p:txBody>
          <a:bodyPr anchor="ctr">
            <a:noAutofit/>
          </a:bodyPr>
          <a:lstStyle/>
          <a:p>
            <a:r>
              <a:rPr lang="ja-JP" altLang="en-US" sz="3200" b="1" dirty="0">
                <a:solidFill>
                  <a:schemeClr val="bg1"/>
                </a:solidFill>
              </a:rPr>
              <a:t>医師会と連携して、より効果的な</a:t>
            </a:r>
            <a:br>
              <a:rPr lang="ja-JP" altLang="en-US" sz="3200" b="1" dirty="0">
                <a:solidFill>
                  <a:schemeClr val="bg1"/>
                </a:solidFill>
              </a:rPr>
            </a:br>
            <a:r>
              <a:rPr lang="ja-JP" altLang="en-US" sz="3200" b="1" dirty="0">
                <a:solidFill>
                  <a:schemeClr val="bg1"/>
                </a:solidFill>
              </a:rPr>
              <a:t>多職種連携研修会にするためには</a:t>
            </a:r>
            <a:br>
              <a:rPr lang="ja-JP" altLang="en-US" sz="3200" b="1" dirty="0">
                <a:solidFill>
                  <a:schemeClr val="bg1"/>
                </a:solidFill>
              </a:rPr>
            </a:br>
            <a:r>
              <a:rPr lang="ja-JP" altLang="en-US" sz="3200" b="1" dirty="0">
                <a:solidFill>
                  <a:schemeClr val="bg1"/>
                </a:solidFill>
              </a:rPr>
              <a:t>どのような企画とすることが考えられるか</a:t>
            </a:r>
          </a:p>
        </p:txBody>
      </p:sp>
      <p:sp>
        <p:nvSpPr>
          <p:cNvPr id="3" name="サブタイトル 2"/>
          <p:cNvSpPr>
            <a:spLocks noGrp="1"/>
          </p:cNvSpPr>
          <p:nvPr>
            <p:ph type="subTitle" idx="1"/>
          </p:nvPr>
        </p:nvSpPr>
        <p:spPr/>
        <p:txBody>
          <a:bodyPr>
            <a:normAutofit/>
          </a:bodyPr>
          <a:lstStyle/>
          <a:p>
            <a:endParaRPr kumimoji="1" lang="en-US" altLang="ja-JP" sz="2800" dirty="0" smtClean="0"/>
          </a:p>
          <a:p>
            <a:r>
              <a:rPr lang="ja-JP" altLang="en-US" sz="2800" dirty="0" smtClean="0"/>
              <a:t>＜　</a:t>
            </a:r>
            <a:r>
              <a:rPr lang="ja-JP" altLang="ja-JP" sz="2800" dirty="0"/>
              <a:t>グループで</a:t>
            </a:r>
            <a:r>
              <a:rPr lang="ja-JP" altLang="ja-JP" sz="2800" dirty="0" smtClean="0"/>
              <a:t>協議</a:t>
            </a:r>
            <a:r>
              <a:rPr lang="ja-JP" altLang="en-US" sz="2800" dirty="0" smtClean="0"/>
              <a:t>：</a:t>
            </a:r>
            <a:r>
              <a:rPr lang="en-US" altLang="ja-JP" sz="2800" dirty="0" smtClean="0"/>
              <a:t>25</a:t>
            </a:r>
            <a:r>
              <a:rPr lang="ja-JP" altLang="ja-JP" sz="2800" dirty="0"/>
              <a:t>分</a:t>
            </a:r>
            <a:r>
              <a:rPr lang="ja-JP" altLang="en-US" sz="2800" dirty="0" smtClean="0"/>
              <a:t>　＞</a:t>
            </a:r>
            <a:endParaRPr kumimoji="1" lang="ja-JP" altLang="en-US" sz="2800" dirty="0"/>
          </a:p>
        </p:txBody>
      </p:sp>
      <p:sp>
        <p:nvSpPr>
          <p:cNvPr id="4" name="スライド番号プレースホルダー 3"/>
          <p:cNvSpPr>
            <a:spLocks noGrp="1"/>
          </p:cNvSpPr>
          <p:nvPr>
            <p:ph type="sldNum" sz="quarter" idx="12"/>
          </p:nvPr>
        </p:nvSpPr>
        <p:spPr/>
        <p:txBody>
          <a:bodyPr/>
          <a:lstStyle/>
          <a:p>
            <a:fld id="{4B8F49CA-2208-4895-8B94-CB0A1163EE65}" type="slidenum">
              <a:rPr lang="ja-JP" altLang="en-US" smtClean="0">
                <a:solidFill>
                  <a:prstClr val="black">
                    <a:tint val="75000"/>
                  </a:prstClr>
                </a:solidFill>
                <a:latin typeface="Calibri"/>
                <a:ea typeface="ＭＳ Ｐゴシック"/>
              </a:rPr>
              <a:pPr/>
              <a:t>3</a:t>
            </a:fld>
            <a:endParaRPr lang="ja-JP" altLang="en-US">
              <a:solidFill>
                <a:prstClr val="black">
                  <a:tint val="75000"/>
                </a:prstClr>
              </a:solidFill>
              <a:latin typeface="Calibri"/>
              <a:ea typeface="ＭＳ Ｐゴシック"/>
            </a:endParaRPr>
          </a:p>
        </p:txBody>
      </p:sp>
      <p:sp>
        <p:nvSpPr>
          <p:cNvPr id="5" name="正方形/長方形 4"/>
          <p:cNvSpPr/>
          <p:nvPr/>
        </p:nvSpPr>
        <p:spPr>
          <a:xfrm>
            <a:off x="251520" y="548680"/>
            <a:ext cx="2160240" cy="432048"/>
          </a:xfrm>
          <a:prstGeom prst="rect">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2400" dirty="0" smtClean="0"/>
              <a:t>Step 2</a:t>
            </a:r>
            <a:endParaRPr kumimoji="1" lang="ja-JP" altLang="en-US" sz="2400" dirty="0"/>
          </a:p>
        </p:txBody>
      </p:sp>
    </p:spTree>
    <p:extLst>
      <p:ext uri="{BB962C8B-B14F-4D97-AF65-F5344CB8AC3E}">
        <p14:creationId xmlns:p14="http://schemas.microsoft.com/office/powerpoint/2010/main" val="158026119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68442" y="1122363"/>
            <a:ext cx="8807116" cy="2387600"/>
          </a:xfrm>
          <a:solidFill>
            <a:schemeClr val="tx2">
              <a:lumMod val="60000"/>
              <a:lumOff val="40000"/>
            </a:schemeClr>
          </a:solidFill>
        </p:spPr>
        <p:txBody>
          <a:bodyPr anchor="ctr">
            <a:noAutofit/>
          </a:bodyPr>
          <a:lstStyle/>
          <a:p>
            <a:r>
              <a:rPr lang="ja-JP" altLang="en-US" sz="3200" b="1" dirty="0">
                <a:solidFill>
                  <a:schemeClr val="bg1"/>
                </a:solidFill>
              </a:rPr>
              <a:t>発表・共有</a:t>
            </a:r>
            <a:endParaRPr kumimoji="1" lang="ja-JP" altLang="en-US" sz="3200" b="1" dirty="0">
              <a:solidFill>
                <a:schemeClr val="bg1"/>
              </a:solidFill>
            </a:endParaRPr>
          </a:p>
        </p:txBody>
      </p:sp>
      <p:sp>
        <p:nvSpPr>
          <p:cNvPr id="3" name="サブタイトル 2"/>
          <p:cNvSpPr>
            <a:spLocks noGrp="1"/>
          </p:cNvSpPr>
          <p:nvPr>
            <p:ph type="subTitle" idx="1"/>
          </p:nvPr>
        </p:nvSpPr>
        <p:spPr/>
        <p:txBody>
          <a:bodyPr>
            <a:normAutofit/>
          </a:bodyPr>
          <a:lstStyle/>
          <a:p>
            <a:endParaRPr kumimoji="1" lang="en-US" altLang="ja-JP" sz="2800" dirty="0" smtClean="0"/>
          </a:p>
          <a:p>
            <a:r>
              <a:rPr lang="ja-JP" altLang="en-US" sz="2800" dirty="0" smtClean="0"/>
              <a:t>＜　</a:t>
            </a:r>
            <a:r>
              <a:rPr lang="en-US" altLang="ja-JP" sz="2800" dirty="0"/>
              <a:t>10</a:t>
            </a:r>
            <a:r>
              <a:rPr lang="ja-JP" altLang="ja-JP" sz="2800" dirty="0"/>
              <a:t>分</a:t>
            </a:r>
            <a:r>
              <a:rPr lang="ja-JP" altLang="en-US" sz="2800" dirty="0" smtClean="0"/>
              <a:t>　＞</a:t>
            </a:r>
            <a:endParaRPr kumimoji="1" lang="ja-JP" altLang="en-US" sz="2800" dirty="0"/>
          </a:p>
        </p:txBody>
      </p:sp>
      <p:sp>
        <p:nvSpPr>
          <p:cNvPr id="4" name="スライド番号プレースホルダー 3"/>
          <p:cNvSpPr>
            <a:spLocks noGrp="1"/>
          </p:cNvSpPr>
          <p:nvPr>
            <p:ph type="sldNum" sz="quarter" idx="12"/>
          </p:nvPr>
        </p:nvSpPr>
        <p:spPr/>
        <p:txBody>
          <a:bodyPr/>
          <a:lstStyle/>
          <a:p>
            <a:fld id="{4B8F49CA-2208-4895-8B94-CB0A1163EE65}" type="slidenum">
              <a:rPr lang="ja-JP" altLang="en-US" smtClean="0">
                <a:solidFill>
                  <a:prstClr val="black">
                    <a:tint val="75000"/>
                  </a:prstClr>
                </a:solidFill>
                <a:latin typeface="Calibri"/>
                <a:ea typeface="ＭＳ Ｐゴシック"/>
              </a:rPr>
              <a:pPr/>
              <a:t>4</a:t>
            </a:fld>
            <a:endParaRPr lang="ja-JP" altLang="en-US">
              <a:solidFill>
                <a:prstClr val="black">
                  <a:tint val="75000"/>
                </a:prstClr>
              </a:solidFill>
              <a:latin typeface="Calibri"/>
              <a:ea typeface="ＭＳ Ｐゴシック"/>
            </a:endParaRPr>
          </a:p>
        </p:txBody>
      </p:sp>
    </p:spTree>
    <p:extLst>
      <p:ext uri="{BB962C8B-B14F-4D97-AF65-F5344CB8AC3E}">
        <p14:creationId xmlns:p14="http://schemas.microsoft.com/office/powerpoint/2010/main" val="158026119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28</TotalTime>
  <Words>228</Words>
  <Application>Microsoft Office PowerPoint</Application>
  <PresentationFormat>画面に合わせる (4:3)</PresentationFormat>
  <Paragraphs>34</Paragraphs>
  <Slides>4</Slides>
  <Notes>4</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4</vt:i4>
      </vt:variant>
    </vt:vector>
  </HeadingPairs>
  <TitlesOfParts>
    <vt:vector size="10" baseType="lpstr">
      <vt:lpstr>HGPｺﾞｼｯｸM</vt:lpstr>
      <vt:lpstr>ＭＳ Ｐゴシック</vt:lpstr>
      <vt:lpstr>Arial</vt:lpstr>
      <vt:lpstr>Calibri</vt:lpstr>
      <vt:lpstr>Times New Roman</vt:lpstr>
      <vt:lpstr>Office ​​テーマ</vt:lpstr>
      <vt:lpstr>演習　グループワーク②－１ 効果的な多職種連携研修会の 企画案を検討する</vt:lpstr>
      <vt:lpstr>多職種連携研修会にするために どのようなことが課題となっているか （特に医師会との連携、医師の参加という観点から）</vt:lpstr>
      <vt:lpstr>医師会と連携して、より効果的な 多職種連携研修会にするためには どのような企画とすることが考えられるか</vt:lpstr>
      <vt:lpstr>発表・共有</vt:lpstr>
    </vt:vector>
  </TitlesOfParts>
  <Company>株式会社富士通総研</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FRI akada</dc:creator>
  <cp:lastModifiedBy>名取 直美</cp:lastModifiedBy>
  <cp:revision>10</cp:revision>
  <cp:lastPrinted>2017-04-27T11:15:00Z</cp:lastPrinted>
  <dcterms:created xsi:type="dcterms:W3CDTF">2017-04-11T02:15:23Z</dcterms:created>
  <dcterms:modified xsi:type="dcterms:W3CDTF">2017-04-27T11:15:05Z</dcterms:modified>
</cp:coreProperties>
</file>