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3" r:id="rId4"/>
    <p:sldMasterId id="2147483690" r:id="rId5"/>
    <p:sldMasterId id="2147483697" r:id="rId6"/>
    <p:sldMasterId id="2147483704" r:id="rId7"/>
    <p:sldMasterId id="2147483711" r:id="rId8"/>
  </p:sldMasterIdLst>
  <p:notesMasterIdLst>
    <p:notesMasterId r:id="rId23"/>
  </p:notesMasterIdLst>
  <p:handoutMasterIdLst>
    <p:handoutMasterId r:id="rId24"/>
  </p:handoutMasterIdLst>
  <p:sldIdLst>
    <p:sldId id="301" r:id="rId9"/>
    <p:sldId id="270" r:id="rId10"/>
    <p:sldId id="307" r:id="rId11"/>
    <p:sldId id="281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0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602" userDrawn="1">
          <p15:clr>
            <a:srgbClr val="A4A3A4"/>
          </p15:clr>
        </p15:guide>
        <p15:guide id="4" orient="horz" pos="577" userDrawn="1">
          <p15:clr>
            <a:srgbClr val="A4A3A4"/>
          </p15:clr>
        </p15:guide>
        <p15:guide id="5" orient="horz" pos="2981" userDrawn="1">
          <p15:clr>
            <a:srgbClr val="A4A3A4"/>
          </p15:clr>
        </p15:guide>
        <p15:guide id="6" pos="1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FF"/>
    <a:srgbClr val="FFCCFF"/>
    <a:srgbClr val="FFFFFF"/>
    <a:srgbClr val="000000"/>
    <a:srgbClr val="00E7EF"/>
    <a:srgbClr val="FFE700"/>
    <a:srgbClr val="EA0000"/>
    <a:srgbClr val="FF8000"/>
    <a:srgbClr val="D80084"/>
    <a:srgbClr val="240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0CFE1C-5C69-4335-9CB4-7478C4F5B77B}" v="10250" dt="2022-02-12T07:03:14.6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39" autoAdjust="0"/>
    <p:restoredTop sz="96353" autoAdjust="0"/>
  </p:normalViewPr>
  <p:slideViewPr>
    <p:cSldViewPr snapToGrid="0">
      <p:cViewPr varScale="1">
        <p:scale>
          <a:sx n="105" d="100"/>
          <a:sy n="105" d="100"/>
        </p:scale>
        <p:origin x="78" y="492"/>
      </p:cViewPr>
      <p:guideLst>
        <p:guide orient="horz" pos="1620"/>
        <p:guide pos="2880"/>
        <p:guide pos="5602"/>
        <p:guide orient="horz" pos="577"/>
        <p:guide orient="horz" pos="2981"/>
        <p:guide pos="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556" y="31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AED8D3B-9082-49AA-B4BC-F3F4425AA7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ACFA8-1AB5-47AD-8712-789ED582E266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DAB9B36-94C5-4135-B352-9570B260F3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altLang="ja-JP" sz="10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1EDE976-DD9F-4E5B-8DD7-50A554BDD8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A504E-F46D-4C99-BD4A-3BE220F742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9416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60">
                <a:latin typeface="+mn-lt"/>
              </a:defRPr>
            </a:lvl1pPr>
          </a:lstStyle>
          <a:p>
            <a:fld id="{49E156C8-D1E6-4437-B817-0C57EC289493}" type="datetimeFigureOut">
              <a:rPr kumimoji="1" lang="ja-JP" altLang="en-US" smtClean="0"/>
              <a:pPr/>
              <a:t>2022/3/31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dirty="0"/>
              <a:t>Headline</a:t>
            </a:r>
            <a:endParaRPr kumimoji="1" lang="ja-JP" altLang="en-US" dirty="0"/>
          </a:p>
          <a:p>
            <a:pPr lvl="1"/>
            <a:r>
              <a:rPr kumimoji="1" lang="en-US" altLang="ja-JP" dirty="0"/>
              <a:t>1st subhead</a:t>
            </a:r>
            <a:endParaRPr kumimoji="1" lang="ja-JP" altLang="en-US" dirty="0"/>
          </a:p>
          <a:p>
            <a:pPr lvl="2"/>
            <a:r>
              <a:rPr kumimoji="1" lang="en-US" altLang="ja-JP" dirty="0"/>
              <a:t>2nd subhead</a:t>
            </a:r>
            <a:endParaRPr kumimoji="1" lang="ja-JP" altLang="en-US" dirty="0"/>
          </a:p>
          <a:p>
            <a:pPr lvl="3"/>
            <a:r>
              <a:rPr kumimoji="1" lang="en-US" altLang="ja-JP" dirty="0"/>
              <a:t>Text</a:t>
            </a:r>
          </a:p>
          <a:p>
            <a:pPr lvl="4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latin typeface="+mn-lt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latin typeface="+mn-lt"/>
              </a:defRPr>
            </a:lvl1pPr>
          </a:lstStyle>
          <a:p>
            <a:fld id="{C0644275-5C74-4E59-8F01-9B0DD8D2F6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09710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91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767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622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050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47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122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105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644275-5C74-4E59-8F01-9B0DD8D2F6FE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1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5692AF0-2E90-4E8E-8159-82825E681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2027" y="0"/>
            <a:ext cx="2541278" cy="514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999" y="1116000"/>
            <a:ext cx="540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3067200"/>
            <a:ext cx="4748400" cy="12600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1440">
                <a:solidFill>
                  <a:schemeClr val="tx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6E86481-61F8-4C42-8460-E5C7072F0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8" name="Picture 56" descr="Fujitsu">
            <a:extLst>
              <a:ext uri="{FF2B5EF4-FFF2-40B4-BE49-F238E27FC236}">
                <a16:creationId xmlns:a16="http://schemas.microsoft.com/office/drawing/2014/main" id="{288C24AB-C571-4162-A598-D428E9099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9" name="Picture 28">
            <a:extLst>
              <a:ext uri="{FF2B5EF4-FFF2-40B4-BE49-F238E27FC236}">
                <a16:creationId xmlns:a16="http://schemas.microsoft.com/office/drawing/2014/main" id="{BB97FB78-2B84-4EC8-85D8-DC0D58996F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0377" y="816607"/>
            <a:ext cx="4543221" cy="3510284"/>
          </a:xfrm>
          <a:prstGeom prst="rect">
            <a:avLst/>
          </a:prstGeom>
        </p:spPr>
      </p:pic>
      <p:pic>
        <p:nvPicPr>
          <p:cNvPr id="10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75C62D1B-0184-43C2-AF18-D86BFB15BB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08379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6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96638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839899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23CC6D9-6EFF-494A-BF84-DA0874602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7789" y="0"/>
            <a:ext cx="3766211" cy="514349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8C48CA2-E9BB-4DBD-914E-E14EDEF3B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6" name="Picture 56" descr="Fujitsu">
            <a:extLst>
              <a:ext uri="{FF2B5EF4-FFF2-40B4-BE49-F238E27FC236}">
                <a16:creationId xmlns:a16="http://schemas.microsoft.com/office/drawing/2014/main" id="{19B60C56-1286-4F63-9EEC-36A128640C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3C4F5463-4F92-46D5-932F-97908BC5A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3792" y="816607"/>
            <a:ext cx="4543221" cy="3510284"/>
          </a:xfrm>
          <a:prstGeom prst="rect">
            <a:avLst/>
          </a:prstGeom>
        </p:spPr>
      </p:pic>
      <p:pic>
        <p:nvPicPr>
          <p:cNvPr id="7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9F00A419-6A05-45CE-8BD8-E2B605B78E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2975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597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AF46A06C-9A3F-471C-999E-CB75C4DB0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3386" y="673"/>
            <a:ext cx="2540614" cy="51421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999" y="1116000"/>
            <a:ext cx="540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3067200"/>
            <a:ext cx="4748400" cy="12600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1440">
                <a:solidFill>
                  <a:schemeClr val="tx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2A2B3EE-7C59-4DF5-A28E-640979443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8" name="Picture 56" descr="Fujitsu">
            <a:extLst>
              <a:ext uri="{FF2B5EF4-FFF2-40B4-BE49-F238E27FC236}">
                <a16:creationId xmlns:a16="http://schemas.microsoft.com/office/drawing/2014/main" id="{29DDC893-3971-42A8-9ED2-0EADDB6AFE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9" name="Picture 28">
            <a:extLst>
              <a:ext uri="{FF2B5EF4-FFF2-40B4-BE49-F238E27FC236}">
                <a16:creationId xmlns:a16="http://schemas.microsoft.com/office/drawing/2014/main" id="{3E857FA4-FCDF-4D3A-913E-96937E78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0377" y="816608"/>
            <a:ext cx="4543220" cy="3510283"/>
          </a:xfrm>
          <a:prstGeom prst="rect">
            <a:avLst/>
          </a:prstGeom>
        </p:spPr>
      </p:pic>
      <p:pic>
        <p:nvPicPr>
          <p:cNvPr id="10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8B2BCC5B-F069-4ED1-A700-090A5F1D93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64187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16">
            <a:extLst>
              <a:ext uri="{FF2B5EF4-FFF2-40B4-BE49-F238E27FC236}">
                <a16:creationId xmlns:a16="http://schemas.microsoft.com/office/drawing/2014/main" id="{4E6397AD-310C-48CA-885C-F7B1DFD09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" y="1116000"/>
            <a:ext cx="828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2710800"/>
            <a:ext cx="8280000" cy="144720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8" name="Picture 56" descr="Fujitsu">
            <a:extLst>
              <a:ext uri="{FF2B5EF4-FFF2-40B4-BE49-F238E27FC236}">
                <a16:creationId xmlns:a16="http://schemas.microsoft.com/office/drawing/2014/main" id="{5F4F3A2A-67CD-4FB4-A584-EB2029E861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9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3753FEFB-0305-4C84-935D-76F90EFD3C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529830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978753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6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997288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677693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BC69335-2DC7-4BE9-B3C4-6BB3F4B5B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7789" y="0"/>
            <a:ext cx="3766211" cy="514349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D8338C9-50E0-476B-A1C1-2CD93525E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6" name="Picture 56" descr="Fujitsu">
            <a:extLst>
              <a:ext uri="{FF2B5EF4-FFF2-40B4-BE49-F238E27FC236}">
                <a16:creationId xmlns:a16="http://schemas.microsoft.com/office/drawing/2014/main" id="{9EF27093-A849-437A-9361-64716AE462E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DDB5B8BE-19D7-4E92-8193-1EEAE32BB0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3792" y="816608"/>
            <a:ext cx="4543220" cy="3510283"/>
          </a:xfrm>
          <a:prstGeom prst="rect">
            <a:avLst/>
          </a:prstGeom>
        </p:spPr>
      </p:pic>
      <p:pic>
        <p:nvPicPr>
          <p:cNvPr id="7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FFAD7CF4-8971-481D-B462-B9FB7396BE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0036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597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19D25779-D7C4-4143-A45C-C33C6C23A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977" y="0"/>
            <a:ext cx="254127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999" y="1116000"/>
            <a:ext cx="540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3067200"/>
            <a:ext cx="4748400" cy="12600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1440">
                <a:solidFill>
                  <a:schemeClr val="tx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CEB1D94-ADFB-4280-B2F5-5620C7410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8" name="Picture 56" descr="Fujitsu">
            <a:extLst>
              <a:ext uri="{FF2B5EF4-FFF2-40B4-BE49-F238E27FC236}">
                <a16:creationId xmlns:a16="http://schemas.microsoft.com/office/drawing/2014/main" id="{FF210DAF-58ED-45C8-BFCA-219D6DD5F3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9" name="Picture 28">
            <a:extLst>
              <a:ext uri="{FF2B5EF4-FFF2-40B4-BE49-F238E27FC236}">
                <a16:creationId xmlns:a16="http://schemas.microsoft.com/office/drawing/2014/main" id="{35197805-CD3F-4477-AD03-41B0E801D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0377" y="816608"/>
            <a:ext cx="4543220" cy="3510283"/>
          </a:xfrm>
          <a:prstGeom prst="rect">
            <a:avLst/>
          </a:prstGeom>
        </p:spPr>
      </p:pic>
      <p:pic>
        <p:nvPicPr>
          <p:cNvPr id="10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0DED4972-5584-4145-8549-BCA63EE6B5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35607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4">
            <a:extLst>
              <a:ext uri="{FF2B5EF4-FFF2-40B4-BE49-F238E27FC236}">
                <a16:creationId xmlns:a16="http://schemas.microsoft.com/office/drawing/2014/main" id="{D112A58B-6135-49FE-9C7D-1017A0D39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0"/>
            <a:ext cx="9144982" cy="51455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34000" y="1116000"/>
            <a:ext cx="828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34000" y="2710800"/>
            <a:ext cx="8280000" cy="144720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9" name="Picture 56" descr="Fujitsu">
            <a:extLst>
              <a:ext uri="{FF2B5EF4-FFF2-40B4-BE49-F238E27FC236}">
                <a16:creationId xmlns:a16="http://schemas.microsoft.com/office/drawing/2014/main" id="{296967A9-30A5-48C2-B859-CEC6385A1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9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F75B6E70-1F42-4546-9D6E-5D5BA926A3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51164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6">
            <a:extLst>
              <a:ext uri="{FF2B5EF4-FFF2-40B4-BE49-F238E27FC236}">
                <a16:creationId xmlns:a16="http://schemas.microsoft.com/office/drawing/2014/main" id="{B6BEA493-F0D5-40FB-A9DB-1AAB035ED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" y="1116000"/>
            <a:ext cx="828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2710800"/>
            <a:ext cx="8280000" cy="144720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23" name="Picture 56" descr="Fujitsu">
            <a:extLst>
              <a:ext uri="{FF2B5EF4-FFF2-40B4-BE49-F238E27FC236}">
                <a16:creationId xmlns:a16="http://schemas.microsoft.com/office/drawing/2014/main" id="{66189DD1-C42C-4DA0-B3B6-F020A1EEF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9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5F807242-279B-4377-A477-F7B49C4B40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701309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544677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6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674412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929558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0F7A85D-E715-40B8-B6D0-2647D95A1E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7789" y="0"/>
            <a:ext cx="3766211" cy="514349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B00353B-7D46-40D9-8913-630C98CFC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6" name="Picture 56" descr="Fujitsu">
            <a:extLst>
              <a:ext uri="{FF2B5EF4-FFF2-40B4-BE49-F238E27FC236}">
                <a16:creationId xmlns:a16="http://schemas.microsoft.com/office/drawing/2014/main" id="{9FEFD5D6-714F-4118-AF52-E2417F34A7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A54813E5-185C-472F-9F62-43989AC685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3792" y="816608"/>
            <a:ext cx="4543220" cy="3510283"/>
          </a:xfrm>
          <a:prstGeom prst="rect">
            <a:avLst/>
          </a:prstGeom>
        </p:spPr>
      </p:pic>
      <p:pic>
        <p:nvPicPr>
          <p:cNvPr id="7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91D060E1-1300-465B-8503-5C66F182C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53699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597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6B15DF13-15E3-44BC-9435-C62B6B6302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2817" y="0"/>
            <a:ext cx="2540765" cy="5142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999" y="1116000"/>
            <a:ext cx="540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3067200"/>
            <a:ext cx="4748400" cy="12600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1440">
                <a:solidFill>
                  <a:schemeClr val="tx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6F1173B-33CF-40AA-BDF4-1C72C41D9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1" name="Picture 65" descr="Fujitsu">
            <a:extLst>
              <a:ext uri="{FF2B5EF4-FFF2-40B4-BE49-F238E27FC236}">
                <a16:creationId xmlns:a16="http://schemas.microsoft.com/office/drawing/2014/main" id="{914FAD3E-65C3-4429-9EEB-51BDFE2C96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64250" y="4761"/>
            <a:ext cx="1126108" cy="685799"/>
          </a:xfrm>
          <a:prstGeom prst="rect">
            <a:avLst/>
          </a:prstGeom>
        </p:spPr>
      </p:pic>
      <p:pic>
        <p:nvPicPr>
          <p:cNvPr id="12" name="Picture 28">
            <a:extLst>
              <a:ext uri="{FF2B5EF4-FFF2-40B4-BE49-F238E27FC236}">
                <a16:creationId xmlns:a16="http://schemas.microsoft.com/office/drawing/2014/main" id="{279EC251-E357-4A5C-B714-8B2D4C1FE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0377" y="816608"/>
            <a:ext cx="4543220" cy="3510283"/>
          </a:xfrm>
          <a:prstGeom prst="rect">
            <a:avLst/>
          </a:prstGeom>
        </p:spPr>
      </p:pic>
      <p:pic>
        <p:nvPicPr>
          <p:cNvPr id="13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127286DE-6153-4B4C-8D18-2065101D75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007601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F3D10E5C-AE94-4D4A-B902-CDFDDFDE19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" y="1116000"/>
            <a:ext cx="828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2710800"/>
            <a:ext cx="8280000" cy="144720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2" name="Picture 65" descr="Fujitsu">
            <a:extLst>
              <a:ext uri="{FF2B5EF4-FFF2-40B4-BE49-F238E27FC236}">
                <a16:creationId xmlns:a16="http://schemas.microsoft.com/office/drawing/2014/main" id="{139DA00E-C566-49A6-824C-F9196B4233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64250" y="4761"/>
            <a:ext cx="1126108" cy="685799"/>
          </a:xfrm>
          <a:prstGeom prst="rect">
            <a:avLst/>
          </a:prstGeom>
        </p:spPr>
      </p:pic>
      <p:pic>
        <p:nvPicPr>
          <p:cNvPr id="11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D31EFD09-6BA7-4F9C-9F5D-3F31B9469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224052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110032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6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143445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927143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580214"/>
      </p:ext>
    </p:extLst>
  </p:cSld>
  <p:clrMapOvr>
    <a:masterClrMapping/>
  </p:clrMapOvr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BB94F7AB-9F65-4FBC-A95B-A62BCB07D8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7788" y="0"/>
            <a:ext cx="3766212" cy="51435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D9A9D2-7E72-4C9E-8039-CAFE206D0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9" name="Picture 65" descr="Fujitsu">
            <a:extLst>
              <a:ext uri="{FF2B5EF4-FFF2-40B4-BE49-F238E27FC236}">
                <a16:creationId xmlns:a16="http://schemas.microsoft.com/office/drawing/2014/main" id="{C3C7D280-0F47-45F8-90FC-BA1E128D5B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64250" y="4761"/>
            <a:ext cx="1126108" cy="685799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23ACB0BA-3128-44DE-A263-07F8AA861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3792" y="816608"/>
            <a:ext cx="4543220" cy="3510283"/>
          </a:xfrm>
          <a:prstGeom prst="rect">
            <a:avLst/>
          </a:prstGeom>
        </p:spPr>
      </p:pic>
      <p:pic>
        <p:nvPicPr>
          <p:cNvPr id="8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777881BF-6FAC-4DFD-9F56-886DA404F1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2601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597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600" y="950400"/>
            <a:ext cx="4280400" cy="3787200"/>
          </a:xfrm>
        </p:spPr>
        <p:txBody>
          <a:bodyPr/>
          <a:lstStyle>
            <a:lvl4pPr>
              <a:defRPr sz="1120"/>
            </a:lvl4pPr>
            <a:lvl5pPr>
              <a:defRPr sz="1120"/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358904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500278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F6C4905-9CC5-4C8D-803C-5F137C0C7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7789" y="0"/>
            <a:ext cx="3766211" cy="514349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pic>
        <p:nvPicPr>
          <p:cNvPr id="16" name="Picture 56" descr="Fujitsu">
            <a:extLst>
              <a:ext uri="{FF2B5EF4-FFF2-40B4-BE49-F238E27FC236}">
                <a16:creationId xmlns:a16="http://schemas.microsoft.com/office/drawing/2014/main" id="{0FEDFFCC-820D-4931-B582-897789935D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19799ACF-6992-4800-BD7A-ADAB4FB2F4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3792" y="816607"/>
            <a:ext cx="4543221" cy="351028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E341907-441C-477C-B054-57AB9FFF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61B696FD-ECFF-45E9-9C5C-EFEF6B947A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2729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597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459EA2C5-E74C-467E-A31E-22534610D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2027" y="0"/>
            <a:ext cx="2541278" cy="514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999" y="1116000"/>
            <a:ext cx="540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tx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3067200"/>
            <a:ext cx="4748400" cy="12600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1440">
                <a:solidFill>
                  <a:schemeClr val="tx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FD69642-505C-4956-AEE0-BFCB7823F2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8" name="Picture 56" descr="Fujitsu">
            <a:extLst>
              <a:ext uri="{FF2B5EF4-FFF2-40B4-BE49-F238E27FC236}">
                <a16:creationId xmlns:a16="http://schemas.microsoft.com/office/drawing/2014/main" id="{A71021C1-F5F7-493F-9B6E-34F90D2AF5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32" name="Picture 28">
            <a:extLst>
              <a:ext uri="{FF2B5EF4-FFF2-40B4-BE49-F238E27FC236}">
                <a16:creationId xmlns:a16="http://schemas.microsoft.com/office/drawing/2014/main" id="{1F121A69-A96D-4E50-B853-9B7D639FE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0377" y="816607"/>
            <a:ext cx="4543221" cy="3510284"/>
          </a:xfrm>
          <a:prstGeom prst="rect">
            <a:avLst/>
          </a:prstGeom>
        </p:spPr>
      </p:pic>
      <p:pic>
        <p:nvPicPr>
          <p:cNvPr id="10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847F7AD3-8A9E-4272-B529-3F5BCB212E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13619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6">
            <a:extLst>
              <a:ext uri="{FF2B5EF4-FFF2-40B4-BE49-F238E27FC236}">
                <a16:creationId xmlns:a16="http://schemas.microsoft.com/office/drawing/2014/main" id="{DD823FC4-0E59-43A1-8BCD-EBD727ED30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" y="1116000"/>
            <a:ext cx="8280000" cy="1440000"/>
          </a:xfrm>
        </p:spPr>
        <p:txBody>
          <a:bodyPr anchor="b">
            <a:noAutofit/>
          </a:bodyPr>
          <a:lstStyle>
            <a:lvl1pPr algn="l">
              <a:defRPr sz="256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タイトルを入力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4000" y="2710800"/>
            <a:ext cx="8280000" cy="144720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080"/>
            </a:lvl3pPr>
            <a:lvl4pPr marL="1028700" indent="0" algn="ctr">
              <a:buNone/>
              <a:defRPr sz="960"/>
            </a:lvl4pPr>
            <a:lvl5pPr marL="1371600" indent="0" algn="ctr">
              <a:buNone/>
              <a:defRPr sz="960"/>
            </a:lvl5pPr>
            <a:lvl6pPr marL="1714500" indent="0" algn="ctr">
              <a:buNone/>
              <a:defRPr sz="960"/>
            </a:lvl6pPr>
            <a:lvl7pPr marL="2057400" indent="0" algn="ctr">
              <a:buNone/>
              <a:defRPr sz="960"/>
            </a:lvl7pPr>
            <a:lvl8pPr marL="2400300" indent="0" algn="ctr">
              <a:buNone/>
              <a:defRPr sz="960"/>
            </a:lvl8pPr>
            <a:lvl9pPr marL="2743200" indent="0" algn="ctr">
              <a:buNone/>
              <a:defRPr sz="960"/>
            </a:lvl9pPr>
          </a:lstStyle>
          <a:p>
            <a:r>
              <a:rPr lang="ja-JP" altLang="en-US" dirty="0"/>
              <a:t>サブタイトルを入力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8" name="Picture 56" descr="Fujitsu">
            <a:extLst>
              <a:ext uri="{FF2B5EF4-FFF2-40B4-BE49-F238E27FC236}">
                <a16:creationId xmlns:a16="http://schemas.microsoft.com/office/drawing/2014/main" id="{072D9593-EFA5-4CE0-AEDC-2D5FC5E456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9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AA7895C7-B8EC-4AD7-B187-8830DBFD1C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0090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2000" y="4878000"/>
            <a:ext cx="540000" cy="122400"/>
          </a:xfrm>
          <a:prstGeom prst="rect">
            <a:avLst/>
          </a:prstGeom>
        </p:spPr>
        <p:txBody>
          <a:bodyPr/>
          <a:lstStyle/>
          <a:p>
            <a:fld id="{4D029D89-7B63-4C94-AD4D-2E4D6BB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773608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2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1CC55719-5FCA-4A45-9B29-537E445178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3"/>
          <a:stretch/>
        </p:blipFill>
        <p:spPr bwMode="gray">
          <a:xfrm>
            <a:off x="0" y="-4013"/>
            <a:ext cx="9144000" cy="716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234000" y="30600"/>
            <a:ext cx="7560000" cy="655200"/>
          </a:xfrm>
          <a:prstGeom prst="rect">
            <a:avLst/>
          </a:prstGeom>
        </p:spPr>
        <p:txBody>
          <a:bodyPr vert="horz" lIns="0" tIns="108000" rIns="0" bIns="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30400" y="950400"/>
            <a:ext cx="8679600" cy="378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 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 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 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 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7758000" y="4888800"/>
            <a:ext cx="1155600" cy="108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56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altLang="ja-JP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5FD66971-1663-4735-86AA-EDAC07B3B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21" name="Picture 56" descr="Fujitsu">
            <a:extLst>
              <a:ext uri="{FF2B5EF4-FFF2-40B4-BE49-F238E27FC236}">
                <a16:creationId xmlns:a16="http://schemas.microsoft.com/office/drawing/2014/main" id="{D82980EE-0B33-4CA3-9406-7CFAFA4FAC5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9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7088EA96-5D6A-4E9E-B70E-A056E53825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2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685" r:id="rId2"/>
    <p:sldLayoutId id="2147483686" r:id="rId3"/>
    <p:sldLayoutId id="2147483687" r:id="rId4"/>
    <p:sldLayoutId id="2147483688" r:id="rId5"/>
    <p:sldLayoutId id="2147483718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24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216000" algn="l" defTabSz="685800" rtl="0" eaLnBrk="1" latinLnBrk="0" hangingPunct="1">
        <a:lnSpc>
          <a:spcPct val="100000"/>
        </a:lnSpc>
        <a:spcBef>
          <a:spcPts val="750"/>
        </a:spcBef>
        <a:buClr>
          <a:schemeClr val="accent3"/>
        </a:buClr>
        <a:buSzPct val="90000"/>
        <a:buFont typeface="Wingdings" panose="05000000000000000000" pitchFamily="2" charset="2"/>
        <a:buChar char="l"/>
        <a:defRPr kumimoji="1" sz="176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28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4A610FE8-4E13-44F5-8261-1F6C83957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3"/>
          <a:stretch/>
        </p:blipFill>
        <p:spPr bwMode="gray">
          <a:xfrm>
            <a:off x="0" y="-4012"/>
            <a:ext cx="9144000" cy="716400"/>
          </a:xfrm>
          <a:prstGeom prst="rect">
            <a:avLst/>
          </a:prstGeom>
        </p:spPr>
      </p:pic>
      <p:sp>
        <p:nvSpPr>
          <p:cNvPr id="20" name="正方形/長方形 3">
            <a:extLst>
              <a:ext uri="{FF2B5EF4-FFF2-40B4-BE49-F238E27FC236}">
                <a16:creationId xmlns:a16="http://schemas.microsoft.com/office/drawing/2014/main" id="{01B82633-049F-4C00-BBD3-E3F88671F94A}"/>
              </a:ext>
            </a:extLst>
          </p:cNvPr>
          <p:cNvSpPr/>
          <p:nvPr userDrawn="1"/>
        </p:nvSpPr>
        <p:spPr bwMode="gray">
          <a:xfrm>
            <a:off x="6796877" y="-2144"/>
            <a:ext cx="2347122" cy="714532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34000" y="32400"/>
            <a:ext cx="7560000" cy="655200"/>
          </a:xfrm>
          <a:prstGeom prst="rect">
            <a:avLst/>
          </a:prstGeom>
        </p:spPr>
        <p:txBody>
          <a:bodyPr vert="horz" lIns="0" tIns="108000" rIns="0" bIns="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30400" y="950400"/>
            <a:ext cx="8679600" cy="378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 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 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 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 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7758000" y="4888800"/>
            <a:ext cx="1155600" cy="108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56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altLang="ja-JP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7DC5FBD-BA73-4475-A498-FD167F60D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21" name="Picture 56" descr="Fujitsu">
            <a:extLst>
              <a:ext uri="{FF2B5EF4-FFF2-40B4-BE49-F238E27FC236}">
                <a16:creationId xmlns:a16="http://schemas.microsoft.com/office/drawing/2014/main" id="{CCE01033-ACD1-490A-9993-2E4C9E5D183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0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26F001E0-DEBF-48D5-B0A7-28B550B83D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97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692" r:id="rId2"/>
    <p:sldLayoutId id="2147483693" r:id="rId3"/>
    <p:sldLayoutId id="2147483694" r:id="rId4"/>
    <p:sldLayoutId id="2147483695" r:id="rId5"/>
    <p:sldLayoutId id="2147483720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24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216000" algn="l" defTabSz="685800" rtl="0" eaLnBrk="1" latinLnBrk="0" hangingPunct="1">
        <a:lnSpc>
          <a:spcPct val="100000"/>
        </a:lnSpc>
        <a:spcBef>
          <a:spcPts val="750"/>
        </a:spcBef>
        <a:buClr>
          <a:schemeClr val="accent1"/>
        </a:buClr>
        <a:buSzPct val="90000"/>
        <a:buFont typeface="Wingdings" panose="05000000000000000000" pitchFamily="2" charset="2"/>
        <a:buChar char="l"/>
        <a:defRPr kumimoji="1" sz="1760" kern="1200">
          <a:solidFill>
            <a:schemeClr val="tx1"/>
          </a:solidFill>
          <a:latin typeface="+mj-ea"/>
          <a:ea typeface="+mj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440" kern="1200">
          <a:solidFill>
            <a:schemeClr val="tx1"/>
          </a:solidFill>
          <a:latin typeface="+mj-ea"/>
          <a:ea typeface="+mj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280" kern="1200">
          <a:solidFill>
            <a:schemeClr val="tx1"/>
          </a:solidFill>
          <a:latin typeface="+mj-ea"/>
          <a:ea typeface="+mj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j-ea"/>
          <a:ea typeface="+mj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j-ea"/>
          <a:ea typeface="+mj-ea"/>
          <a:cs typeface="+mn-cs"/>
        </a:defRPr>
      </a:lvl5pPr>
      <a:lvl6pPr marL="18859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2930927-F7CD-4860-8732-4C593D441EA8}"/>
              </a:ext>
            </a:extLst>
          </p:cNvPr>
          <p:cNvGrpSpPr/>
          <p:nvPr userDrawn="1"/>
        </p:nvGrpSpPr>
        <p:grpSpPr bwMode="gray">
          <a:xfrm>
            <a:off x="1143" y="-3923"/>
            <a:ext cx="9142857" cy="716400"/>
            <a:chOff x="1143" y="-3923"/>
            <a:chExt cx="9142857" cy="716400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EC4032A0-0F3E-4051-906C-63D2CF184B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1143" y="-3923"/>
              <a:ext cx="9142857" cy="716400"/>
            </a:xfrm>
            <a:prstGeom prst="rect">
              <a:avLst/>
            </a:prstGeom>
          </p:spPr>
        </p:pic>
        <p:sp>
          <p:nvSpPr>
            <p:cNvPr id="17" name="正方形/長方形 3">
              <a:extLst>
                <a:ext uri="{FF2B5EF4-FFF2-40B4-BE49-F238E27FC236}">
                  <a16:creationId xmlns:a16="http://schemas.microsoft.com/office/drawing/2014/main" id="{7210403B-E461-4A5C-B672-595B72C20F42}"/>
                </a:ext>
              </a:extLst>
            </p:cNvPr>
            <p:cNvSpPr/>
            <p:nvPr userDrawn="1"/>
          </p:nvSpPr>
          <p:spPr bwMode="gray">
            <a:xfrm>
              <a:off x="6637867" y="-2055"/>
              <a:ext cx="2506132" cy="714532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alpha val="50000"/>
                  </a:schemeClr>
                </a:gs>
                <a:gs pos="100000">
                  <a:schemeClr val="accent4"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234000" y="32400"/>
            <a:ext cx="7560000" cy="655200"/>
          </a:xfrm>
          <a:prstGeom prst="rect">
            <a:avLst/>
          </a:prstGeom>
        </p:spPr>
        <p:txBody>
          <a:bodyPr vert="horz" lIns="0" tIns="108000" rIns="0" bIns="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30400" y="950400"/>
            <a:ext cx="8679600" cy="378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 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 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 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 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7758000" y="4888800"/>
            <a:ext cx="1155600" cy="108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56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altLang="ja-JP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00DC7B19-3A52-4E26-9964-A6ACE89649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21" name="Picture 56" descr="Fujitsu">
            <a:extLst>
              <a:ext uri="{FF2B5EF4-FFF2-40B4-BE49-F238E27FC236}">
                <a16:creationId xmlns:a16="http://schemas.microsoft.com/office/drawing/2014/main" id="{4FCE7B3E-DCFA-4052-8FF4-947FD621263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1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79151633-17A6-472C-90F8-0E7AB5E544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9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99" r:id="rId2"/>
    <p:sldLayoutId id="2147483700" r:id="rId3"/>
    <p:sldLayoutId id="2147483701" r:id="rId4"/>
    <p:sldLayoutId id="2147483702" r:id="rId5"/>
    <p:sldLayoutId id="2147483722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24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216000" algn="l" defTabSz="685800" rtl="0" eaLnBrk="1" latinLnBrk="0" hangingPunct="1">
        <a:lnSpc>
          <a:spcPct val="100000"/>
        </a:lnSpc>
        <a:spcBef>
          <a:spcPts val="750"/>
        </a:spcBef>
        <a:buClr>
          <a:schemeClr val="accent4"/>
        </a:buClr>
        <a:buSzPct val="90000"/>
        <a:buFont typeface="Wingdings" panose="05000000000000000000" pitchFamily="2" charset="2"/>
        <a:buChar char="l"/>
        <a:defRPr kumimoji="1" sz="1760" kern="1200">
          <a:solidFill>
            <a:schemeClr val="tx1"/>
          </a:solidFill>
          <a:latin typeface="+mj-ea"/>
          <a:ea typeface="+mj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440" kern="1200">
          <a:solidFill>
            <a:schemeClr val="tx1"/>
          </a:solidFill>
          <a:latin typeface="+mj-ea"/>
          <a:ea typeface="+mj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280" kern="1200">
          <a:solidFill>
            <a:schemeClr val="tx1"/>
          </a:solidFill>
          <a:latin typeface="+mj-ea"/>
          <a:ea typeface="+mj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j-ea"/>
          <a:ea typeface="+mj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j-ea"/>
          <a:ea typeface="+mj-ea"/>
          <a:cs typeface="+mn-cs"/>
        </a:defRPr>
      </a:lvl5pPr>
      <a:lvl6pPr marL="18859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40ECD1A6-1A6B-424D-8080-308AC80A0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5"/>
          <a:stretch/>
        </p:blipFill>
        <p:spPr bwMode="gray">
          <a:xfrm>
            <a:off x="1143" y="-3923"/>
            <a:ext cx="9142857" cy="716400"/>
          </a:xfrm>
          <a:prstGeom prst="rect">
            <a:avLst/>
          </a:prstGeom>
        </p:spPr>
      </p:pic>
      <p:sp>
        <p:nvSpPr>
          <p:cNvPr id="17" name="正方形/長方形 3">
            <a:extLst>
              <a:ext uri="{FF2B5EF4-FFF2-40B4-BE49-F238E27FC236}">
                <a16:creationId xmlns:a16="http://schemas.microsoft.com/office/drawing/2014/main" id="{1818A7E9-356B-4706-BDB8-EF72749A6FC0}"/>
              </a:ext>
            </a:extLst>
          </p:cNvPr>
          <p:cNvSpPr/>
          <p:nvPr userDrawn="1"/>
        </p:nvSpPr>
        <p:spPr bwMode="gray">
          <a:xfrm>
            <a:off x="7271191" y="-2055"/>
            <a:ext cx="1872808" cy="714532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60000"/>
                </a:schemeClr>
              </a:gs>
              <a:gs pos="100000">
                <a:schemeClr val="accent6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234000" y="32400"/>
            <a:ext cx="7560000" cy="655200"/>
          </a:xfrm>
          <a:prstGeom prst="rect">
            <a:avLst/>
          </a:prstGeom>
        </p:spPr>
        <p:txBody>
          <a:bodyPr vert="horz" lIns="0" tIns="108000" rIns="0" bIns="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30400" y="950400"/>
            <a:ext cx="8679600" cy="378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 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 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 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 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7758000" y="4888800"/>
            <a:ext cx="1155600" cy="108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56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altLang="ja-JP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6C4A7D1-266B-46A5-B76C-633DB74BB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21" name="Picture 56" descr="Fujitsu">
            <a:extLst>
              <a:ext uri="{FF2B5EF4-FFF2-40B4-BE49-F238E27FC236}">
                <a16:creationId xmlns:a16="http://schemas.microsoft.com/office/drawing/2014/main" id="{3377C2EC-18A1-44B7-9EE8-5456C655653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50" y="4761"/>
            <a:ext cx="1126108" cy="685800"/>
          </a:xfrm>
          <a:prstGeom prst="rect">
            <a:avLst/>
          </a:prstGeom>
        </p:spPr>
      </p:pic>
      <p:pic>
        <p:nvPicPr>
          <p:cNvPr id="10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3AF700E5-C5B6-437B-86BB-53847DD8B0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06" r:id="rId2"/>
    <p:sldLayoutId id="2147483707" r:id="rId3"/>
    <p:sldLayoutId id="2147483708" r:id="rId4"/>
    <p:sldLayoutId id="2147483709" r:id="rId5"/>
    <p:sldLayoutId id="2147483724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24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216000" algn="l" defTabSz="685800" rtl="0" eaLnBrk="1" latinLnBrk="0" hangingPunct="1">
        <a:lnSpc>
          <a:spcPct val="100000"/>
        </a:lnSpc>
        <a:spcBef>
          <a:spcPts val="750"/>
        </a:spcBef>
        <a:buClr>
          <a:schemeClr val="accent6"/>
        </a:buClr>
        <a:buSzPct val="90000"/>
        <a:buFont typeface="Wingdings" panose="05000000000000000000" pitchFamily="2" charset="2"/>
        <a:buChar char="l"/>
        <a:defRPr kumimoji="1" sz="176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28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740F57D8-338C-4D61-B05D-AC393D185D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5"/>
          <a:stretch/>
        </p:blipFill>
        <p:spPr bwMode="gray">
          <a:xfrm>
            <a:off x="1143" y="-3923"/>
            <a:ext cx="9142857" cy="716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234000" y="32400"/>
            <a:ext cx="7560000" cy="655200"/>
          </a:xfrm>
          <a:prstGeom prst="rect">
            <a:avLst/>
          </a:prstGeom>
        </p:spPr>
        <p:txBody>
          <a:bodyPr vert="horz" lIns="0" tIns="108000" rIns="0" bIns="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30400" y="950400"/>
            <a:ext cx="8679600" cy="378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 レベル</a:t>
            </a:r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3</a:t>
            </a:r>
            <a:r>
              <a:rPr lang="ja-JP" altLang="en-US" dirty="0"/>
              <a:t> レベル</a:t>
            </a:r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 レベル</a:t>
            </a:r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5</a:t>
            </a:r>
            <a:r>
              <a:rPr lang="ja-JP" altLang="en-US" dirty="0"/>
              <a:t> レベル</a:t>
            </a:r>
            <a:endParaRPr lang="en-US" altLang="ja-JP" dirty="0"/>
          </a:p>
          <a:p>
            <a:pPr lvl="5"/>
            <a:r>
              <a:rPr lang="ja-JP" altLang="en-US" dirty="0"/>
              <a:t>テキスト</a:t>
            </a:r>
            <a:endParaRPr lang="en-US" altLang="ja-JP" dirty="0"/>
          </a:p>
          <a:p>
            <a:pPr lvl="6"/>
            <a:r>
              <a:rPr lang="ja-JP" altLang="en-US" dirty="0"/>
              <a:t>テキスト</a:t>
            </a:r>
            <a:endParaRPr lang="en-US" altLang="ja-JP" dirty="0"/>
          </a:p>
          <a:p>
            <a:pPr lvl="7"/>
            <a:r>
              <a:rPr lang="ja-JP" altLang="en-US" dirty="0"/>
              <a:t>テキスト</a:t>
            </a:r>
            <a:endParaRPr lang="en-US" altLang="ja-JP" dirty="0"/>
          </a:p>
          <a:p>
            <a:pPr lvl="8"/>
            <a:r>
              <a:rPr lang="ja-JP" altLang="en-US" dirty="0"/>
              <a:t>テキスト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7758000" y="4888800"/>
            <a:ext cx="1155600" cy="108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56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altLang="ja-JP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1D8FCF7-17D7-419C-9A69-F8EE30CBAC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302000" y="48780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D029D89-7B63-4C94-AD4D-2E4D6BB8363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4" name="Picture 65" descr="Fujitsu">
            <a:extLst>
              <a:ext uri="{FF2B5EF4-FFF2-40B4-BE49-F238E27FC236}">
                <a16:creationId xmlns:a16="http://schemas.microsoft.com/office/drawing/2014/main" id="{3DBB7CCA-CCFB-4268-890B-0A2A79A22D0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7864250" y="4761"/>
            <a:ext cx="1126108" cy="685799"/>
          </a:xfrm>
          <a:prstGeom prst="rect">
            <a:avLst/>
          </a:prstGeom>
        </p:spPr>
      </p:pic>
      <p:pic>
        <p:nvPicPr>
          <p:cNvPr id="12" name="Picture 23" descr="A picture containing icon  Description automatically generated">
            <a:extLst>
              <a:ext uri="{FF2B5EF4-FFF2-40B4-BE49-F238E27FC236}">
                <a16:creationId xmlns:a16="http://schemas.microsoft.com/office/drawing/2014/main" id="{92C11EE2-8F20-4B90-A944-87927E6C1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4043" y="-14287"/>
            <a:ext cx="670272" cy="33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05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3" r:id="rId2"/>
    <p:sldLayoutId id="2147483714" r:id="rId3"/>
    <p:sldLayoutId id="2147483715" r:id="rId4"/>
    <p:sldLayoutId id="2147483716" r:id="rId5"/>
    <p:sldLayoutId id="2147483726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24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21600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SzPct val="90000"/>
        <a:buFont typeface="Wingdings" panose="05000000000000000000" pitchFamily="2" charset="2"/>
        <a:buChar char="l"/>
        <a:defRPr kumimoji="1" sz="176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28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6D6E70"/>
        </a:buClr>
        <a:buSzPct val="90000"/>
        <a:buFont typeface="Wingdings" panose="05000000000000000000" pitchFamily="2" charset="2"/>
        <a:buChar char="l"/>
        <a:defRPr kumimoji="1" sz="1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8EB6C3-96DD-4DE1-8D0C-F637CE9B51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>
                <a:latin typeface="Fujitsu Infinity Pro" pitchFamily="2" charset="0"/>
              </a:rPr>
              <a:t>AI Ethics Impact Assessment</a:t>
            </a:r>
            <a:br>
              <a:rPr lang="en-US" altLang="ja-JP" dirty="0">
                <a:latin typeface="Fujitsu Infinity Pro" pitchFamily="2" charset="0"/>
              </a:rPr>
            </a:br>
            <a:r>
              <a:rPr lang="en-US" altLang="ja-JP" dirty="0">
                <a:latin typeface="Fujitsu Infinity Pro" pitchFamily="2" charset="0"/>
              </a:rPr>
              <a:t>AI system diagram pattern sheet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95D6B82-FC85-4A93-B7B5-02670CDE4206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Fujitsu Limited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8BC6C95-5B13-4EB6-A372-CA659F2A64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145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776BB0-4D29-4945-95CD-9B3E1F9B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4 Stakeholder Explanation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01A33-99C0-4FEB-9C66-C3B04E7EE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AI Service Providers: Deliver AI systems to Business users</a:t>
            </a:r>
          </a:p>
          <a:p>
            <a:pPr marL="290195" indent="-290195"/>
            <a:r>
              <a:rPr lang="ja-JP" altLang="en-US" sz="960" dirty="0">
                <a:latin typeface="Fujitsu Infinity Pro" pitchFamily="2" charset="0"/>
              </a:rPr>
              <a:t>Developer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Develops machine learning or statistical analysis algorithms to generate AI models using Training data.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Evaluates validity of  inference result by AI model.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AI service providers and developers can be the same organization. </a:t>
            </a:r>
          </a:p>
          <a:p>
            <a:pPr indent="-242570"/>
            <a:r>
              <a:rPr lang="en-US" altLang="ja-JP" sz="1100" dirty="0">
                <a:latin typeface="Fujitsu Infinity Pro" pitchFamily="2" charset="0"/>
              </a:rPr>
              <a:t>Business user</a:t>
            </a:r>
            <a:endParaRPr lang="en-US" altLang="ja-JP" sz="144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Has</a:t>
            </a:r>
            <a:r>
              <a:rPr lang="ja-JP" altLang="en-US" sz="960" dirty="0">
                <a:latin typeface="Fujitsu Infinity Pro" pitchFamily="2" charset="0"/>
              </a:rPr>
              <a:t> a </a:t>
            </a:r>
            <a:r>
              <a:rPr lang="en-US" altLang="ja-JP" sz="960" dirty="0">
                <a:latin typeface="Fujitsu Infinity Pro" pitchFamily="2" charset="0"/>
              </a:rPr>
              <a:t>role of inference data</a:t>
            </a:r>
            <a:r>
              <a:rPr lang="ja-JP" altLang="en-US" sz="960" dirty="0">
                <a:latin typeface="Fujitsu Infinity Pro" pitchFamily="2" charset="0"/>
              </a:rPr>
              <a:t> provider.</a:t>
            </a: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Receive data from </a:t>
            </a:r>
            <a:r>
              <a:rPr lang="en-US" altLang="ja-JP" sz="960" dirty="0">
                <a:latin typeface="Fujitsu Infinity Pro" pitchFamily="2" charset="0"/>
              </a:rPr>
              <a:t>consumer-like user</a:t>
            </a:r>
            <a:r>
              <a:rPr lang="ja-JP" altLang="en-US" sz="960" dirty="0">
                <a:latin typeface="Fujitsu Infinity Pro" pitchFamily="2" charset="0"/>
              </a:rPr>
              <a:t>s and input the data into an AI system as </a:t>
            </a:r>
            <a:r>
              <a:rPr lang="en-US" altLang="ja-JP" sz="960" dirty="0">
                <a:latin typeface="Fujitsu Infinity Pro" pitchFamily="2" charset="0"/>
              </a:rPr>
              <a:t>inference data.</a:t>
            </a:r>
            <a:endParaRPr lang="ja-JP" altLang="en-US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Outputs the final decision to the inference result of the AI model, and the consumer-like user receives it.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Consumer-like user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Has </a:t>
            </a:r>
            <a:r>
              <a:rPr lang="ja-JP" altLang="en-US" sz="960" dirty="0">
                <a:latin typeface="Fujitsu Infinity Pro" pitchFamily="2" charset="0"/>
              </a:rPr>
              <a:t>a role as an </a:t>
            </a:r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source and a judgment target.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Use</a:t>
            </a:r>
            <a:r>
              <a:rPr lang="ja-JP" altLang="en-US" sz="960" dirty="0">
                <a:latin typeface="Fujitsu Infinity Pro" pitchFamily="2" charset="0"/>
              </a:rPr>
              <a:t> AI systems through service APIs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Provide data to AI systems.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AI infers consumers as targets.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Receive output based on AI inference results via service API.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provider</a:t>
            </a: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Obtain data from </a:t>
            </a:r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sources and provide it to developer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  <a:endParaRPr lang="ja-JP" altLang="en-US" sz="960" dirty="0">
              <a:latin typeface="Fujitsu Infinity Pro" pitchFamily="2" charset="0"/>
            </a:endParaRP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O</a:t>
            </a:r>
            <a:r>
              <a:rPr lang="ja-JP" altLang="en-US" sz="960" dirty="0">
                <a:latin typeface="Fujitsu Infinity Pro" pitchFamily="2" charset="0"/>
              </a:rPr>
              <a:t>ther stakeholders (interaction not stated)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erson directly affected by the output.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For example, the family of a patient who is being judged by a physician using medical AI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  <a:endParaRPr lang="en-US" altLang="ja-JP" sz="800" dirty="0">
              <a:latin typeface="Fujitsu Infinity Pro" pitchFamily="2" charset="0"/>
            </a:endParaRPr>
          </a:p>
          <a:p>
            <a:pPr marL="290195" indent="-290195"/>
            <a:r>
              <a:rPr lang="en-US" altLang="ja-JP" sz="960" dirty="0">
                <a:latin typeface="Fujitsu Infinity Pro" pitchFamily="2" charset="0"/>
                <a:ea typeface="Meiryo UI"/>
              </a:rPr>
              <a:t>Use case e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xample:An AI system that judges diseases from images of diagnostic imaging devices.</a:t>
            </a:r>
            <a:br>
              <a:rPr lang="en-US" altLang="ja-JP" sz="1200" dirty="0">
                <a:latin typeface="Fujitsu Infinity Pro" pitchFamily="2" charset="0"/>
              </a:rPr>
            </a:br>
            <a:r>
              <a:rPr lang="ja-JP" altLang="en-US" sz="960" dirty="0">
                <a:latin typeface="Fujitsu Infinity Pro" pitchFamily="2" charset="0"/>
                <a:ea typeface="Meiryo UI"/>
              </a:rPr>
              <a:t>Service UI/API is image diagnosis equipment, 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Business user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s are doctors, 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consumer-like user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s are patients.</a:t>
            </a:r>
          </a:p>
          <a:p>
            <a:endParaRPr lang="ja-JP" altLang="en-US" dirty="0">
              <a:latin typeface="Fujitsu Infinity Pro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41E136-6837-4A69-8860-5B7B922D7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061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E794049D-0FE5-457A-87BA-586CD707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4 Drawing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A3BB66-AA0D-4D80-86D1-16308F96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5F2F10BB-A185-4FA9-A457-C430CE0A634E}"/>
              </a:ext>
            </a:extLst>
          </p:cNvPr>
          <p:cNvGrpSpPr/>
          <p:nvPr/>
        </p:nvGrpSpPr>
        <p:grpSpPr>
          <a:xfrm>
            <a:off x="1175594" y="1172695"/>
            <a:ext cx="6763058" cy="3088216"/>
            <a:chOff x="5129029" y="3378012"/>
            <a:chExt cx="6763058" cy="3088216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F45F59D8-30C2-4BA7-A7DD-5B85EC5A92F7}"/>
                </a:ext>
              </a:extLst>
            </p:cNvPr>
            <p:cNvSpPr/>
            <p:nvPr/>
          </p:nvSpPr>
          <p:spPr bwMode="auto">
            <a:xfrm>
              <a:off x="8650173" y="4579478"/>
              <a:ext cx="732818" cy="678322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4147718"/>
              <a:endParaRPr lang="en-US" altLang="ja-JP" sz="1920" b="1" dirty="0"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C36BBAD-93DF-4F27-83A4-007EA09C24A0}"/>
                </a:ext>
              </a:extLst>
            </p:cNvPr>
            <p:cNvSpPr/>
            <p:nvPr/>
          </p:nvSpPr>
          <p:spPr bwMode="auto">
            <a:xfrm>
              <a:off x="10473202" y="5717599"/>
              <a:ext cx="774091" cy="704850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0E42004-48AC-4609-B2BD-27EA62D3867D}"/>
                </a:ext>
              </a:extLst>
            </p:cNvPr>
            <p:cNvSpPr/>
            <p:nvPr/>
          </p:nvSpPr>
          <p:spPr bwMode="auto">
            <a:xfrm>
              <a:off x="10533529" y="4563035"/>
              <a:ext cx="901667" cy="1089620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66C5DD9D-1461-4068-B41D-0832095BE4D4}"/>
                </a:ext>
              </a:extLst>
            </p:cNvPr>
            <p:cNvSpPr/>
            <p:nvPr/>
          </p:nvSpPr>
          <p:spPr bwMode="auto">
            <a:xfrm>
              <a:off x="5748035" y="4598019"/>
              <a:ext cx="1360952" cy="1829674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2E0C068-4420-45CA-AD4B-EEC20FDF9FFB}"/>
                </a:ext>
              </a:extLst>
            </p:cNvPr>
            <p:cNvSpPr/>
            <p:nvPr/>
          </p:nvSpPr>
          <p:spPr bwMode="auto">
            <a:xfrm>
              <a:off x="5838764" y="5370338"/>
              <a:ext cx="1166528" cy="35912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ctr" defTabSz="3110789">
                <a:defRPr/>
              </a:pP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Machine learning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or statistical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analysis</a:t>
              </a:r>
              <a:endParaRPr lang="en-US" altLang="ja-JP" sz="800" dirty="0">
                <a:solidFill>
                  <a:schemeClr val="tx1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94" name="直線矢印コネクタ 93">
              <a:extLst>
                <a:ext uri="{FF2B5EF4-FFF2-40B4-BE49-F238E27FC236}">
                  <a16:creationId xmlns:a16="http://schemas.microsoft.com/office/drawing/2014/main" id="{E322A59D-0CC8-44FA-933A-D60D87C57F85}"/>
                </a:ext>
              </a:extLst>
            </p:cNvPr>
            <p:cNvCxnSpPr/>
            <p:nvPr/>
          </p:nvCxnSpPr>
          <p:spPr bwMode="auto">
            <a:xfrm rot="5400000">
              <a:off x="6363709" y="5273118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5B4E0D15-5DD9-4014-8E36-7A14A5D4CC5C}"/>
                </a:ext>
              </a:extLst>
            </p:cNvPr>
            <p:cNvSpPr txBox="1"/>
            <p:nvPr/>
          </p:nvSpPr>
          <p:spPr>
            <a:xfrm>
              <a:off x="11707356" y="4942618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endParaRPr lang="en-GB" sz="800" dirty="0">
                <a:solidFill>
                  <a:srgbClr val="0070C0"/>
                </a:solidFill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943E1E62-F4CD-4C44-809E-F7D3732F775C}"/>
                </a:ext>
              </a:extLst>
            </p:cNvPr>
            <p:cNvSpPr txBox="1"/>
            <p:nvPr/>
          </p:nvSpPr>
          <p:spPr>
            <a:xfrm>
              <a:off x="6084209" y="6176094"/>
              <a:ext cx="8306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part</a:t>
              </a:r>
            </a:p>
          </p:txBody>
        </p:sp>
        <p:sp>
          <p:nvSpPr>
            <p:cNvPr id="97" name="フローチャート: 磁気ディスク 96">
              <a:extLst>
                <a:ext uri="{FF2B5EF4-FFF2-40B4-BE49-F238E27FC236}">
                  <a16:creationId xmlns:a16="http://schemas.microsoft.com/office/drawing/2014/main" id="{B5CD3668-9893-4DC9-B0A3-8E7E151483B0}"/>
                </a:ext>
              </a:extLst>
            </p:cNvPr>
            <p:cNvSpPr/>
            <p:nvPr/>
          </p:nvSpPr>
          <p:spPr bwMode="auto">
            <a:xfrm>
              <a:off x="6097992" y="4822159"/>
              <a:ext cx="686957" cy="353758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 dirty="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98" name="直線矢印コネクタ 97">
              <a:extLst>
                <a:ext uri="{FF2B5EF4-FFF2-40B4-BE49-F238E27FC236}">
                  <a16:creationId xmlns:a16="http://schemas.microsoft.com/office/drawing/2014/main" id="{EE78FA7A-BEFA-4930-BFF5-65A5C35A1E8A}"/>
                </a:ext>
              </a:extLst>
            </p:cNvPr>
            <p:cNvCxnSpPr/>
            <p:nvPr/>
          </p:nvCxnSpPr>
          <p:spPr bwMode="auto">
            <a:xfrm rot="5400000">
              <a:off x="6389631" y="5826660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6DAD11BD-F6B2-48E5-A59B-4167AFADFB9E}"/>
                </a:ext>
              </a:extLst>
            </p:cNvPr>
            <p:cNvSpPr/>
            <p:nvPr/>
          </p:nvSpPr>
          <p:spPr bwMode="auto">
            <a:xfrm>
              <a:off x="6033182" y="5923881"/>
              <a:ext cx="894340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DDB61FAC-7A78-41CC-93E3-577D45EAA85D}"/>
                </a:ext>
              </a:extLst>
            </p:cNvPr>
            <p:cNvSpPr/>
            <p:nvPr/>
          </p:nvSpPr>
          <p:spPr bwMode="auto">
            <a:xfrm>
              <a:off x="7147869" y="4598019"/>
              <a:ext cx="1360952" cy="1816227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01" name="直線矢印コネクタ 100">
              <a:extLst>
                <a:ext uri="{FF2B5EF4-FFF2-40B4-BE49-F238E27FC236}">
                  <a16:creationId xmlns:a16="http://schemas.microsoft.com/office/drawing/2014/main" id="{4814986C-B369-4547-8A0E-3AF0121F3748}"/>
                </a:ext>
              </a:extLst>
            </p:cNvPr>
            <p:cNvCxnSpPr/>
            <p:nvPr/>
          </p:nvCxnSpPr>
          <p:spPr bwMode="auto">
            <a:xfrm flipH="1">
              <a:off x="8058151" y="4904012"/>
              <a:ext cx="68437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2" name="直線矢印コネクタ 101">
              <a:extLst>
                <a:ext uri="{FF2B5EF4-FFF2-40B4-BE49-F238E27FC236}">
                  <a16:creationId xmlns:a16="http://schemas.microsoft.com/office/drawing/2014/main" id="{EA8A712B-3F72-4F0B-9AAD-59E979812A65}"/>
                </a:ext>
              </a:extLst>
            </p:cNvPr>
            <p:cNvCxnSpPr/>
            <p:nvPr/>
          </p:nvCxnSpPr>
          <p:spPr bwMode="auto">
            <a:xfrm rot="5400000">
              <a:off x="7556161" y="5243395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03" name="フローチャート: 磁気ディスク 102">
              <a:extLst>
                <a:ext uri="{FF2B5EF4-FFF2-40B4-BE49-F238E27FC236}">
                  <a16:creationId xmlns:a16="http://schemas.microsoft.com/office/drawing/2014/main" id="{A304DD54-9B44-4187-810F-E045366BE95D}"/>
                </a:ext>
              </a:extLst>
            </p:cNvPr>
            <p:cNvSpPr/>
            <p:nvPr/>
          </p:nvSpPr>
          <p:spPr bwMode="auto">
            <a:xfrm>
              <a:off x="7329325" y="4822159"/>
              <a:ext cx="712879" cy="324036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48A94014-F5CF-4FC4-A6D3-0D7C9B00D206}"/>
                </a:ext>
              </a:extLst>
            </p:cNvPr>
            <p:cNvSpPr txBox="1"/>
            <p:nvPr/>
          </p:nvSpPr>
          <p:spPr>
            <a:xfrm>
              <a:off x="7376468" y="6184769"/>
              <a:ext cx="8963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part</a:t>
              </a:r>
            </a:p>
          </p:txBody>
        </p:sp>
        <p:pic>
          <p:nvPicPr>
            <p:cNvPr id="105" name="グラフィックス 104" descr="User">
              <a:extLst>
                <a:ext uri="{FF2B5EF4-FFF2-40B4-BE49-F238E27FC236}">
                  <a16:creationId xmlns:a16="http://schemas.microsoft.com/office/drawing/2014/main" id="{E7F6DD74-645B-4780-8B76-3716578BA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62859" y="5302604"/>
              <a:ext cx="395021" cy="395021"/>
            </a:xfrm>
            <a:prstGeom prst="rect">
              <a:avLst/>
            </a:prstGeom>
          </p:spPr>
        </p:pic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CD001594-66C1-49E2-9F02-A10DB19F722D}"/>
                </a:ext>
              </a:extLst>
            </p:cNvPr>
            <p:cNvSpPr txBox="1"/>
            <p:nvPr/>
          </p:nvSpPr>
          <p:spPr>
            <a:xfrm>
              <a:off x="5995935" y="4904882"/>
              <a:ext cx="848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data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A85882C3-7BD2-4B18-AF64-2B779256C797}"/>
                </a:ext>
              </a:extLst>
            </p:cNvPr>
            <p:cNvSpPr txBox="1"/>
            <p:nvPr/>
          </p:nvSpPr>
          <p:spPr>
            <a:xfrm>
              <a:off x="7229579" y="4893159"/>
              <a:ext cx="9140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data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AC7C33E-EC0B-45E2-80F1-EA29B2B55502}"/>
                </a:ext>
              </a:extLst>
            </p:cNvPr>
            <p:cNvSpPr/>
            <p:nvPr/>
          </p:nvSpPr>
          <p:spPr bwMode="auto">
            <a:xfrm>
              <a:off x="5709150" y="4575895"/>
              <a:ext cx="2838556" cy="1878693"/>
            </a:xfrm>
            <a:prstGeom prst="rect">
              <a:avLst/>
            </a:prstGeom>
            <a:noFill/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109" name="直線矢印コネクタ 108">
              <a:extLst>
                <a:ext uri="{FF2B5EF4-FFF2-40B4-BE49-F238E27FC236}">
                  <a16:creationId xmlns:a16="http://schemas.microsoft.com/office/drawing/2014/main" id="{864C012D-E39E-445F-A80C-C13115528E50}"/>
                </a:ext>
              </a:extLst>
            </p:cNvPr>
            <p:cNvCxnSpPr>
              <a:cxnSpLocks/>
              <a:stCxn id="112" idx="3"/>
            </p:cNvCxnSpPr>
            <p:nvPr/>
          </p:nvCxnSpPr>
          <p:spPr bwMode="auto">
            <a:xfrm flipV="1">
              <a:off x="8042204" y="5122718"/>
              <a:ext cx="706941" cy="80116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F5628F1D-A046-43CD-AAB8-5CAE2172B59F}"/>
                </a:ext>
              </a:extLst>
            </p:cNvPr>
            <p:cNvGrpSpPr/>
            <p:nvPr/>
          </p:nvGrpSpPr>
          <p:grpSpPr>
            <a:xfrm>
              <a:off x="6116000" y="3506932"/>
              <a:ext cx="740787" cy="805160"/>
              <a:chOff x="2510148" y="2664091"/>
              <a:chExt cx="823096" cy="894623"/>
            </a:xfrm>
          </p:grpSpPr>
          <p:sp>
            <p:nvSpPr>
              <p:cNvPr id="181" name="角丸四角形 75">
                <a:extLst>
                  <a:ext uri="{FF2B5EF4-FFF2-40B4-BE49-F238E27FC236}">
                    <a16:creationId xmlns:a16="http://schemas.microsoft.com/office/drawing/2014/main" id="{44CB57F1-9BCF-4F53-8EF1-4D230EA8BF3F}"/>
                  </a:ext>
                </a:extLst>
              </p:cNvPr>
              <p:cNvSpPr/>
              <p:nvPr/>
            </p:nvSpPr>
            <p:spPr bwMode="gray">
              <a:xfrm>
                <a:off x="2510148" y="2664091"/>
                <a:ext cx="823096" cy="477673"/>
              </a:xfrm>
              <a:prstGeom prst="roundRect">
                <a:avLst>
                  <a:gd name="adj" fmla="val 34238"/>
                </a:avLst>
              </a:prstGeom>
              <a:noFill/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AI Services</a:t>
                </a:r>
              </a:p>
              <a:p>
                <a:pPr defTabSz="3110789">
                  <a:defRPr/>
                </a:pPr>
                <a:r>
                  <a:rPr lang="ja-JP" altLang="en-US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  <a:endParaRPr lang="en-US" altLang="ja-JP" sz="800" dirty="0">
                  <a:solidFill>
                    <a:srgbClr val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  <p:pic>
            <p:nvPicPr>
              <p:cNvPr id="182" name="グラフィックス 181" descr="User">
                <a:extLst>
                  <a:ext uri="{FF2B5EF4-FFF2-40B4-BE49-F238E27FC236}">
                    <a16:creationId xmlns:a16="http://schemas.microsoft.com/office/drawing/2014/main" id="{846CBE36-F67C-4965-9E0A-2E2B3433E1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735692" y="3119802"/>
                <a:ext cx="438912" cy="438912"/>
              </a:xfrm>
              <a:prstGeom prst="rect">
                <a:avLst/>
              </a:prstGeom>
            </p:spPr>
          </p:pic>
        </p:grpSp>
        <p:sp>
          <p:nvSpPr>
            <p:cNvPr id="111" name="角丸四角形 75">
              <a:extLst>
                <a:ext uri="{FF2B5EF4-FFF2-40B4-BE49-F238E27FC236}">
                  <a16:creationId xmlns:a16="http://schemas.microsoft.com/office/drawing/2014/main" id="{06A7D920-5D8B-434D-9B80-5260EF797377}"/>
                </a:ext>
              </a:extLst>
            </p:cNvPr>
            <p:cNvSpPr/>
            <p:nvPr/>
          </p:nvSpPr>
          <p:spPr bwMode="gray">
            <a:xfrm>
              <a:off x="10572822" y="5070765"/>
              <a:ext cx="958616" cy="244498"/>
            </a:xfrm>
            <a:prstGeom prst="roundRect">
              <a:avLst>
                <a:gd name="adj" fmla="val 3854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Consumer-like user</a:t>
              </a:r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41B1ECE6-665F-4488-A09A-272DA605A374}"/>
                </a:ext>
              </a:extLst>
            </p:cNvPr>
            <p:cNvSpPr/>
            <p:nvPr/>
          </p:nvSpPr>
          <p:spPr bwMode="auto">
            <a:xfrm>
              <a:off x="7264518" y="5794267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result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113" name="直線矢印コネクタ 112">
              <a:extLst>
                <a:ext uri="{FF2B5EF4-FFF2-40B4-BE49-F238E27FC236}">
                  <a16:creationId xmlns:a16="http://schemas.microsoft.com/office/drawing/2014/main" id="{FCC93269-92AD-4CA2-ACD8-39B19BAD67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53361" y="5599845"/>
              <a:ext cx="0" cy="19442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CAC94F6-44A1-45D8-9CC1-AAA83FB1A148}"/>
                </a:ext>
              </a:extLst>
            </p:cNvPr>
            <p:cNvGrpSpPr/>
            <p:nvPr/>
          </p:nvGrpSpPr>
          <p:grpSpPr>
            <a:xfrm>
              <a:off x="7996076" y="3468831"/>
              <a:ext cx="794634" cy="818666"/>
              <a:chOff x="3636466" y="2638501"/>
              <a:chExt cx="882926" cy="909629"/>
            </a:xfrm>
          </p:grpSpPr>
          <p:sp>
            <p:nvSpPr>
              <p:cNvPr id="179" name="角丸四角形 75">
                <a:extLst>
                  <a:ext uri="{FF2B5EF4-FFF2-40B4-BE49-F238E27FC236}">
                    <a16:creationId xmlns:a16="http://schemas.microsoft.com/office/drawing/2014/main" id="{F5C37C8A-5AD1-4256-91DC-B911D215E04C}"/>
                  </a:ext>
                </a:extLst>
              </p:cNvPr>
              <p:cNvSpPr/>
              <p:nvPr/>
            </p:nvSpPr>
            <p:spPr bwMode="gray">
              <a:xfrm>
                <a:off x="3636466" y="2638501"/>
                <a:ext cx="882926" cy="502469"/>
              </a:xfrm>
              <a:prstGeom prst="roundRect">
                <a:avLst>
                  <a:gd name="adj" fmla="val 43681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180" name="グラフィックス 179" descr="User">
                <a:extLst>
                  <a:ext uri="{FF2B5EF4-FFF2-40B4-BE49-F238E27FC236}">
                    <a16:creationId xmlns:a16="http://schemas.microsoft.com/office/drawing/2014/main" id="{9CCAF399-000D-4B76-B50F-27F8680ED0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51920" y="3109218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15" name="直線矢印コネクタ 114">
              <a:extLst>
                <a:ext uri="{FF2B5EF4-FFF2-40B4-BE49-F238E27FC236}">
                  <a16:creationId xmlns:a16="http://schemas.microsoft.com/office/drawing/2014/main" id="{F7E5FE05-5C04-467A-9731-C2C683E69A71}"/>
                </a:ext>
              </a:extLst>
            </p:cNvPr>
            <p:cNvCxnSpPr>
              <a:endCxn id="129" idx="2"/>
            </p:cNvCxnSpPr>
            <p:nvPr/>
          </p:nvCxnSpPr>
          <p:spPr bwMode="auto">
            <a:xfrm flipH="1">
              <a:off x="6720611" y="3811732"/>
              <a:ext cx="327024" cy="146784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5C9E92C0-4829-4DEF-B11E-907EAC544046}"/>
                </a:ext>
              </a:extLst>
            </p:cNvPr>
            <p:cNvSpPr/>
            <p:nvPr/>
          </p:nvSpPr>
          <p:spPr bwMode="auto">
            <a:xfrm>
              <a:off x="7264518" y="5340616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C98701F4-5035-493D-8FB7-C1F5422CD308}"/>
                </a:ext>
              </a:extLst>
            </p:cNvPr>
            <p:cNvGrpSpPr/>
            <p:nvPr/>
          </p:nvGrpSpPr>
          <p:grpSpPr>
            <a:xfrm>
              <a:off x="9057408" y="3487879"/>
              <a:ext cx="771527" cy="818663"/>
              <a:chOff x="3735606" y="2659670"/>
              <a:chExt cx="857252" cy="909627"/>
            </a:xfrm>
          </p:grpSpPr>
          <p:sp>
            <p:nvSpPr>
              <p:cNvPr id="177" name="角丸四角形 75">
                <a:extLst>
                  <a:ext uri="{FF2B5EF4-FFF2-40B4-BE49-F238E27FC236}">
                    <a16:creationId xmlns:a16="http://schemas.microsoft.com/office/drawing/2014/main" id="{1B2629A9-83EE-44B6-8C06-97C040EFEFCD}"/>
                  </a:ext>
                </a:extLst>
              </p:cNvPr>
              <p:cNvSpPr/>
              <p:nvPr/>
            </p:nvSpPr>
            <p:spPr bwMode="gray">
              <a:xfrm>
                <a:off x="3735606" y="2659670"/>
                <a:ext cx="857252" cy="481297"/>
              </a:xfrm>
              <a:prstGeom prst="roundRect">
                <a:avLst>
                  <a:gd name="adj" fmla="val 43325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178" name="グラフィックス 177" descr="User">
                <a:extLst>
                  <a:ext uri="{FF2B5EF4-FFF2-40B4-BE49-F238E27FC236}">
                    <a16:creationId xmlns:a16="http://schemas.microsoft.com/office/drawing/2014/main" id="{9F6A18DE-657E-4FC4-A20B-D97DC826CA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957754" y="3130385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18" name="直線矢印コネクタ 117">
              <a:extLst>
                <a:ext uri="{FF2B5EF4-FFF2-40B4-BE49-F238E27FC236}">
                  <a16:creationId xmlns:a16="http://schemas.microsoft.com/office/drawing/2014/main" id="{818C5B77-A5BD-45EB-B306-2187D602904C}"/>
                </a:ext>
              </a:extLst>
            </p:cNvPr>
            <p:cNvCxnSpPr>
              <a:cxnSpLocks/>
              <a:stCxn id="179" idx="1"/>
            </p:cNvCxnSpPr>
            <p:nvPr/>
          </p:nvCxnSpPr>
          <p:spPr bwMode="auto">
            <a:xfrm flipH="1" flipV="1">
              <a:off x="7681470" y="3685422"/>
              <a:ext cx="314606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9" name="直線矢印コネクタ 118">
              <a:extLst>
                <a:ext uri="{FF2B5EF4-FFF2-40B4-BE49-F238E27FC236}">
                  <a16:creationId xmlns:a16="http://schemas.microsoft.com/office/drawing/2014/main" id="{1E03D412-D2C0-41F3-9E56-CAE40C2E1230}"/>
                </a:ext>
              </a:extLst>
            </p:cNvPr>
            <p:cNvCxnSpPr>
              <a:cxnSpLocks/>
              <a:stCxn id="177" idx="1"/>
            </p:cNvCxnSpPr>
            <p:nvPr/>
          </p:nvCxnSpPr>
          <p:spPr bwMode="auto">
            <a:xfrm flipH="1" flipV="1">
              <a:off x="8776983" y="3698240"/>
              <a:ext cx="280425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90FB735C-3470-4C74-8C17-8570CFF062C8}"/>
                </a:ext>
              </a:extLst>
            </p:cNvPr>
            <p:cNvSpPr txBox="1"/>
            <p:nvPr/>
          </p:nvSpPr>
          <p:spPr>
            <a:xfrm>
              <a:off x="8145202" y="4683892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73B8F5C9-7359-4E6B-858F-486B84332F50}"/>
                </a:ext>
              </a:extLst>
            </p:cNvPr>
            <p:cNvSpPr txBox="1"/>
            <p:nvPr/>
          </p:nvSpPr>
          <p:spPr>
            <a:xfrm>
              <a:off x="7600544" y="5104728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BE74927-B6CA-415A-8C68-43F013E8CB9B}"/>
                </a:ext>
              </a:extLst>
            </p:cNvPr>
            <p:cNvSpPr txBox="1"/>
            <p:nvPr/>
          </p:nvSpPr>
          <p:spPr>
            <a:xfrm>
              <a:off x="7603699" y="5593919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66944E4E-5A98-4EF1-98F0-00B65AD2A37C}"/>
                </a:ext>
              </a:extLst>
            </p:cNvPr>
            <p:cNvSpPr txBox="1"/>
            <p:nvPr/>
          </p:nvSpPr>
          <p:spPr>
            <a:xfrm>
              <a:off x="8152009" y="5523360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B8D9E347-A3E0-45C2-8513-A481C9E1B8F2}"/>
                </a:ext>
              </a:extLst>
            </p:cNvPr>
            <p:cNvSpPr txBox="1"/>
            <p:nvPr/>
          </p:nvSpPr>
          <p:spPr>
            <a:xfrm>
              <a:off x="8736033" y="3425065"/>
              <a:ext cx="309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B33B5E13-EF61-4CB9-A929-FDACC404D7C2}"/>
                </a:ext>
              </a:extLst>
            </p:cNvPr>
            <p:cNvSpPr txBox="1"/>
            <p:nvPr/>
          </p:nvSpPr>
          <p:spPr>
            <a:xfrm>
              <a:off x="5720845" y="3378012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E124486F-FBB1-4C5D-98CA-8B6386C64DA7}"/>
                </a:ext>
              </a:extLst>
            </p:cNvPr>
            <p:cNvGrpSpPr/>
            <p:nvPr/>
          </p:nvGrpSpPr>
          <p:grpSpPr>
            <a:xfrm>
              <a:off x="10515600" y="5756567"/>
              <a:ext cx="704927" cy="709661"/>
              <a:chOff x="5754959" y="4187804"/>
              <a:chExt cx="783252" cy="788512"/>
            </a:xfrm>
          </p:grpSpPr>
          <p:pic>
            <p:nvPicPr>
              <p:cNvPr id="175" name="グラフィックス 174" descr="User">
                <a:extLst>
                  <a:ext uri="{FF2B5EF4-FFF2-40B4-BE49-F238E27FC236}">
                    <a16:creationId xmlns:a16="http://schemas.microsoft.com/office/drawing/2014/main" id="{E6DC69EF-513A-4516-91B4-B826F6393B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982530" y="4537404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76" name="角丸四角形 75">
                <a:extLst>
                  <a:ext uri="{FF2B5EF4-FFF2-40B4-BE49-F238E27FC236}">
                    <a16:creationId xmlns:a16="http://schemas.microsoft.com/office/drawing/2014/main" id="{41529233-10B3-4F26-8C2E-026C763E64AF}"/>
                  </a:ext>
                </a:extLst>
              </p:cNvPr>
              <p:cNvSpPr/>
              <p:nvPr/>
            </p:nvSpPr>
            <p:spPr bwMode="gray">
              <a:xfrm>
                <a:off x="5754959" y="4187804"/>
                <a:ext cx="783252" cy="3877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Other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Stakeholders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cxnSp>
          <p:nvCxnSpPr>
            <p:cNvPr id="127" name="直線矢印コネクタ 126">
              <a:extLst>
                <a:ext uri="{FF2B5EF4-FFF2-40B4-BE49-F238E27FC236}">
                  <a16:creationId xmlns:a16="http://schemas.microsoft.com/office/drawing/2014/main" id="{AFAE4540-EB7D-4CAC-8083-C79E8A6DBDCA}"/>
                </a:ext>
              </a:extLst>
            </p:cNvPr>
            <p:cNvCxnSpPr>
              <a:cxnSpLocks/>
              <a:endCxn id="162" idx="1"/>
            </p:cNvCxnSpPr>
            <p:nvPr/>
          </p:nvCxnSpPr>
          <p:spPr bwMode="auto">
            <a:xfrm>
              <a:off x="9012006" y="5133110"/>
              <a:ext cx="428206" cy="20412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03F962F6-8363-40F1-B83F-C0A9735B4AE0}"/>
                </a:ext>
              </a:extLst>
            </p:cNvPr>
            <p:cNvSpPr txBox="1"/>
            <p:nvPr/>
          </p:nvSpPr>
          <p:spPr>
            <a:xfrm>
              <a:off x="7645469" y="3456448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3F17A7E4-7758-4E10-8E3C-96FBCC7EDDFF}"/>
                </a:ext>
              </a:extLst>
            </p:cNvPr>
            <p:cNvSpPr txBox="1"/>
            <p:nvPr/>
          </p:nvSpPr>
          <p:spPr>
            <a:xfrm>
              <a:off x="6561753" y="5064134"/>
              <a:ext cx="3177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FCAFF8FF-2ED1-48A8-B7D8-44143693F7CC}"/>
                </a:ext>
              </a:extLst>
            </p:cNvPr>
            <p:cNvSpPr txBox="1"/>
            <p:nvPr/>
          </p:nvSpPr>
          <p:spPr>
            <a:xfrm>
              <a:off x="6579668" y="5670846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0C3DBA3B-D3CF-44A1-895A-84450FFE2996}"/>
                </a:ext>
              </a:extLst>
            </p:cNvPr>
            <p:cNvSpPr txBox="1"/>
            <p:nvPr/>
          </p:nvSpPr>
          <p:spPr>
            <a:xfrm>
              <a:off x="6123219" y="5085686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119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C07604C5-722D-4D96-9A0C-9E15ED165D79}"/>
                </a:ext>
              </a:extLst>
            </p:cNvPr>
            <p:cNvGrpSpPr/>
            <p:nvPr/>
          </p:nvGrpSpPr>
          <p:grpSpPr>
            <a:xfrm>
              <a:off x="5129029" y="3525980"/>
              <a:ext cx="652878" cy="778081"/>
              <a:chOff x="7247083" y="2571329"/>
              <a:chExt cx="725420" cy="864535"/>
            </a:xfrm>
          </p:grpSpPr>
          <p:pic>
            <p:nvPicPr>
              <p:cNvPr id="173" name="グラフィックス 172" descr="User">
                <a:extLst>
                  <a:ext uri="{FF2B5EF4-FFF2-40B4-BE49-F238E27FC236}">
                    <a16:creationId xmlns:a16="http://schemas.microsoft.com/office/drawing/2014/main" id="{10AAFD9A-D7F7-43E7-BEED-17A8D4DC2B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74" name="角丸四角形 75">
                <a:extLst>
                  <a:ext uri="{FF2B5EF4-FFF2-40B4-BE49-F238E27FC236}">
                    <a16:creationId xmlns:a16="http://schemas.microsoft.com/office/drawing/2014/main" id="{C9EABFDD-6AD7-4A8F-8EE5-CA7DA7F44589}"/>
                  </a:ext>
                </a:extLst>
              </p:cNvPr>
              <p:cNvSpPr/>
              <p:nvPr/>
            </p:nvSpPr>
            <p:spPr bwMode="gray">
              <a:xfrm>
                <a:off x="7247083" y="2571329"/>
                <a:ext cx="725420" cy="36111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en-US" altLang="ja-JP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Observers</a:t>
                </a:r>
              </a:p>
            </p:txBody>
          </p:sp>
        </p:grpSp>
        <p:cxnSp>
          <p:nvCxnSpPr>
            <p:cNvPr id="133" name="直線矢印コネクタ 132">
              <a:extLst>
                <a:ext uri="{FF2B5EF4-FFF2-40B4-BE49-F238E27FC236}">
                  <a16:creationId xmlns:a16="http://schemas.microsoft.com/office/drawing/2014/main" id="{8DBA0E6E-F93C-406E-8E60-D64D1CB78153}"/>
                </a:ext>
              </a:extLst>
            </p:cNvPr>
            <p:cNvCxnSpPr/>
            <p:nvPr/>
          </p:nvCxnSpPr>
          <p:spPr bwMode="auto">
            <a:xfrm rot="16200000" flipH="1" flipV="1">
              <a:off x="5941462" y="3426375"/>
              <a:ext cx="0" cy="367808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4" name="直線矢印コネクタ 133">
              <a:extLst>
                <a:ext uri="{FF2B5EF4-FFF2-40B4-BE49-F238E27FC236}">
                  <a16:creationId xmlns:a16="http://schemas.microsoft.com/office/drawing/2014/main" id="{B4EA5853-A5F0-4B2F-B0DC-52242F834D95}"/>
                </a:ext>
              </a:extLst>
            </p:cNvPr>
            <p:cNvCxnSpPr/>
            <p:nvPr/>
          </p:nvCxnSpPr>
          <p:spPr bwMode="auto">
            <a:xfrm rot="16200000">
              <a:off x="5943808" y="3572402"/>
              <a:ext cx="0" cy="360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5BCE0C55-D4D2-4817-AD67-78CB4CFF2B62}"/>
                </a:ext>
              </a:extLst>
            </p:cNvPr>
            <p:cNvSpPr/>
            <p:nvPr/>
          </p:nvSpPr>
          <p:spPr bwMode="auto">
            <a:xfrm>
              <a:off x="9652407" y="5710348"/>
              <a:ext cx="648072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Output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136" name="直線矢印コネクタ 135">
              <a:extLst>
                <a:ext uri="{FF2B5EF4-FFF2-40B4-BE49-F238E27FC236}">
                  <a16:creationId xmlns:a16="http://schemas.microsoft.com/office/drawing/2014/main" id="{B22D740A-3C57-4FB3-8ED7-C03B6DD458B9}"/>
                </a:ext>
              </a:extLst>
            </p:cNvPr>
            <p:cNvCxnSpPr/>
            <p:nvPr/>
          </p:nvCxnSpPr>
          <p:spPr bwMode="auto">
            <a:xfrm flipH="1">
              <a:off x="6523759" y="3845296"/>
              <a:ext cx="521154" cy="1042761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7" name="直線矢印コネクタ 136">
              <a:extLst>
                <a:ext uri="{FF2B5EF4-FFF2-40B4-BE49-F238E27FC236}">
                  <a16:creationId xmlns:a16="http://schemas.microsoft.com/office/drawing/2014/main" id="{DE60E33A-0B15-4BC2-8271-F2346313FFE0}"/>
                </a:ext>
              </a:extLst>
            </p:cNvPr>
            <p:cNvCxnSpPr/>
            <p:nvPr/>
          </p:nvCxnSpPr>
          <p:spPr bwMode="auto">
            <a:xfrm flipH="1">
              <a:off x="6851762" y="3840307"/>
              <a:ext cx="281597" cy="210621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D71B01AC-F80A-450B-A131-C0B48AC42857}"/>
                </a:ext>
              </a:extLst>
            </p:cNvPr>
            <p:cNvSpPr txBox="1"/>
            <p:nvPr/>
          </p:nvSpPr>
          <p:spPr>
            <a:xfrm>
              <a:off x="6106793" y="5691006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120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3EB70649-8AC2-43D5-9C06-AE03FF370E64}"/>
                </a:ext>
              </a:extLst>
            </p:cNvPr>
            <p:cNvSpPr txBox="1"/>
            <p:nvPr/>
          </p:nvSpPr>
          <p:spPr>
            <a:xfrm>
              <a:off x="7137379" y="5085496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40" name="直線矢印コネクタ 139">
              <a:extLst>
                <a:ext uri="{FF2B5EF4-FFF2-40B4-BE49-F238E27FC236}">
                  <a16:creationId xmlns:a16="http://schemas.microsoft.com/office/drawing/2014/main" id="{41F925B7-71D8-4CEE-9550-D1EDEE018769}"/>
                </a:ext>
              </a:extLst>
            </p:cNvPr>
            <p:cNvCxnSpPr/>
            <p:nvPr/>
          </p:nvCxnSpPr>
          <p:spPr bwMode="auto">
            <a:xfrm flipH="1">
              <a:off x="7375996" y="3868882"/>
              <a:ext cx="109788" cy="194070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B56BFAD6-EE67-4DBF-8A2E-BE909E34AA51}"/>
                </a:ext>
              </a:extLst>
            </p:cNvPr>
            <p:cNvSpPr txBox="1"/>
            <p:nvPr/>
          </p:nvSpPr>
          <p:spPr>
            <a:xfrm>
              <a:off x="6245936" y="4608688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3DA9CB9A-D358-4BF8-8A7F-E1FF7DE40294}"/>
                </a:ext>
              </a:extLst>
            </p:cNvPr>
            <p:cNvSpPr txBox="1"/>
            <p:nvPr/>
          </p:nvSpPr>
          <p:spPr>
            <a:xfrm>
              <a:off x="7603842" y="4635251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43" name="直線矢印コネクタ 142">
              <a:extLst>
                <a:ext uri="{FF2B5EF4-FFF2-40B4-BE49-F238E27FC236}">
                  <a16:creationId xmlns:a16="http://schemas.microsoft.com/office/drawing/2014/main" id="{CA7742DA-D6DB-4D8F-9C26-8E51E251551C}"/>
                </a:ext>
              </a:extLst>
            </p:cNvPr>
            <p:cNvCxnSpPr/>
            <p:nvPr/>
          </p:nvCxnSpPr>
          <p:spPr bwMode="auto">
            <a:xfrm>
              <a:off x="6337382" y="3949947"/>
              <a:ext cx="0" cy="648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56D7033A-1E5D-4A9F-8E83-2EBC6C52B526}"/>
                </a:ext>
              </a:extLst>
            </p:cNvPr>
            <p:cNvSpPr txBox="1"/>
            <p:nvPr/>
          </p:nvSpPr>
          <p:spPr>
            <a:xfrm>
              <a:off x="6922207" y="5653832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45" name="直線矢印コネクタ 144">
              <a:extLst>
                <a:ext uri="{FF2B5EF4-FFF2-40B4-BE49-F238E27FC236}">
                  <a16:creationId xmlns:a16="http://schemas.microsoft.com/office/drawing/2014/main" id="{759C5050-D66F-4D7A-8494-0D07D37C4CCC}"/>
                </a:ext>
              </a:extLst>
            </p:cNvPr>
            <p:cNvCxnSpPr/>
            <p:nvPr/>
          </p:nvCxnSpPr>
          <p:spPr bwMode="auto">
            <a:xfrm>
              <a:off x="7509370" y="3845296"/>
              <a:ext cx="213805" cy="105228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6" name="直線矢印コネクタ 145">
              <a:extLst>
                <a:ext uri="{FF2B5EF4-FFF2-40B4-BE49-F238E27FC236}">
                  <a16:creationId xmlns:a16="http://schemas.microsoft.com/office/drawing/2014/main" id="{FBDA15B2-FA95-4812-9351-AE5C7348D0F9}"/>
                </a:ext>
              </a:extLst>
            </p:cNvPr>
            <p:cNvCxnSpPr>
              <a:endCxn id="116" idx="1"/>
            </p:cNvCxnSpPr>
            <p:nvPr/>
          </p:nvCxnSpPr>
          <p:spPr bwMode="auto">
            <a:xfrm flipV="1">
              <a:off x="6914284" y="5470231"/>
              <a:ext cx="350234" cy="517597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2DA26858-8779-4C7F-B3C3-A4D7D825E2A5}"/>
                </a:ext>
              </a:extLst>
            </p:cNvPr>
            <p:cNvGrpSpPr/>
            <p:nvPr/>
          </p:nvGrpSpPr>
          <p:grpSpPr>
            <a:xfrm>
              <a:off x="6985471" y="3528048"/>
              <a:ext cx="712879" cy="734148"/>
              <a:chOff x="7164288" y="2620144"/>
              <a:chExt cx="792088" cy="815720"/>
            </a:xfrm>
          </p:grpSpPr>
          <p:pic>
            <p:nvPicPr>
              <p:cNvPr id="171" name="グラフィックス 170" descr="User">
                <a:extLst>
                  <a:ext uri="{FF2B5EF4-FFF2-40B4-BE49-F238E27FC236}">
                    <a16:creationId xmlns:a16="http://schemas.microsoft.com/office/drawing/2014/main" id="{DA70B7B7-ECB8-46B9-BE5D-6DB06B76B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72" name="角丸四角形 75">
                <a:extLst>
                  <a:ext uri="{FF2B5EF4-FFF2-40B4-BE49-F238E27FC236}">
                    <a16:creationId xmlns:a16="http://schemas.microsoft.com/office/drawing/2014/main" id="{B9B86D99-A683-4E25-9E9B-43BEEBFA4ED0}"/>
                  </a:ext>
                </a:extLst>
              </p:cNvPr>
              <p:cNvSpPr/>
              <p:nvPr/>
            </p:nvSpPr>
            <p:spPr bwMode="gray">
              <a:xfrm>
                <a:off x="7164288" y="2620144"/>
                <a:ext cx="792088" cy="3768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Developer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sp>
          <p:nvSpPr>
            <p:cNvPr id="148" name="角丸四角形 75">
              <a:extLst>
                <a:ext uri="{FF2B5EF4-FFF2-40B4-BE49-F238E27FC236}">
                  <a16:creationId xmlns:a16="http://schemas.microsoft.com/office/drawing/2014/main" id="{8DA2BAD6-C327-444F-86D1-0BBB15EE3C5F}"/>
                </a:ext>
              </a:extLst>
            </p:cNvPr>
            <p:cNvSpPr/>
            <p:nvPr/>
          </p:nvSpPr>
          <p:spPr bwMode="gray">
            <a:xfrm>
              <a:off x="10547269" y="4607962"/>
              <a:ext cx="934686" cy="22381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 source</a:t>
              </a:r>
              <a:endParaRPr lang="en-US" altLang="ja-JP" sz="800" dirty="0">
                <a:solidFill>
                  <a:sysClr val="windowText" lastClr="000000"/>
                </a:solidFill>
                <a:latin typeface="Fujitsu Infinity Pro" pitchFamily="2" charset="0"/>
                <a:ea typeface="Meiryo UI" panose="020B0604030504040204" pitchFamily="50" charset="-128"/>
                <a:cs typeface="Microsoft GothicNeo" panose="020B0503020000020004" pitchFamily="34" charset="-127"/>
              </a:endParaRPr>
            </a:p>
          </p:txBody>
        </p:sp>
        <p:sp>
          <p:nvSpPr>
            <p:cNvPr id="149" name="角丸四角形 75">
              <a:extLst>
                <a:ext uri="{FF2B5EF4-FFF2-40B4-BE49-F238E27FC236}">
                  <a16:creationId xmlns:a16="http://schemas.microsoft.com/office/drawing/2014/main" id="{2B9EADDD-A0EB-48CB-9A85-B778F97F4673}"/>
                </a:ext>
              </a:extLst>
            </p:cNvPr>
            <p:cNvSpPr/>
            <p:nvPr/>
          </p:nvSpPr>
          <p:spPr bwMode="gray">
            <a:xfrm>
              <a:off x="10544338" y="4841298"/>
              <a:ext cx="810330" cy="22676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Judgment target</a:t>
              </a:r>
            </a:p>
          </p:txBody>
        </p:sp>
        <p:cxnSp>
          <p:nvCxnSpPr>
            <p:cNvPr id="150" name="直線矢印コネクタ 149">
              <a:extLst>
                <a:ext uri="{FF2B5EF4-FFF2-40B4-BE49-F238E27FC236}">
                  <a16:creationId xmlns:a16="http://schemas.microsoft.com/office/drawing/2014/main" id="{AFECBEEC-57DB-4071-8713-0C9C5EB55BF1}"/>
                </a:ext>
              </a:extLst>
            </p:cNvPr>
            <p:cNvCxnSpPr>
              <a:stCxn id="135" idx="3"/>
            </p:cNvCxnSpPr>
            <p:nvPr/>
          </p:nvCxnSpPr>
          <p:spPr bwMode="auto">
            <a:xfrm flipV="1">
              <a:off x="10300479" y="5309755"/>
              <a:ext cx="381376" cy="530208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7E818BFE-E7B4-4E46-B508-01745175F730}"/>
                </a:ext>
              </a:extLst>
            </p:cNvPr>
            <p:cNvSpPr txBox="1"/>
            <p:nvPr/>
          </p:nvSpPr>
          <p:spPr>
            <a:xfrm>
              <a:off x="5694002" y="3741694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C561743A-6B93-444A-B2CA-1097DE3E94F3}"/>
                </a:ext>
              </a:extLst>
            </p:cNvPr>
            <p:cNvSpPr txBox="1"/>
            <p:nvPr/>
          </p:nvSpPr>
          <p:spPr>
            <a:xfrm>
              <a:off x="5958970" y="4014455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253C9FAF-015C-44A4-8C0C-DB7742E4F8E9}"/>
                </a:ext>
              </a:extLst>
            </p:cNvPr>
            <p:cNvSpPr txBox="1"/>
            <p:nvPr/>
          </p:nvSpPr>
          <p:spPr>
            <a:xfrm>
              <a:off x="5675417" y="4371482"/>
              <a:ext cx="65114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system</a:t>
              </a:r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D7E2A1BD-DB8D-4E92-9127-76E7BD4B3AD0}"/>
                </a:ext>
              </a:extLst>
            </p:cNvPr>
            <p:cNvSpPr/>
            <p:nvPr/>
          </p:nvSpPr>
          <p:spPr bwMode="auto">
            <a:xfrm>
              <a:off x="8742964" y="4754667"/>
              <a:ext cx="567292" cy="4615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9CC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4147718"/>
              <a:r>
                <a:rPr lang="ja-JP" altLang="en-US" sz="800" dirty="0">
                  <a:solidFill>
                    <a:srgbClr val="0070C0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Services</a:t>
              </a:r>
              <a:endParaRPr lang="en-US" altLang="ja-JP" sz="800" dirty="0">
                <a:solidFill>
                  <a:srgbClr val="0070C0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defTabSz="4147718"/>
              <a:r>
                <a:rPr lang="en-US" altLang="ja-JP" sz="800" dirty="0">
                  <a:solidFill>
                    <a:srgbClr val="0070C0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UI/API</a:t>
              </a:r>
            </a:p>
          </p:txBody>
        </p:sp>
        <p:sp>
          <p:nvSpPr>
            <p:cNvPr id="155" name="角丸四角形 75">
              <a:extLst>
                <a:ext uri="{FF2B5EF4-FFF2-40B4-BE49-F238E27FC236}">
                  <a16:creationId xmlns:a16="http://schemas.microsoft.com/office/drawing/2014/main" id="{1B2B933C-658A-40F4-91DC-942E4121BF76}"/>
                </a:ext>
              </a:extLst>
            </p:cNvPr>
            <p:cNvSpPr/>
            <p:nvPr/>
          </p:nvSpPr>
          <p:spPr bwMode="gray">
            <a:xfrm>
              <a:off x="9979171" y="3553690"/>
              <a:ext cx="1074875" cy="344983"/>
            </a:xfrm>
            <a:prstGeom prst="roundRect">
              <a:avLst>
                <a:gd name="adj" fmla="val 38662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4147718"/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Service UI/API</a:t>
              </a:r>
            </a:p>
            <a:p>
              <a:pPr defTabSz="4147718"/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provider</a:t>
              </a:r>
            </a:p>
          </p:txBody>
        </p:sp>
        <p:pic>
          <p:nvPicPr>
            <p:cNvPr id="156" name="グラフィックス 155" descr="User">
              <a:extLst>
                <a:ext uri="{FF2B5EF4-FFF2-40B4-BE49-F238E27FC236}">
                  <a16:creationId xmlns:a16="http://schemas.microsoft.com/office/drawing/2014/main" id="{E6138DDE-5EB0-4F60-A6A9-00523CDF5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345657" y="3863711"/>
              <a:ext cx="395021" cy="395021"/>
            </a:xfrm>
            <a:prstGeom prst="rect">
              <a:avLst/>
            </a:prstGeom>
          </p:spPr>
        </p:pic>
        <p:cxnSp>
          <p:nvCxnSpPr>
            <p:cNvPr id="157" name="直線矢印コネクタ 156">
              <a:extLst>
                <a:ext uri="{FF2B5EF4-FFF2-40B4-BE49-F238E27FC236}">
                  <a16:creationId xmlns:a16="http://schemas.microsoft.com/office/drawing/2014/main" id="{F8DB72F7-5166-4F3D-823E-35735B602495}"/>
                </a:ext>
              </a:extLst>
            </p:cNvPr>
            <p:cNvCxnSpPr/>
            <p:nvPr/>
          </p:nvCxnSpPr>
          <p:spPr bwMode="auto">
            <a:xfrm flipH="1">
              <a:off x="9132875" y="3906982"/>
              <a:ext cx="1091780" cy="862445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BC362E97-7D91-48C5-9002-BC1FCEE2C0A6}"/>
                </a:ext>
              </a:extLst>
            </p:cNvPr>
            <p:cNvSpPr txBox="1"/>
            <p:nvPr/>
          </p:nvSpPr>
          <p:spPr>
            <a:xfrm>
              <a:off x="9000599" y="5197778"/>
              <a:ext cx="3401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D935D334-A510-40DB-8963-1CB815C69100}"/>
                </a:ext>
              </a:extLst>
            </p:cNvPr>
            <p:cNvSpPr txBox="1"/>
            <p:nvPr/>
          </p:nvSpPr>
          <p:spPr>
            <a:xfrm>
              <a:off x="9755461" y="4143687"/>
              <a:ext cx="344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E45B9033-EE0A-4215-A469-5F4AEF4B410D}"/>
                </a:ext>
              </a:extLst>
            </p:cNvPr>
            <p:cNvSpPr/>
            <p:nvPr/>
          </p:nvSpPr>
          <p:spPr bwMode="auto">
            <a:xfrm>
              <a:off x="9439145" y="4556456"/>
              <a:ext cx="959682" cy="1057890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pic>
          <p:nvPicPr>
            <p:cNvPr id="161" name="グラフィックス 160" descr="User">
              <a:extLst>
                <a:ext uri="{FF2B5EF4-FFF2-40B4-BE49-F238E27FC236}">
                  <a16:creationId xmlns:a16="http://schemas.microsoft.com/office/drawing/2014/main" id="{D260B22C-0D13-4118-9D37-0E4CF4B6D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671814" y="4845402"/>
              <a:ext cx="395021" cy="395021"/>
            </a:xfrm>
            <a:prstGeom prst="rect">
              <a:avLst/>
            </a:prstGeom>
          </p:spPr>
        </p:pic>
        <p:sp>
          <p:nvSpPr>
            <p:cNvPr id="162" name="角丸四角形 75">
              <a:extLst>
                <a:ext uri="{FF2B5EF4-FFF2-40B4-BE49-F238E27FC236}">
                  <a16:creationId xmlns:a16="http://schemas.microsoft.com/office/drawing/2014/main" id="{CBED9B9C-6C84-4D0E-B171-BE2390CB90F4}"/>
                </a:ext>
              </a:extLst>
            </p:cNvPr>
            <p:cNvSpPr/>
            <p:nvPr/>
          </p:nvSpPr>
          <p:spPr bwMode="gray">
            <a:xfrm>
              <a:off x="9440212" y="5203333"/>
              <a:ext cx="958616" cy="267793"/>
            </a:xfrm>
            <a:prstGeom prst="roundRect">
              <a:avLst>
                <a:gd name="adj" fmla="val 3854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Business user</a:t>
              </a:r>
            </a:p>
          </p:txBody>
        </p:sp>
        <p:sp>
          <p:nvSpPr>
            <p:cNvPr id="163" name="角丸四角形 75">
              <a:extLst>
                <a:ext uri="{FF2B5EF4-FFF2-40B4-BE49-F238E27FC236}">
                  <a16:creationId xmlns:a16="http://schemas.microsoft.com/office/drawing/2014/main" id="{DC535651-2CE8-4722-84B8-B5F8F32CB494}"/>
                </a:ext>
              </a:extLst>
            </p:cNvPr>
            <p:cNvSpPr/>
            <p:nvPr/>
          </p:nvSpPr>
          <p:spPr bwMode="gray">
            <a:xfrm>
              <a:off x="9469951" y="4589319"/>
              <a:ext cx="902367" cy="299222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</a:p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provider</a:t>
              </a:r>
            </a:p>
          </p:txBody>
        </p:sp>
        <p:cxnSp>
          <p:nvCxnSpPr>
            <p:cNvPr id="164" name="直線矢印コネクタ 163">
              <a:extLst>
                <a:ext uri="{FF2B5EF4-FFF2-40B4-BE49-F238E27FC236}">
                  <a16:creationId xmlns:a16="http://schemas.microsoft.com/office/drawing/2014/main" id="{CBC4533F-2841-4CDD-A9A3-FC47AB8D783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370128" y="4738256"/>
              <a:ext cx="2160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A6D3C658-66B2-48F8-BA5D-5B87167116A1}"/>
                </a:ext>
              </a:extLst>
            </p:cNvPr>
            <p:cNvSpPr txBox="1"/>
            <p:nvPr/>
          </p:nvSpPr>
          <p:spPr>
            <a:xfrm>
              <a:off x="10265878" y="4425938"/>
              <a:ext cx="3321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66" name="直線矢印コネクタ 165">
              <a:extLst>
                <a:ext uri="{FF2B5EF4-FFF2-40B4-BE49-F238E27FC236}">
                  <a16:creationId xmlns:a16="http://schemas.microsoft.com/office/drawing/2014/main" id="{120EB4CF-C4DA-41A6-8728-6A9D2CD07BB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306792" y="4807529"/>
              <a:ext cx="2160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7" name="直線矢印コネクタ 166">
              <a:extLst>
                <a:ext uri="{FF2B5EF4-FFF2-40B4-BE49-F238E27FC236}">
                  <a16:creationId xmlns:a16="http://schemas.microsoft.com/office/drawing/2014/main" id="{80158A36-AE61-4046-B03D-4526B0A7DC66}"/>
                </a:ext>
              </a:extLst>
            </p:cNvPr>
            <p:cNvCxnSpPr>
              <a:cxnSpLocks/>
              <a:stCxn id="162" idx="2"/>
            </p:cNvCxnSpPr>
            <p:nvPr/>
          </p:nvCxnSpPr>
          <p:spPr bwMode="auto">
            <a:xfrm>
              <a:off x="9919520" y="5471126"/>
              <a:ext cx="0" cy="254265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4D39C37C-4C38-4858-B3EE-AEED2F4B5148}"/>
                </a:ext>
              </a:extLst>
            </p:cNvPr>
            <p:cNvSpPr txBox="1"/>
            <p:nvPr/>
          </p:nvSpPr>
          <p:spPr>
            <a:xfrm>
              <a:off x="9227128" y="4592783"/>
              <a:ext cx="4479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2A9A5F50-B045-4664-9D30-0EEB1A53A0A2}"/>
                </a:ext>
              </a:extLst>
            </p:cNvPr>
            <p:cNvSpPr txBox="1"/>
            <p:nvPr/>
          </p:nvSpPr>
          <p:spPr>
            <a:xfrm>
              <a:off x="9506289" y="5506043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DAF9EA0D-3F03-4854-B747-130803666F29}"/>
                </a:ext>
              </a:extLst>
            </p:cNvPr>
            <p:cNvSpPr txBox="1"/>
            <p:nvPr/>
          </p:nvSpPr>
          <p:spPr>
            <a:xfrm>
              <a:off x="10292535" y="5471407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109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5C6D0ED-8E0A-4EBA-9A17-88582F69E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426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776BB0-4D29-4945-95CD-9B3E1F9B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5 Stakeholder Explanation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01A33-99C0-4FEB-9C66-C3B04E7EE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sz="960" dirty="0">
                <a:latin typeface="Fujitsu Infinity Pro" pitchFamily="2" charset="0"/>
              </a:rPr>
              <a:t>AI Service Providers: Deliver AI systems to Business users</a:t>
            </a:r>
          </a:p>
          <a:p>
            <a:r>
              <a:rPr lang="ja-JP" altLang="en-US" sz="960" dirty="0">
                <a:latin typeface="Fujitsu Infinity Pro" pitchFamily="2" charset="0"/>
              </a:rPr>
              <a:t>Developer</a:t>
            </a:r>
            <a:endParaRPr lang="en-US" altLang="ja-JP" sz="960" dirty="0">
              <a:latin typeface="Fujitsu Infinity Pro" pitchFamily="2" charset="0"/>
            </a:endParaRP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Develops machine learning or statistical analysis algorithms to generate AI models using training data.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Evaluates validity of  inference result by AI model.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AI service providers and developers can be the same organization. </a:t>
            </a:r>
          </a:p>
          <a:p>
            <a:r>
              <a:rPr lang="en-US" altLang="ja-JP" sz="900" dirty="0">
                <a:latin typeface="Fujitsu Infinity Pro" pitchFamily="2" charset="0"/>
              </a:rPr>
              <a:t>Business user</a:t>
            </a:r>
            <a:endParaRPr lang="en-US" altLang="ja-JP" sz="1000" dirty="0">
              <a:latin typeface="Fujitsu Infinity Pro" pitchFamily="2" charset="0"/>
            </a:endParaRP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H</a:t>
            </a:r>
            <a:r>
              <a:rPr lang="ja-JP" altLang="en-US" sz="960" dirty="0">
                <a:latin typeface="Fujitsu Infinity Pro" pitchFamily="2" charset="0"/>
              </a:rPr>
              <a:t>as an </a:t>
            </a:r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provider.</a:t>
            </a:r>
            <a:endParaRPr lang="en-US" altLang="ja-JP" sz="960" dirty="0">
              <a:latin typeface="Fujitsu Infinity Pro" pitchFamily="2" charset="0"/>
            </a:endParaRPr>
          </a:p>
          <a:p>
            <a:pPr lvl="1"/>
            <a:r>
              <a:rPr lang="ja-JP" altLang="en-US" sz="960" dirty="0">
                <a:latin typeface="Fujitsu Infinity Pro" pitchFamily="2" charset="0"/>
              </a:rPr>
              <a:t>Receive data from an </a:t>
            </a:r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provider and input the data into an AI system as </a:t>
            </a:r>
            <a:r>
              <a:rPr lang="en-US" altLang="ja-JP" sz="960" dirty="0">
                <a:latin typeface="Fujitsu Infinity Pro" pitchFamily="2" charset="0"/>
              </a:rPr>
              <a:t>inference data.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Outputs the final decision to the inference result of the AI model.</a:t>
            </a:r>
          </a:p>
          <a:p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provider</a:t>
            </a:r>
            <a:endParaRPr lang="en-US" altLang="ja-JP" sz="960" dirty="0">
              <a:latin typeface="Fujitsu Infinity Pro" pitchFamily="2" charset="0"/>
            </a:endParaRP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rovide </a:t>
            </a:r>
            <a:r>
              <a:rPr lang="en-US" altLang="ja-JP" sz="960" dirty="0">
                <a:latin typeface="Fujitsu Infinity Pro" pitchFamily="2" charset="0"/>
              </a:rPr>
              <a:t>business user</a:t>
            </a:r>
            <a:r>
              <a:rPr lang="ja-JP" altLang="en-US" sz="960" dirty="0">
                <a:latin typeface="Fujitsu Infinity Pro" pitchFamily="2" charset="0"/>
              </a:rPr>
              <a:t>s </a:t>
            </a:r>
            <a:r>
              <a:rPr lang="en-US" altLang="ja-JP" sz="960" dirty="0">
                <a:latin typeface="Fujitsu Infinity Pro" pitchFamily="2" charset="0"/>
              </a:rPr>
              <a:t>inference data.</a:t>
            </a:r>
          </a:p>
          <a:p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source</a:t>
            </a:r>
            <a:endParaRPr lang="en-US" altLang="ja-JP" sz="960" dirty="0">
              <a:latin typeface="Fujitsu Infinity Pro" pitchFamily="2" charset="0"/>
            </a:endParaRPr>
          </a:p>
          <a:p>
            <a:pPr lvl="1"/>
            <a:r>
              <a:rPr lang="ja-JP" altLang="en-US" sz="960" dirty="0">
                <a:latin typeface="Fujitsu Infinity Pro" pitchFamily="2" charset="0"/>
              </a:rPr>
              <a:t>Also </a:t>
            </a:r>
            <a:r>
              <a:rPr lang="en-US" altLang="ja-JP" sz="960" dirty="0">
                <a:latin typeface="Fujitsu Infinity Pro" pitchFamily="2" charset="0"/>
              </a:rPr>
              <a:t>has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a role of </a:t>
            </a:r>
            <a:r>
              <a:rPr lang="ja-JP" altLang="en-US" sz="960" dirty="0">
                <a:latin typeface="Fujitsu Infinity Pro" pitchFamily="2" charset="0"/>
              </a:rPr>
              <a:t> judg</a:t>
            </a:r>
            <a:r>
              <a:rPr lang="en-US" altLang="ja-JP" sz="960" dirty="0" err="1">
                <a:latin typeface="Fujitsu Infinity Pro" pitchFamily="2" charset="0"/>
              </a:rPr>
              <a:t>ment</a:t>
            </a:r>
            <a:r>
              <a:rPr lang="en-US" altLang="ja-JP" sz="960" dirty="0">
                <a:latin typeface="Fujitsu Infinity Pro" pitchFamily="2" charset="0"/>
              </a:rPr>
              <a:t> target.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rovide </a:t>
            </a:r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providers with their own data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Judged by AI model.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Affected by the output determined by business user.</a:t>
            </a:r>
          </a:p>
          <a:p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provider</a:t>
            </a:r>
          </a:p>
          <a:p>
            <a:pPr lvl="1"/>
            <a:r>
              <a:rPr lang="ja-JP" altLang="en-US" sz="960" dirty="0">
                <a:latin typeface="Fujitsu Infinity Pro" pitchFamily="2" charset="0"/>
              </a:rPr>
              <a:t>Obtain data from </a:t>
            </a:r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sources and provide it to developer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r>
              <a:rPr lang="en-US" altLang="ja-JP" sz="960" dirty="0">
                <a:latin typeface="Fujitsu Infinity Pro" pitchFamily="2" charset="0"/>
              </a:rPr>
              <a:t>Observers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Monitor AI systems and services.</a:t>
            </a:r>
          </a:p>
          <a:p>
            <a:r>
              <a:rPr lang="en-US" altLang="ja-JP" sz="960" dirty="0">
                <a:latin typeface="Fujitsu Infinity Pro" pitchFamily="2" charset="0"/>
              </a:rPr>
              <a:t>O</a:t>
            </a:r>
            <a:r>
              <a:rPr lang="ja-JP" altLang="en-US" sz="960" dirty="0">
                <a:latin typeface="Fujitsu Infinity Pro" pitchFamily="2" charset="0"/>
              </a:rPr>
              <a:t>ther stakeholders (interaction not stated)</a:t>
            </a:r>
            <a:endParaRPr lang="en-US" altLang="ja-JP" sz="960" dirty="0">
              <a:latin typeface="Fujitsu Infinity Pro" pitchFamily="2" charset="0"/>
            </a:endParaRP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A</a:t>
            </a:r>
            <a:r>
              <a:rPr lang="ja-JP" altLang="en-US" sz="960" dirty="0">
                <a:latin typeface="Fujitsu Infinity Pro" pitchFamily="2" charset="0"/>
              </a:rPr>
              <a:t>ffected by the output. For example, a person with the same attributes as the person being evaluated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  <a:endParaRPr lang="ja-JP" altLang="en-US" dirty="0">
              <a:latin typeface="Fujitsu Infinity Pro" pitchFamily="2" charset="0"/>
            </a:endParaRPr>
          </a:p>
          <a:p>
            <a:r>
              <a:rPr lang="en-US" altLang="ja-JP" sz="960" dirty="0">
                <a:latin typeface="Fujitsu Infinity Pro" pitchFamily="2" charset="0"/>
              </a:rPr>
              <a:t>Use case e</a:t>
            </a:r>
            <a:r>
              <a:rPr lang="ja-JP" altLang="en-US" sz="960" dirty="0">
                <a:latin typeface="Fujitsu Infinity Pro" pitchFamily="2" charset="0"/>
              </a:rPr>
              <a:t>xample:System for judging suspicious person </a:t>
            </a:r>
            <a:r>
              <a:rPr lang="en-US" altLang="ja-JP" sz="960" dirty="0">
                <a:latin typeface="Fujitsu Infinity Pro" pitchFamily="2" charset="0"/>
              </a:rPr>
              <a:t>as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the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defendant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in</a:t>
            </a:r>
            <a:r>
              <a:rPr lang="ja-JP" altLang="en-US" sz="960" dirty="0">
                <a:latin typeface="Fujitsu Infinity Pro" pitchFamily="2" charset="0"/>
              </a:rPr>
              <a:t> monitoring camera image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  <a:endParaRPr lang="ja-JP" altLang="en-US" dirty="0">
              <a:latin typeface="Fujitsu Infinity Pro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FE3DE39-7673-47AF-BED9-53F0308B3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935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E794049D-0FE5-457A-87BA-586CD707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5 Drawing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A3BB66-AA0D-4D80-86D1-16308F96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DAC001A0-1CE1-4553-B9F8-27D09134F62E}"/>
              </a:ext>
            </a:extLst>
          </p:cNvPr>
          <p:cNvGrpSpPr/>
          <p:nvPr/>
        </p:nvGrpSpPr>
        <p:grpSpPr>
          <a:xfrm>
            <a:off x="894838" y="1254802"/>
            <a:ext cx="6752975" cy="3061704"/>
            <a:chOff x="5108247" y="3388402"/>
            <a:chExt cx="6752975" cy="3061704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A928BE5-F6BF-486D-A83D-C575445D694E}"/>
                </a:ext>
              </a:extLst>
            </p:cNvPr>
            <p:cNvSpPr/>
            <p:nvPr/>
          </p:nvSpPr>
          <p:spPr bwMode="auto">
            <a:xfrm>
              <a:off x="9961035" y="4607859"/>
              <a:ext cx="841433" cy="744070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1FF2E682-0FB0-44F3-A681-CAE5C279187D}"/>
                </a:ext>
              </a:extLst>
            </p:cNvPr>
            <p:cNvSpPr/>
            <p:nvPr/>
          </p:nvSpPr>
          <p:spPr bwMode="auto">
            <a:xfrm>
              <a:off x="11055093" y="3504335"/>
              <a:ext cx="774091" cy="704850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3E41BB02-E355-4056-A31D-ED46D9173E1E}"/>
                </a:ext>
              </a:extLst>
            </p:cNvPr>
            <p:cNvSpPr/>
            <p:nvPr/>
          </p:nvSpPr>
          <p:spPr bwMode="auto">
            <a:xfrm>
              <a:off x="8618263" y="4608410"/>
              <a:ext cx="959682" cy="1057890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D0148958-62EF-4052-B789-B8E68EC4A63E}"/>
                </a:ext>
              </a:extLst>
            </p:cNvPr>
            <p:cNvSpPr/>
            <p:nvPr/>
          </p:nvSpPr>
          <p:spPr bwMode="auto">
            <a:xfrm>
              <a:off x="10947042" y="4616824"/>
              <a:ext cx="914180" cy="941294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A3B3FB57-0F41-4B5F-8A02-B5EE97A81219}"/>
                </a:ext>
              </a:extLst>
            </p:cNvPr>
            <p:cNvSpPr/>
            <p:nvPr/>
          </p:nvSpPr>
          <p:spPr bwMode="auto">
            <a:xfrm>
              <a:off x="5727253" y="4608409"/>
              <a:ext cx="1360952" cy="1814803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AEFAA0D-4875-4471-96B4-364DFD3A324F}"/>
                </a:ext>
              </a:extLst>
            </p:cNvPr>
            <p:cNvSpPr/>
            <p:nvPr/>
          </p:nvSpPr>
          <p:spPr bwMode="auto">
            <a:xfrm>
              <a:off x="5817982" y="5380728"/>
              <a:ext cx="1166528" cy="35912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ctr" defTabSz="3110789">
                <a:defRPr/>
              </a:pP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Machine learning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or statistical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analysis</a:t>
              </a:r>
              <a:endParaRPr lang="en-US" altLang="ja-JP" sz="800" dirty="0">
                <a:solidFill>
                  <a:schemeClr val="tx1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95" name="直線矢印コネクタ 94">
              <a:extLst>
                <a:ext uri="{FF2B5EF4-FFF2-40B4-BE49-F238E27FC236}">
                  <a16:creationId xmlns:a16="http://schemas.microsoft.com/office/drawing/2014/main" id="{F3F8B903-130D-4541-9D5C-244A5F83A60F}"/>
                </a:ext>
              </a:extLst>
            </p:cNvPr>
            <p:cNvCxnSpPr/>
            <p:nvPr/>
          </p:nvCxnSpPr>
          <p:spPr bwMode="auto">
            <a:xfrm rot="5400000">
              <a:off x="6342927" y="5283508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944B35AC-282E-4AE8-91FD-2BCF938AC305}"/>
                </a:ext>
              </a:extLst>
            </p:cNvPr>
            <p:cNvSpPr txBox="1"/>
            <p:nvPr/>
          </p:nvSpPr>
          <p:spPr>
            <a:xfrm>
              <a:off x="9274996" y="4919480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endParaRPr lang="en-GB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E70F2826-F955-407A-A1A9-A4B3D5FBB7CF}"/>
                </a:ext>
              </a:extLst>
            </p:cNvPr>
            <p:cNvSpPr txBox="1"/>
            <p:nvPr/>
          </p:nvSpPr>
          <p:spPr>
            <a:xfrm>
              <a:off x="9816210" y="5036134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endParaRPr lang="en-GB" sz="800" dirty="0">
                <a:solidFill>
                  <a:srgbClr val="0070C0"/>
                </a:solidFill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26BBF952-1656-41D2-B963-251B00A6582D}"/>
                </a:ext>
              </a:extLst>
            </p:cNvPr>
            <p:cNvSpPr txBox="1"/>
            <p:nvPr/>
          </p:nvSpPr>
          <p:spPr>
            <a:xfrm>
              <a:off x="6036532" y="6226825"/>
              <a:ext cx="8306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part</a:t>
              </a:r>
            </a:p>
          </p:txBody>
        </p:sp>
        <p:sp>
          <p:nvSpPr>
            <p:cNvPr id="99" name="フローチャート: 磁気ディスク 98">
              <a:extLst>
                <a:ext uri="{FF2B5EF4-FFF2-40B4-BE49-F238E27FC236}">
                  <a16:creationId xmlns:a16="http://schemas.microsoft.com/office/drawing/2014/main" id="{94DBD12D-36C5-4AB0-96EA-7AAC42C31465}"/>
                </a:ext>
              </a:extLst>
            </p:cNvPr>
            <p:cNvSpPr/>
            <p:nvPr/>
          </p:nvSpPr>
          <p:spPr bwMode="auto">
            <a:xfrm>
              <a:off x="6077210" y="4832549"/>
              <a:ext cx="686957" cy="353758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 dirty="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100" name="直線矢印コネクタ 99">
              <a:extLst>
                <a:ext uri="{FF2B5EF4-FFF2-40B4-BE49-F238E27FC236}">
                  <a16:creationId xmlns:a16="http://schemas.microsoft.com/office/drawing/2014/main" id="{4ED5774E-0020-4C05-A9A3-5FD8E26CD019}"/>
                </a:ext>
              </a:extLst>
            </p:cNvPr>
            <p:cNvCxnSpPr/>
            <p:nvPr/>
          </p:nvCxnSpPr>
          <p:spPr bwMode="auto">
            <a:xfrm rot="5400000">
              <a:off x="6368849" y="5837050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2088DEEE-536D-4C13-AEC3-C757A6EE0DA8}"/>
                </a:ext>
              </a:extLst>
            </p:cNvPr>
            <p:cNvSpPr/>
            <p:nvPr/>
          </p:nvSpPr>
          <p:spPr bwMode="auto">
            <a:xfrm>
              <a:off x="6012400" y="5934271"/>
              <a:ext cx="894340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7B70D77F-E5DA-4CE9-A9BC-6EAF12779959}"/>
                </a:ext>
              </a:extLst>
            </p:cNvPr>
            <p:cNvSpPr/>
            <p:nvPr/>
          </p:nvSpPr>
          <p:spPr bwMode="auto">
            <a:xfrm>
              <a:off x="7127087" y="4608409"/>
              <a:ext cx="1360952" cy="1814803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03" name="直線矢印コネクタ 102">
              <a:extLst>
                <a:ext uri="{FF2B5EF4-FFF2-40B4-BE49-F238E27FC236}">
                  <a16:creationId xmlns:a16="http://schemas.microsoft.com/office/drawing/2014/main" id="{5009C10B-FDA7-4D7F-B40C-282240A07A5C}"/>
                </a:ext>
              </a:extLst>
            </p:cNvPr>
            <p:cNvCxnSpPr/>
            <p:nvPr/>
          </p:nvCxnSpPr>
          <p:spPr bwMode="auto">
            <a:xfrm flipH="1">
              <a:off x="8026977" y="4893620"/>
              <a:ext cx="68437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4" name="直線矢印コネクタ 103">
              <a:extLst>
                <a:ext uri="{FF2B5EF4-FFF2-40B4-BE49-F238E27FC236}">
                  <a16:creationId xmlns:a16="http://schemas.microsoft.com/office/drawing/2014/main" id="{BE21757B-B7CE-4179-9983-28F2BB27E630}"/>
                </a:ext>
              </a:extLst>
            </p:cNvPr>
            <p:cNvCxnSpPr/>
            <p:nvPr/>
          </p:nvCxnSpPr>
          <p:spPr bwMode="auto">
            <a:xfrm rot="5400000">
              <a:off x="7535379" y="5253785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05" name="フローチャート: 磁気ディスク 104">
              <a:extLst>
                <a:ext uri="{FF2B5EF4-FFF2-40B4-BE49-F238E27FC236}">
                  <a16:creationId xmlns:a16="http://schemas.microsoft.com/office/drawing/2014/main" id="{1300A5A5-2C03-4040-8F79-BC4C94D1F46F}"/>
                </a:ext>
              </a:extLst>
            </p:cNvPr>
            <p:cNvSpPr/>
            <p:nvPr/>
          </p:nvSpPr>
          <p:spPr bwMode="auto">
            <a:xfrm>
              <a:off x="7308543" y="4832549"/>
              <a:ext cx="712879" cy="324036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819DB70B-7D88-4F06-917E-81530C65D73E}"/>
                </a:ext>
              </a:extLst>
            </p:cNvPr>
            <p:cNvSpPr txBox="1"/>
            <p:nvPr/>
          </p:nvSpPr>
          <p:spPr>
            <a:xfrm>
              <a:off x="7342238" y="6222053"/>
              <a:ext cx="8963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part</a:t>
              </a:r>
            </a:p>
          </p:txBody>
        </p:sp>
        <p:pic>
          <p:nvPicPr>
            <p:cNvPr id="107" name="グラフィックス 106" descr="User">
              <a:extLst>
                <a:ext uri="{FF2B5EF4-FFF2-40B4-BE49-F238E27FC236}">
                  <a16:creationId xmlns:a16="http://schemas.microsoft.com/office/drawing/2014/main" id="{E7928B0E-8103-4BB6-9524-37E465510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50932" y="4897356"/>
              <a:ext cx="395021" cy="395021"/>
            </a:xfrm>
            <a:prstGeom prst="rect">
              <a:avLst/>
            </a:prstGeom>
          </p:spPr>
        </p:pic>
        <p:cxnSp>
          <p:nvCxnSpPr>
            <p:cNvPr id="108" name="直線矢印コネクタ 107">
              <a:extLst>
                <a:ext uri="{FF2B5EF4-FFF2-40B4-BE49-F238E27FC236}">
                  <a16:creationId xmlns:a16="http://schemas.microsoft.com/office/drawing/2014/main" id="{38B33D8D-D713-4B11-9CF8-60D1E4B26E47}"/>
                </a:ext>
              </a:extLst>
            </p:cNvPr>
            <p:cNvCxnSpPr/>
            <p:nvPr/>
          </p:nvCxnSpPr>
          <p:spPr bwMode="auto">
            <a:xfrm>
              <a:off x="9375820" y="4932608"/>
              <a:ext cx="268226" cy="931995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4CF95386-8597-49CA-99F0-F4BCAB74AC6B}"/>
                </a:ext>
              </a:extLst>
            </p:cNvPr>
            <p:cNvSpPr txBox="1"/>
            <p:nvPr/>
          </p:nvSpPr>
          <p:spPr>
            <a:xfrm>
              <a:off x="5975153" y="4915272"/>
              <a:ext cx="848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data</a:t>
              </a: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7A2FAF75-8DF6-430D-AEA7-C018D85C8A3A}"/>
                </a:ext>
              </a:extLst>
            </p:cNvPr>
            <p:cNvSpPr txBox="1"/>
            <p:nvPr/>
          </p:nvSpPr>
          <p:spPr>
            <a:xfrm>
              <a:off x="7208797" y="4903549"/>
              <a:ext cx="9140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data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D07C973-EDEB-46BE-B32D-85FCA8112E96}"/>
                </a:ext>
              </a:extLst>
            </p:cNvPr>
            <p:cNvSpPr/>
            <p:nvPr/>
          </p:nvSpPr>
          <p:spPr bwMode="auto">
            <a:xfrm>
              <a:off x="5688368" y="4586285"/>
              <a:ext cx="2838556" cy="1863821"/>
            </a:xfrm>
            <a:prstGeom prst="rect">
              <a:avLst/>
            </a:prstGeom>
            <a:noFill/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112" name="直線矢印コネクタ 111">
              <a:extLst>
                <a:ext uri="{FF2B5EF4-FFF2-40B4-BE49-F238E27FC236}">
                  <a16:creationId xmlns:a16="http://schemas.microsoft.com/office/drawing/2014/main" id="{139CE304-20E8-4C34-93B7-E07111BC841C}"/>
                </a:ext>
              </a:extLst>
            </p:cNvPr>
            <p:cNvCxnSpPr>
              <a:cxnSpLocks/>
              <a:stCxn id="116" idx="3"/>
            </p:cNvCxnSpPr>
            <p:nvPr/>
          </p:nvCxnSpPr>
          <p:spPr bwMode="auto">
            <a:xfrm flipV="1">
              <a:off x="8021422" y="4932608"/>
              <a:ext cx="826364" cy="100166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9545C30A-E5A8-43CA-8140-F722C65BE562}"/>
                </a:ext>
              </a:extLst>
            </p:cNvPr>
            <p:cNvGrpSpPr/>
            <p:nvPr/>
          </p:nvGrpSpPr>
          <p:grpSpPr>
            <a:xfrm>
              <a:off x="6095218" y="3517322"/>
              <a:ext cx="740787" cy="805160"/>
              <a:chOff x="2510148" y="2664091"/>
              <a:chExt cx="823096" cy="894623"/>
            </a:xfrm>
          </p:grpSpPr>
          <p:sp>
            <p:nvSpPr>
              <p:cNvPr id="177" name="角丸四角形 75">
                <a:extLst>
                  <a:ext uri="{FF2B5EF4-FFF2-40B4-BE49-F238E27FC236}">
                    <a16:creationId xmlns:a16="http://schemas.microsoft.com/office/drawing/2014/main" id="{5261CB2C-1A61-48AF-981A-9D656E40AAB8}"/>
                  </a:ext>
                </a:extLst>
              </p:cNvPr>
              <p:cNvSpPr/>
              <p:nvPr/>
            </p:nvSpPr>
            <p:spPr bwMode="gray">
              <a:xfrm>
                <a:off x="2510148" y="2664091"/>
                <a:ext cx="823096" cy="477673"/>
              </a:xfrm>
              <a:prstGeom prst="roundRect">
                <a:avLst>
                  <a:gd name="adj" fmla="val 34238"/>
                </a:avLst>
              </a:prstGeom>
              <a:noFill/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AI Services</a:t>
                </a:r>
              </a:p>
              <a:p>
                <a:pPr defTabSz="3110789">
                  <a:defRPr/>
                </a:pPr>
                <a:r>
                  <a:rPr lang="ja-JP" altLang="en-US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  <a:endParaRPr lang="en-US" altLang="ja-JP" sz="800" dirty="0">
                  <a:solidFill>
                    <a:srgbClr val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  <p:pic>
            <p:nvPicPr>
              <p:cNvPr id="178" name="グラフィックス 177" descr="User">
                <a:extLst>
                  <a:ext uri="{FF2B5EF4-FFF2-40B4-BE49-F238E27FC236}">
                    <a16:creationId xmlns:a16="http://schemas.microsoft.com/office/drawing/2014/main" id="{A7F591E0-0A49-4EDC-B852-D0A181C399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735692" y="3119802"/>
                <a:ext cx="438912" cy="438912"/>
              </a:xfrm>
              <a:prstGeom prst="rect">
                <a:avLst/>
              </a:prstGeom>
            </p:spPr>
          </p:pic>
        </p:grpSp>
        <p:sp>
          <p:nvSpPr>
            <p:cNvPr id="114" name="角丸四角形 75">
              <a:extLst>
                <a:ext uri="{FF2B5EF4-FFF2-40B4-BE49-F238E27FC236}">
                  <a16:creationId xmlns:a16="http://schemas.microsoft.com/office/drawing/2014/main" id="{DFEC4A61-8D76-4C70-825C-13BF25CB0BAC}"/>
                </a:ext>
              </a:extLst>
            </p:cNvPr>
            <p:cNvSpPr/>
            <p:nvPr/>
          </p:nvSpPr>
          <p:spPr bwMode="gray">
            <a:xfrm>
              <a:off x="8645088" y="4662859"/>
              <a:ext cx="958616" cy="267793"/>
            </a:xfrm>
            <a:prstGeom prst="roundRect">
              <a:avLst>
                <a:gd name="adj" fmla="val 3854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Business user</a:t>
              </a:r>
            </a:p>
          </p:txBody>
        </p:sp>
        <p:pic>
          <p:nvPicPr>
            <p:cNvPr id="115" name="グラフィックス 114" descr="User">
              <a:extLst>
                <a:ext uri="{FF2B5EF4-FFF2-40B4-BE49-F238E27FC236}">
                  <a16:creationId xmlns:a16="http://schemas.microsoft.com/office/drawing/2014/main" id="{B7F27E9E-AA9E-4A65-AD2E-0BE4C416A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24308" y="4929153"/>
              <a:ext cx="395021" cy="395021"/>
            </a:xfrm>
            <a:prstGeom prst="rect">
              <a:avLst/>
            </a:prstGeom>
          </p:spPr>
        </p:pic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3029AE48-444D-423D-97BF-B47BF7F0B4F6}"/>
                </a:ext>
              </a:extLst>
            </p:cNvPr>
            <p:cNvSpPr/>
            <p:nvPr/>
          </p:nvSpPr>
          <p:spPr bwMode="auto">
            <a:xfrm>
              <a:off x="7243736" y="5804657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result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117" name="直線矢印コネクタ 116">
              <a:extLst>
                <a:ext uri="{FF2B5EF4-FFF2-40B4-BE49-F238E27FC236}">
                  <a16:creationId xmlns:a16="http://schemas.microsoft.com/office/drawing/2014/main" id="{A70BD44A-CF1B-4A64-B5ED-5E409DDF67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32579" y="5610235"/>
              <a:ext cx="0" cy="19442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FE1A96B-65DF-4538-930B-D69C9150DE0E}"/>
                </a:ext>
              </a:extLst>
            </p:cNvPr>
            <p:cNvGrpSpPr/>
            <p:nvPr/>
          </p:nvGrpSpPr>
          <p:grpSpPr>
            <a:xfrm>
              <a:off x="7975294" y="3479221"/>
              <a:ext cx="794634" cy="818666"/>
              <a:chOff x="3636466" y="2638501"/>
              <a:chExt cx="882926" cy="909629"/>
            </a:xfrm>
          </p:grpSpPr>
          <p:sp>
            <p:nvSpPr>
              <p:cNvPr id="175" name="角丸四角形 75">
                <a:extLst>
                  <a:ext uri="{FF2B5EF4-FFF2-40B4-BE49-F238E27FC236}">
                    <a16:creationId xmlns:a16="http://schemas.microsoft.com/office/drawing/2014/main" id="{531CCE83-6F6F-4BE7-992A-77DF609920C4}"/>
                  </a:ext>
                </a:extLst>
              </p:cNvPr>
              <p:cNvSpPr/>
              <p:nvPr/>
            </p:nvSpPr>
            <p:spPr bwMode="gray">
              <a:xfrm>
                <a:off x="3636466" y="2638501"/>
                <a:ext cx="882926" cy="502469"/>
              </a:xfrm>
              <a:prstGeom prst="roundRect">
                <a:avLst>
                  <a:gd name="adj" fmla="val 43681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176" name="グラフィックス 175" descr="User">
                <a:extLst>
                  <a:ext uri="{FF2B5EF4-FFF2-40B4-BE49-F238E27FC236}">
                    <a16:creationId xmlns:a16="http://schemas.microsoft.com/office/drawing/2014/main" id="{9B1A9F6F-A7BB-4709-B63D-54B8B56130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51920" y="3109218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19" name="直線矢印コネクタ 118">
              <a:extLst>
                <a:ext uri="{FF2B5EF4-FFF2-40B4-BE49-F238E27FC236}">
                  <a16:creationId xmlns:a16="http://schemas.microsoft.com/office/drawing/2014/main" id="{2F12AE3B-B239-45E2-9FDF-2B8A4BFAC8DC}"/>
                </a:ext>
              </a:extLst>
            </p:cNvPr>
            <p:cNvCxnSpPr>
              <a:endCxn id="136" idx="2"/>
            </p:cNvCxnSpPr>
            <p:nvPr/>
          </p:nvCxnSpPr>
          <p:spPr bwMode="auto">
            <a:xfrm flipH="1">
              <a:off x="6699829" y="3822122"/>
              <a:ext cx="327024" cy="146784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20" name="四角形: 角を丸くする 119">
              <a:extLst>
                <a:ext uri="{FF2B5EF4-FFF2-40B4-BE49-F238E27FC236}">
                  <a16:creationId xmlns:a16="http://schemas.microsoft.com/office/drawing/2014/main" id="{CB6E1721-15B7-41B0-989B-8CAD2C61BF53}"/>
                </a:ext>
              </a:extLst>
            </p:cNvPr>
            <p:cNvSpPr/>
            <p:nvPr/>
          </p:nvSpPr>
          <p:spPr bwMode="auto">
            <a:xfrm>
              <a:off x="7243736" y="5351006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A47101D5-C8BB-4057-903C-08C979C65E78}"/>
                </a:ext>
              </a:extLst>
            </p:cNvPr>
            <p:cNvGrpSpPr/>
            <p:nvPr/>
          </p:nvGrpSpPr>
          <p:grpSpPr>
            <a:xfrm>
              <a:off x="9036626" y="3498269"/>
              <a:ext cx="771527" cy="818663"/>
              <a:chOff x="3735606" y="2659670"/>
              <a:chExt cx="857252" cy="909627"/>
            </a:xfrm>
          </p:grpSpPr>
          <p:sp>
            <p:nvSpPr>
              <p:cNvPr id="173" name="角丸四角形 75">
                <a:extLst>
                  <a:ext uri="{FF2B5EF4-FFF2-40B4-BE49-F238E27FC236}">
                    <a16:creationId xmlns:a16="http://schemas.microsoft.com/office/drawing/2014/main" id="{E77DB4AF-6356-4C2D-B34D-148AB61F283D}"/>
                  </a:ext>
                </a:extLst>
              </p:cNvPr>
              <p:cNvSpPr/>
              <p:nvPr/>
            </p:nvSpPr>
            <p:spPr bwMode="gray">
              <a:xfrm>
                <a:off x="3735606" y="2659670"/>
                <a:ext cx="857252" cy="481297"/>
              </a:xfrm>
              <a:prstGeom prst="roundRect">
                <a:avLst>
                  <a:gd name="adj" fmla="val 43325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174" name="グラフィックス 173" descr="User">
                <a:extLst>
                  <a:ext uri="{FF2B5EF4-FFF2-40B4-BE49-F238E27FC236}">
                    <a16:creationId xmlns:a16="http://schemas.microsoft.com/office/drawing/2014/main" id="{300C4A95-8EA5-4871-B0E9-F26174E8A9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957754" y="3130385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22" name="直線矢印コネクタ 121">
              <a:extLst>
                <a:ext uri="{FF2B5EF4-FFF2-40B4-BE49-F238E27FC236}">
                  <a16:creationId xmlns:a16="http://schemas.microsoft.com/office/drawing/2014/main" id="{F633940E-89C1-4A50-975F-0B2C831685F4}"/>
                </a:ext>
              </a:extLst>
            </p:cNvPr>
            <p:cNvCxnSpPr>
              <a:cxnSpLocks/>
              <a:stCxn id="175" idx="1"/>
            </p:cNvCxnSpPr>
            <p:nvPr/>
          </p:nvCxnSpPr>
          <p:spPr bwMode="auto">
            <a:xfrm flipH="1" flipV="1">
              <a:off x="7660688" y="3695812"/>
              <a:ext cx="314606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3" name="直線矢印コネクタ 122">
              <a:extLst>
                <a:ext uri="{FF2B5EF4-FFF2-40B4-BE49-F238E27FC236}">
                  <a16:creationId xmlns:a16="http://schemas.microsoft.com/office/drawing/2014/main" id="{7F261974-ACF2-43F0-94BB-6041723049D7}"/>
                </a:ext>
              </a:extLst>
            </p:cNvPr>
            <p:cNvCxnSpPr>
              <a:cxnSpLocks/>
              <a:stCxn id="173" idx="1"/>
            </p:cNvCxnSpPr>
            <p:nvPr/>
          </p:nvCxnSpPr>
          <p:spPr bwMode="auto">
            <a:xfrm flipH="1" flipV="1">
              <a:off x="8756201" y="3708630"/>
              <a:ext cx="280425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E4A44645-D139-4992-AA2B-5C36DE00368F}"/>
                </a:ext>
              </a:extLst>
            </p:cNvPr>
            <p:cNvSpPr txBox="1"/>
            <p:nvPr/>
          </p:nvSpPr>
          <p:spPr>
            <a:xfrm>
              <a:off x="10715908" y="4498965"/>
              <a:ext cx="3321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2772EF67-6B96-4027-97FD-CD4E2D573A9B}"/>
                </a:ext>
              </a:extLst>
            </p:cNvPr>
            <p:cNvSpPr txBox="1"/>
            <p:nvPr/>
          </p:nvSpPr>
          <p:spPr>
            <a:xfrm>
              <a:off x="9559744" y="4575375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37E6F88C-9426-484F-9587-98A080856758}"/>
                </a:ext>
              </a:extLst>
            </p:cNvPr>
            <p:cNvSpPr txBox="1"/>
            <p:nvPr/>
          </p:nvSpPr>
          <p:spPr>
            <a:xfrm>
              <a:off x="8124420" y="4694281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32456FDC-3FB4-45C4-AB17-90CA9ABEC6CA}"/>
                </a:ext>
              </a:extLst>
            </p:cNvPr>
            <p:cNvSpPr txBox="1"/>
            <p:nvPr/>
          </p:nvSpPr>
          <p:spPr>
            <a:xfrm>
              <a:off x="7600545" y="5104727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28F273BD-67C8-43B5-A5BC-4ACCA5FCB4EE}"/>
                </a:ext>
              </a:extLst>
            </p:cNvPr>
            <p:cNvSpPr txBox="1"/>
            <p:nvPr/>
          </p:nvSpPr>
          <p:spPr>
            <a:xfrm>
              <a:off x="7614090" y="5583529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1A6C0969-E8F2-44DB-9FD7-FF7C8B4B5A05}"/>
                </a:ext>
              </a:extLst>
            </p:cNvPr>
            <p:cNvSpPr txBox="1"/>
            <p:nvPr/>
          </p:nvSpPr>
          <p:spPr>
            <a:xfrm>
              <a:off x="8120834" y="5492186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CE3345F3-E12F-47BA-96BF-A78C5E398907}"/>
                </a:ext>
              </a:extLst>
            </p:cNvPr>
            <p:cNvSpPr txBox="1"/>
            <p:nvPr/>
          </p:nvSpPr>
          <p:spPr>
            <a:xfrm>
              <a:off x="10243215" y="5614469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98618377-6A5E-4795-A2E8-A5BAC613D75D}"/>
                </a:ext>
              </a:extLst>
            </p:cNvPr>
            <p:cNvSpPr txBox="1"/>
            <p:nvPr/>
          </p:nvSpPr>
          <p:spPr>
            <a:xfrm>
              <a:off x="9110492" y="5569456"/>
              <a:ext cx="3401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5CD31215-57CA-44FE-97F6-1556F372B80B}"/>
                </a:ext>
              </a:extLst>
            </p:cNvPr>
            <p:cNvSpPr txBox="1"/>
            <p:nvPr/>
          </p:nvSpPr>
          <p:spPr>
            <a:xfrm>
              <a:off x="8715250" y="3445846"/>
              <a:ext cx="309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947B3E4D-0D93-4669-A500-C69E15F4AC28}"/>
                </a:ext>
              </a:extLst>
            </p:cNvPr>
            <p:cNvSpPr txBox="1"/>
            <p:nvPr/>
          </p:nvSpPr>
          <p:spPr>
            <a:xfrm>
              <a:off x="5731236" y="3388402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182E34A-3F30-4CDB-B84D-7AA3C752586B}"/>
                </a:ext>
              </a:extLst>
            </p:cNvPr>
            <p:cNvGrpSpPr/>
            <p:nvPr/>
          </p:nvGrpSpPr>
          <p:grpSpPr>
            <a:xfrm>
              <a:off x="11107882" y="3532907"/>
              <a:ext cx="704927" cy="688882"/>
              <a:chOff x="6643958" y="2652256"/>
              <a:chExt cx="783252" cy="765425"/>
            </a:xfrm>
          </p:grpSpPr>
          <p:pic>
            <p:nvPicPr>
              <p:cNvPr id="171" name="グラフィックス 170" descr="User">
                <a:extLst>
                  <a:ext uri="{FF2B5EF4-FFF2-40B4-BE49-F238E27FC236}">
                    <a16:creationId xmlns:a16="http://schemas.microsoft.com/office/drawing/2014/main" id="{18714555-658C-4C33-8E14-8E327AE98E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802256" y="2978769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72" name="角丸四角形 75">
                <a:extLst>
                  <a:ext uri="{FF2B5EF4-FFF2-40B4-BE49-F238E27FC236}">
                    <a16:creationId xmlns:a16="http://schemas.microsoft.com/office/drawing/2014/main" id="{2ECD91D5-09E1-41A3-907F-50401807F145}"/>
                  </a:ext>
                </a:extLst>
              </p:cNvPr>
              <p:cNvSpPr/>
              <p:nvPr/>
            </p:nvSpPr>
            <p:spPr bwMode="gray">
              <a:xfrm>
                <a:off x="6643958" y="2652256"/>
                <a:ext cx="783252" cy="3877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Other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Stakeholders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859514A6-AF75-4865-A129-EF83364663CF}"/>
                </a:ext>
              </a:extLst>
            </p:cNvPr>
            <p:cNvSpPr txBox="1"/>
            <p:nvPr/>
          </p:nvSpPr>
          <p:spPr>
            <a:xfrm>
              <a:off x="7583124" y="3446056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AA4F45E3-B551-40D2-B73B-FB20E43D3AFC}"/>
                </a:ext>
              </a:extLst>
            </p:cNvPr>
            <p:cNvSpPr txBox="1"/>
            <p:nvPr/>
          </p:nvSpPr>
          <p:spPr>
            <a:xfrm>
              <a:off x="6540971" y="5074524"/>
              <a:ext cx="3177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357196F0-F98D-4671-B511-3180AC70F4CF}"/>
                </a:ext>
              </a:extLst>
            </p:cNvPr>
            <p:cNvSpPr txBox="1"/>
            <p:nvPr/>
          </p:nvSpPr>
          <p:spPr>
            <a:xfrm>
              <a:off x="6558886" y="5681236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D3CCA082-8424-4E85-BE85-8003018ED095}"/>
                </a:ext>
              </a:extLst>
            </p:cNvPr>
            <p:cNvSpPr txBox="1"/>
            <p:nvPr/>
          </p:nvSpPr>
          <p:spPr>
            <a:xfrm>
              <a:off x="6102437" y="5096076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119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328634FE-1AF6-4A8C-BCAE-D2D5875654DE}"/>
                </a:ext>
              </a:extLst>
            </p:cNvPr>
            <p:cNvGrpSpPr/>
            <p:nvPr/>
          </p:nvGrpSpPr>
          <p:grpSpPr>
            <a:xfrm>
              <a:off x="5108247" y="3536370"/>
              <a:ext cx="652878" cy="778081"/>
              <a:chOff x="7247083" y="2571329"/>
              <a:chExt cx="725420" cy="864535"/>
            </a:xfrm>
          </p:grpSpPr>
          <p:pic>
            <p:nvPicPr>
              <p:cNvPr id="169" name="グラフィックス 168" descr="User">
                <a:extLst>
                  <a:ext uri="{FF2B5EF4-FFF2-40B4-BE49-F238E27FC236}">
                    <a16:creationId xmlns:a16="http://schemas.microsoft.com/office/drawing/2014/main" id="{BA2C7D82-A4AC-4881-82BB-DC0B04F9F0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70" name="角丸四角形 75">
                <a:extLst>
                  <a:ext uri="{FF2B5EF4-FFF2-40B4-BE49-F238E27FC236}">
                    <a16:creationId xmlns:a16="http://schemas.microsoft.com/office/drawing/2014/main" id="{00ED7AFE-3F95-4E84-9528-5F946DBBE6F7}"/>
                  </a:ext>
                </a:extLst>
              </p:cNvPr>
              <p:cNvSpPr/>
              <p:nvPr/>
            </p:nvSpPr>
            <p:spPr bwMode="gray">
              <a:xfrm>
                <a:off x="7247083" y="2571329"/>
                <a:ext cx="725420" cy="36111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en-US" altLang="ja-JP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Observers</a:t>
                </a:r>
              </a:p>
            </p:txBody>
          </p:sp>
        </p:grpSp>
        <p:cxnSp>
          <p:nvCxnSpPr>
            <p:cNvPr id="140" name="直線矢印コネクタ 139">
              <a:extLst>
                <a:ext uri="{FF2B5EF4-FFF2-40B4-BE49-F238E27FC236}">
                  <a16:creationId xmlns:a16="http://schemas.microsoft.com/office/drawing/2014/main" id="{63D26E59-56E2-4988-993E-774CA02D13F0}"/>
                </a:ext>
              </a:extLst>
            </p:cNvPr>
            <p:cNvCxnSpPr/>
            <p:nvPr/>
          </p:nvCxnSpPr>
          <p:spPr bwMode="auto">
            <a:xfrm rot="16200000" flipH="1" flipV="1">
              <a:off x="5920680" y="3436765"/>
              <a:ext cx="0" cy="367808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1" name="直線矢印コネクタ 140">
              <a:extLst>
                <a:ext uri="{FF2B5EF4-FFF2-40B4-BE49-F238E27FC236}">
                  <a16:creationId xmlns:a16="http://schemas.microsoft.com/office/drawing/2014/main" id="{454B7123-4E91-4559-84D4-1200C861B5D9}"/>
                </a:ext>
              </a:extLst>
            </p:cNvPr>
            <p:cNvCxnSpPr/>
            <p:nvPr/>
          </p:nvCxnSpPr>
          <p:spPr bwMode="auto">
            <a:xfrm rot="16200000">
              <a:off x="5923026" y="3582792"/>
              <a:ext cx="0" cy="360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639376C2-A1D5-4647-A0A4-34DC75EE971F}"/>
                </a:ext>
              </a:extLst>
            </p:cNvPr>
            <p:cNvSpPr/>
            <p:nvPr/>
          </p:nvSpPr>
          <p:spPr bwMode="auto">
            <a:xfrm>
              <a:off x="9434197" y="5866211"/>
              <a:ext cx="648072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Output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143" name="直線矢印コネクタ 142">
              <a:extLst>
                <a:ext uri="{FF2B5EF4-FFF2-40B4-BE49-F238E27FC236}">
                  <a16:creationId xmlns:a16="http://schemas.microsoft.com/office/drawing/2014/main" id="{8B1708CA-7523-44E0-A17C-BC60F8BAB9ED}"/>
                </a:ext>
              </a:extLst>
            </p:cNvPr>
            <p:cNvCxnSpPr>
              <a:endCxn id="160" idx="1"/>
            </p:cNvCxnSpPr>
            <p:nvPr/>
          </p:nvCxnSpPr>
          <p:spPr bwMode="auto">
            <a:xfrm flipV="1">
              <a:off x="9820316" y="5391097"/>
              <a:ext cx="1150048" cy="451473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4" name="直線矢印コネクタ 143">
              <a:extLst>
                <a:ext uri="{FF2B5EF4-FFF2-40B4-BE49-F238E27FC236}">
                  <a16:creationId xmlns:a16="http://schemas.microsoft.com/office/drawing/2014/main" id="{D1685712-8397-42E3-862B-B716CC55E618}"/>
                </a:ext>
              </a:extLst>
            </p:cNvPr>
            <p:cNvCxnSpPr/>
            <p:nvPr/>
          </p:nvCxnSpPr>
          <p:spPr bwMode="auto">
            <a:xfrm flipH="1">
              <a:off x="6502977" y="3855686"/>
              <a:ext cx="521154" cy="1042761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5" name="直線矢印コネクタ 144">
              <a:extLst>
                <a:ext uri="{FF2B5EF4-FFF2-40B4-BE49-F238E27FC236}">
                  <a16:creationId xmlns:a16="http://schemas.microsoft.com/office/drawing/2014/main" id="{ACF542F4-88C5-426D-9B22-D06C82F5435B}"/>
                </a:ext>
              </a:extLst>
            </p:cNvPr>
            <p:cNvCxnSpPr/>
            <p:nvPr/>
          </p:nvCxnSpPr>
          <p:spPr bwMode="auto">
            <a:xfrm flipH="1">
              <a:off x="6830980" y="3850697"/>
              <a:ext cx="281597" cy="210621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2CCA043D-D23F-4C27-9ACF-8DB3330DA507}"/>
                </a:ext>
              </a:extLst>
            </p:cNvPr>
            <p:cNvSpPr txBox="1"/>
            <p:nvPr/>
          </p:nvSpPr>
          <p:spPr>
            <a:xfrm>
              <a:off x="6086011" y="5701396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120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A2E27463-AD43-40AB-8CF4-253E1840B6B7}"/>
                </a:ext>
              </a:extLst>
            </p:cNvPr>
            <p:cNvSpPr txBox="1"/>
            <p:nvPr/>
          </p:nvSpPr>
          <p:spPr>
            <a:xfrm>
              <a:off x="7147769" y="5553086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48" name="直線矢印コネクタ 147">
              <a:extLst>
                <a:ext uri="{FF2B5EF4-FFF2-40B4-BE49-F238E27FC236}">
                  <a16:creationId xmlns:a16="http://schemas.microsoft.com/office/drawing/2014/main" id="{09CD6116-7B2D-4B97-ABF4-AA77A7F1FD98}"/>
                </a:ext>
              </a:extLst>
            </p:cNvPr>
            <p:cNvCxnSpPr/>
            <p:nvPr/>
          </p:nvCxnSpPr>
          <p:spPr bwMode="auto">
            <a:xfrm flipH="1">
              <a:off x="7355214" y="3879272"/>
              <a:ext cx="109788" cy="194070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14A2F92D-7EF9-46A7-B532-93D3306F308D}"/>
                </a:ext>
              </a:extLst>
            </p:cNvPr>
            <p:cNvSpPr txBox="1"/>
            <p:nvPr/>
          </p:nvSpPr>
          <p:spPr>
            <a:xfrm>
              <a:off x="6225154" y="4619078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50" name="直線矢印コネクタ 149">
              <a:extLst>
                <a:ext uri="{FF2B5EF4-FFF2-40B4-BE49-F238E27FC236}">
                  <a16:creationId xmlns:a16="http://schemas.microsoft.com/office/drawing/2014/main" id="{7C340249-DCDA-47A6-BE7B-A00DB92DF955}"/>
                </a:ext>
              </a:extLst>
            </p:cNvPr>
            <p:cNvCxnSpPr>
              <a:endCxn id="114" idx="1"/>
            </p:cNvCxnSpPr>
            <p:nvPr/>
          </p:nvCxnSpPr>
          <p:spPr bwMode="auto">
            <a:xfrm>
              <a:off x="6722772" y="3953814"/>
              <a:ext cx="1922316" cy="84294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9417D96-A779-4A8A-9F94-96062C792C65}"/>
                </a:ext>
              </a:extLst>
            </p:cNvPr>
            <p:cNvSpPr txBox="1"/>
            <p:nvPr/>
          </p:nvSpPr>
          <p:spPr>
            <a:xfrm>
              <a:off x="7583060" y="4645641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52" name="直線矢印コネクタ 151">
              <a:extLst>
                <a:ext uri="{FF2B5EF4-FFF2-40B4-BE49-F238E27FC236}">
                  <a16:creationId xmlns:a16="http://schemas.microsoft.com/office/drawing/2014/main" id="{2361D384-C027-4417-B982-23D417B0F9CE}"/>
                </a:ext>
              </a:extLst>
            </p:cNvPr>
            <p:cNvCxnSpPr/>
            <p:nvPr/>
          </p:nvCxnSpPr>
          <p:spPr bwMode="auto">
            <a:xfrm>
              <a:off x="6316600" y="3960337"/>
              <a:ext cx="0" cy="648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9EE151A1-3060-4FC3-A56A-33DA70C4320C}"/>
                </a:ext>
              </a:extLst>
            </p:cNvPr>
            <p:cNvSpPr txBox="1"/>
            <p:nvPr/>
          </p:nvSpPr>
          <p:spPr>
            <a:xfrm>
              <a:off x="8089794" y="4397264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54" name="直線矢印コネクタ 153">
              <a:extLst>
                <a:ext uri="{FF2B5EF4-FFF2-40B4-BE49-F238E27FC236}">
                  <a16:creationId xmlns:a16="http://schemas.microsoft.com/office/drawing/2014/main" id="{7D6F608C-5C98-46B4-ABCB-F7BEF0AF8BD4}"/>
                </a:ext>
              </a:extLst>
            </p:cNvPr>
            <p:cNvCxnSpPr/>
            <p:nvPr/>
          </p:nvCxnSpPr>
          <p:spPr bwMode="auto">
            <a:xfrm>
              <a:off x="7488588" y="3855686"/>
              <a:ext cx="213805" cy="105228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102E47B5-E53B-4D44-92F3-91BF6992664A}"/>
                </a:ext>
              </a:extLst>
            </p:cNvPr>
            <p:cNvSpPr txBox="1"/>
            <p:nvPr/>
          </p:nvSpPr>
          <p:spPr>
            <a:xfrm>
              <a:off x="6849614" y="5793909"/>
              <a:ext cx="344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56" name="直線矢印コネクタ 155">
              <a:extLst>
                <a:ext uri="{FF2B5EF4-FFF2-40B4-BE49-F238E27FC236}">
                  <a16:creationId xmlns:a16="http://schemas.microsoft.com/office/drawing/2014/main" id="{CA186B74-2C06-4D65-B738-36ED5BD82F3D}"/>
                </a:ext>
              </a:extLst>
            </p:cNvPr>
            <p:cNvCxnSpPr>
              <a:endCxn id="120" idx="1"/>
            </p:cNvCxnSpPr>
            <p:nvPr/>
          </p:nvCxnSpPr>
          <p:spPr bwMode="auto">
            <a:xfrm flipV="1">
              <a:off x="6893502" y="5480621"/>
              <a:ext cx="350234" cy="517597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9D921674-133D-48CC-81A2-CF8282A112A5}"/>
                </a:ext>
              </a:extLst>
            </p:cNvPr>
            <p:cNvGrpSpPr/>
            <p:nvPr/>
          </p:nvGrpSpPr>
          <p:grpSpPr>
            <a:xfrm>
              <a:off x="6964689" y="3538438"/>
              <a:ext cx="712879" cy="734148"/>
              <a:chOff x="7164288" y="2620144"/>
              <a:chExt cx="792088" cy="815720"/>
            </a:xfrm>
          </p:grpSpPr>
          <p:pic>
            <p:nvPicPr>
              <p:cNvPr id="167" name="グラフィックス 166" descr="User">
                <a:extLst>
                  <a:ext uri="{FF2B5EF4-FFF2-40B4-BE49-F238E27FC236}">
                    <a16:creationId xmlns:a16="http://schemas.microsoft.com/office/drawing/2014/main" id="{0ED13E41-06BE-4F1E-AE17-36D4446331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68" name="角丸四角形 75">
                <a:extLst>
                  <a:ext uri="{FF2B5EF4-FFF2-40B4-BE49-F238E27FC236}">
                    <a16:creationId xmlns:a16="http://schemas.microsoft.com/office/drawing/2014/main" id="{B5D7A3CC-BE7B-42D0-9619-55D15FC36738}"/>
                  </a:ext>
                </a:extLst>
              </p:cNvPr>
              <p:cNvSpPr/>
              <p:nvPr/>
            </p:nvSpPr>
            <p:spPr bwMode="gray">
              <a:xfrm>
                <a:off x="7164288" y="2620144"/>
                <a:ext cx="792088" cy="3768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Developer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sp>
          <p:nvSpPr>
            <p:cNvPr id="158" name="角丸四角形 75">
              <a:extLst>
                <a:ext uri="{FF2B5EF4-FFF2-40B4-BE49-F238E27FC236}">
                  <a16:creationId xmlns:a16="http://schemas.microsoft.com/office/drawing/2014/main" id="{E706A846-D4E0-40DF-A9D6-C1329C8AE22D}"/>
                </a:ext>
              </a:extLst>
            </p:cNvPr>
            <p:cNvSpPr/>
            <p:nvPr/>
          </p:nvSpPr>
          <p:spPr bwMode="gray">
            <a:xfrm>
              <a:off x="10998558" y="4691086"/>
              <a:ext cx="845346" cy="313868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</a:p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provider</a:t>
              </a:r>
            </a:p>
          </p:txBody>
        </p:sp>
        <p:sp>
          <p:nvSpPr>
            <p:cNvPr id="159" name="角丸四角形 75">
              <a:extLst>
                <a:ext uri="{FF2B5EF4-FFF2-40B4-BE49-F238E27FC236}">
                  <a16:creationId xmlns:a16="http://schemas.microsoft.com/office/drawing/2014/main" id="{9D48F6C4-F64F-474F-A569-71B8B8F11F4E}"/>
                </a:ext>
              </a:extLst>
            </p:cNvPr>
            <p:cNvSpPr/>
            <p:nvPr/>
          </p:nvSpPr>
          <p:spPr bwMode="gray">
            <a:xfrm>
              <a:off x="9979984" y="4673176"/>
              <a:ext cx="799633" cy="310947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</a:p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provider</a:t>
              </a:r>
            </a:p>
          </p:txBody>
        </p:sp>
        <p:sp>
          <p:nvSpPr>
            <p:cNvPr id="160" name="角丸四角形 75">
              <a:extLst>
                <a:ext uri="{FF2B5EF4-FFF2-40B4-BE49-F238E27FC236}">
                  <a16:creationId xmlns:a16="http://schemas.microsoft.com/office/drawing/2014/main" id="{5B2BC095-87D0-4CEB-BAA7-21C3A79829DE}"/>
                </a:ext>
              </a:extLst>
            </p:cNvPr>
            <p:cNvSpPr/>
            <p:nvPr/>
          </p:nvSpPr>
          <p:spPr bwMode="gray">
            <a:xfrm>
              <a:off x="10970364" y="5277715"/>
              <a:ext cx="810330" cy="22676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Judgment target</a:t>
              </a:r>
            </a:p>
          </p:txBody>
        </p:sp>
        <p:cxnSp>
          <p:nvCxnSpPr>
            <p:cNvPr id="161" name="直線矢印コネクタ 160">
              <a:extLst>
                <a:ext uri="{FF2B5EF4-FFF2-40B4-BE49-F238E27FC236}">
                  <a16:creationId xmlns:a16="http://schemas.microsoft.com/office/drawing/2014/main" id="{5EA9D0AA-B123-41CA-8861-1D6CD91C7346}"/>
                </a:ext>
              </a:extLst>
            </p:cNvPr>
            <p:cNvCxnSpPr/>
            <p:nvPr/>
          </p:nvCxnSpPr>
          <p:spPr bwMode="auto">
            <a:xfrm flipH="1">
              <a:off x="9548383" y="4799374"/>
              <a:ext cx="380267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30D809C7-C210-4CB1-9819-30DE22007263}"/>
                </a:ext>
              </a:extLst>
            </p:cNvPr>
            <p:cNvSpPr txBox="1"/>
            <p:nvPr/>
          </p:nvSpPr>
          <p:spPr>
            <a:xfrm>
              <a:off x="5683611" y="3731302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85E5CE09-C208-42E5-AC55-1D3599836A84}"/>
                </a:ext>
              </a:extLst>
            </p:cNvPr>
            <p:cNvSpPr txBox="1"/>
            <p:nvPr/>
          </p:nvSpPr>
          <p:spPr>
            <a:xfrm>
              <a:off x="5938188" y="4024845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B0BE0A1B-8830-4907-9436-8337FBE1F0CB}"/>
                </a:ext>
              </a:extLst>
            </p:cNvPr>
            <p:cNvSpPr txBox="1"/>
            <p:nvPr/>
          </p:nvSpPr>
          <p:spPr>
            <a:xfrm>
              <a:off x="5675417" y="4371482"/>
              <a:ext cx="65114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system</a:t>
              </a:r>
            </a:p>
          </p:txBody>
        </p:sp>
        <p:pic>
          <p:nvPicPr>
            <p:cNvPr id="165" name="グラフィックス 164" descr="User">
              <a:extLst>
                <a:ext uri="{FF2B5EF4-FFF2-40B4-BE49-F238E27FC236}">
                  <a16:creationId xmlns:a16="http://schemas.microsoft.com/office/drawing/2014/main" id="{1C1B0003-9D0E-4F38-BA48-094900909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44978" y="4967985"/>
              <a:ext cx="395021" cy="395021"/>
            </a:xfrm>
            <a:prstGeom prst="rect">
              <a:avLst/>
            </a:prstGeom>
          </p:spPr>
        </p:pic>
        <p:cxnSp>
          <p:nvCxnSpPr>
            <p:cNvPr id="166" name="直線矢印コネクタ 165">
              <a:extLst>
                <a:ext uri="{FF2B5EF4-FFF2-40B4-BE49-F238E27FC236}">
                  <a16:creationId xmlns:a16="http://schemas.microsoft.com/office/drawing/2014/main" id="{2BA8C418-3051-47D3-BC5A-5104FEE9F2D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712303" y="4834160"/>
              <a:ext cx="350198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CD4F084-CD5E-4390-B5F5-52630DEC5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161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35672E-8BC4-42F9-8383-A2555AB7C58F}"/>
              </a:ext>
            </a:extLst>
          </p:cNvPr>
          <p:cNvSpPr txBox="1"/>
          <p:nvPr/>
        </p:nvSpPr>
        <p:spPr>
          <a:xfrm>
            <a:off x="170243" y="3675815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60" dirty="0">
                <a:latin typeface="Fujitsu Infinity Pro" pitchFamily="2" charset="0"/>
                <a:ea typeface="Meiryo UI" panose="020B0604030504040204" pitchFamily="50" charset="-128"/>
              </a:rPr>
              <a:t>© FUJITSU LIMITED 2022</a:t>
            </a:r>
          </a:p>
          <a:p>
            <a:r>
              <a:rPr lang="ja-JP" altLang="en-US" sz="960" dirty="0">
                <a:latin typeface="Fujitsu Infinity Pro" pitchFamily="2" charset="0"/>
                <a:ea typeface="Meiryo UI" panose="020B0604030504040204" pitchFamily="50" charset="-128"/>
              </a:rPr>
              <a:t>This material is licensed by Creative Commons under the following terms:.</a:t>
            </a:r>
          </a:p>
          <a:p>
            <a:r>
              <a:rPr lang="ja-JP" altLang="en-US" sz="960" dirty="0">
                <a:latin typeface="Fujitsu Infinity Pro" pitchFamily="2" charset="0"/>
                <a:ea typeface="Meiryo UI" panose="020B0604030504040204" pitchFamily="50" charset="-128"/>
              </a:rPr>
              <a:t>No Modification. 4.0 International (CC BY-ND 4.0)</a:t>
            </a:r>
          </a:p>
          <a:p>
            <a:r>
              <a:rPr lang="ja-JP" altLang="en-US" sz="960" dirty="0">
                <a:latin typeface="Fujitsu Infinity Pro" pitchFamily="2" charset="0"/>
                <a:ea typeface="Meiryo UI" panose="020B0604030504040204" pitchFamily="50" charset="-128"/>
              </a:rPr>
              <a:t>For more information about licensing terms, see the following site:.</a:t>
            </a:r>
          </a:p>
          <a:p>
            <a:r>
              <a:rPr lang="en-US" altLang="ja-JP" sz="960" dirty="0">
                <a:latin typeface="Fujitsu Infinity Pro" pitchFamily="2" charset="0"/>
                <a:ea typeface="Meiryo UI" panose="020B0604030504040204" pitchFamily="50" charset="-128"/>
              </a:rPr>
              <a:t>http://creativecommons.org/licenses/by-nd/4.0/.</a:t>
            </a:r>
            <a:endParaRPr lang="ja-JP" altLang="en-US" sz="960" dirty="0">
              <a:latin typeface="Fujitsu Infinity Pro" pitchFamily="2" charset="0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8291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8D06D1C7-B07E-48F9-B614-F9D6BFB6B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Revision History</a:t>
            </a:r>
          </a:p>
        </p:txBody>
      </p:sp>
      <p:graphicFrame>
        <p:nvGraphicFramePr>
          <p:cNvPr id="10" name="表 6">
            <a:extLst>
              <a:ext uri="{FF2B5EF4-FFF2-40B4-BE49-F238E27FC236}">
                <a16:creationId xmlns:a16="http://schemas.microsoft.com/office/drawing/2014/main" id="{C8EFD84C-CE66-4350-B7F0-D62EF4DEEF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586242"/>
              </p:ext>
            </p:extLst>
          </p:nvPr>
        </p:nvGraphicFramePr>
        <p:xfrm>
          <a:off x="230188" y="950913"/>
          <a:ext cx="8595131" cy="741680"/>
        </p:xfrm>
        <a:graphic>
          <a:graphicData uri="http://schemas.openxmlformats.org/drawingml/2006/table">
            <a:tbl>
              <a:tblPr firstRow="1" bandRow="1"/>
              <a:tblGrid>
                <a:gridCol w="1235567">
                  <a:extLst>
                    <a:ext uri="{9D8B030D-6E8A-4147-A177-3AD203B41FA5}">
                      <a16:colId xmlns:a16="http://schemas.microsoft.com/office/drawing/2014/main" val="25558196"/>
                    </a:ext>
                  </a:extLst>
                </a:gridCol>
                <a:gridCol w="1878324">
                  <a:extLst>
                    <a:ext uri="{9D8B030D-6E8A-4147-A177-3AD203B41FA5}">
                      <a16:colId xmlns:a16="http://schemas.microsoft.com/office/drawing/2014/main" val="3530121151"/>
                    </a:ext>
                  </a:extLst>
                </a:gridCol>
                <a:gridCol w="5481240">
                  <a:extLst>
                    <a:ext uri="{9D8B030D-6E8A-4147-A177-3AD203B41FA5}">
                      <a16:colId xmlns:a16="http://schemas.microsoft.com/office/drawing/2014/main" val="81190197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20" dirty="0"/>
                        <a:t>Edition</a:t>
                      </a:r>
                      <a:endParaRPr kumimoji="1" lang="ja-JP" altLang="en-US" sz="112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0" cmpd="sng">
                      <a:noFill/>
                    </a:lnL>
                    <a:lnR w="0">
                      <a:noFill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00B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20" dirty="0"/>
                        <a:t>Date</a:t>
                      </a:r>
                      <a:endParaRPr kumimoji="1" lang="ja-JP" altLang="en-US" sz="112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00B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44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20" dirty="0"/>
                        <a:t>Contents</a:t>
                      </a:r>
                      <a:endParaRPr kumimoji="1" lang="ja-JP" altLang="en-US" sz="112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00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070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en-US" altLang="ja-JP" sz="1120" dirty="0"/>
                        <a:t>v 1.0</a:t>
                      </a:r>
                      <a:endParaRPr kumimoji="1" lang="en-US" altLang="ja-JP" sz="1120" dirty="0"/>
                    </a:p>
                  </a:txBody>
                  <a:tcPr>
                    <a:lnL w="0" cmpd="sng">
                      <a:noFill/>
                    </a:lnL>
                    <a:lnR w="0">
                      <a:noFill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00B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1120" dirty="0"/>
                        <a:t>2022-03-31</a:t>
                      </a:r>
                      <a:endParaRPr kumimoji="1" lang="ja-JP" altLang="en-US" sz="112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00B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44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20" dirty="0"/>
                        <a:t>New</a:t>
                      </a:r>
                      <a:endParaRPr kumimoji="1" lang="ja-JP" altLang="en-US" sz="1120" dirty="0"/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 cmpd="sng">
                      <a:noFill/>
                    </a:lnT>
                    <a:lnB w="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00B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254839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17F3EED-F47D-411C-88D8-8BE9A8399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406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3CFC70-6FF1-49BB-A1B9-8429F8B96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Fujitsu Infinity Pro" pitchFamily="2" charset="0"/>
              </a:rPr>
              <a:t>Using the AI system pattern sheet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A0A85F-CDF6-4BD1-9702-3E9E281D1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1440" dirty="0">
                <a:latin typeface="Fujitsu Infinity Pro" pitchFamily="2" charset="0"/>
              </a:rPr>
              <a:t>Select a pattern similar to t</a:t>
            </a:r>
            <a:r>
              <a:rPr lang="en-US" altLang="ja-JP" sz="1440" dirty="0">
                <a:latin typeface="Fujitsu Infinity Pro" pitchFamily="2" charset="0"/>
              </a:rPr>
              <a:t>he target</a:t>
            </a:r>
            <a:r>
              <a:rPr kumimoji="1" lang="ja-JP" altLang="en-US" sz="1440" dirty="0">
                <a:latin typeface="Fujitsu Infinity Pro" pitchFamily="2" charset="0"/>
              </a:rPr>
              <a:t> AI system to be analyzed, and then copy and use the diagram.</a:t>
            </a:r>
          </a:p>
          <a:p>
            <a:r>
              <a:rPr kumimoji="1" lang="ja-JP" altLang="en-US" sz="1440" dirty="0">
                <a:latin typeface="Fujitsu Infinity Pro" pitchFamily="2" charset="0"/>
              </a:rPr>
              <a:t>To select a similar pattern, refer to the stakeholder's explanation of each pattern.</a:t>
            </a:r>
          </a:p>
          <a:p>
            <a:r>
              <a:rPr kumimoji="1" lang="ja-JP" altLang="en-US" sz="1440" dirty="0">
                <a:latin typeface="Fujitsu Infinity Pro" pitchFamily="2" charset="0"/>
              </a:rPr>
              <a:t>For details, refer to the AI Ethics Impact Assessment Manual.</a:t>
            </a:r>
          </a:p>
          <a:p>
            <a:endParaRPr kumimoji="1" lang="ja-JP" altLang="en-US" sz="1440" dirty="0">
              <a:latin typeface="Fujitsu Infinity Pro" pitchFamily="2" charset="0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41C43A-EBC9-463E-A23A-122674C0B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BAFB81-A1DF-4B10-B6B3-16F327A7A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021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776BB0-4D29-4945-95CD-9B3E1F9B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1 Stakeholder Explanation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01A33-99C0-4FEB-9C66-C3B04E7EE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sz="960" dirty="0">
                <a:latin typeface="Fujitsu Infinity Pro" pitchFamily="2" charset="0"/>
              </a:rPr>
              <a:t>AI Service Providers: Deliver AI systems to Business users</a:t>
            </a:r>
          </a:p>
          <a:p>
            <a:r>
              <a:rPr lang="ja-JP" altLang="en-US" sz="960" dirty="0">
                <a:latin typeface="Fujitsu Infinity Pro" pitchFamily="2" charset="0"/>
              </a:rPr>
              <a:t>Developer</a:t>
            </a:r>
            <a:endParaRPr lang="en-US" altLang="ja-JP" sz="960" dirty="0">
              <a:latin typeface="Fujitsu Infinity Pro" pitchFamily="2" charset="0"/>
            </a:endParaRPr>
          </a:p>
          <a:p>
            <a:pPr lvl="1"/>
            <a:r>
              <a:rPr lang="ja-JP" altLang="en-US" sz="960" dirty="0">
                <a:latin typeface="Fujitsu Infinity Pro" pitchFamily="2" charset="0"/>
              </a:rPr>
              <a:t>Develop </a:t>
            </a:r>
            <a:r>
              <a:rPr lang="en-US" altLang="ja-JP" sz="960" dirty="0">
                <a:latin typeface="Fujitsu Infinity Pro" pitchFamily="2" charset="0"/>
              </a:rPr>
              <a:t>Machine learning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or</a:t>
            </a:r>
            <a:r>
              <a:rPr lang="ja-JP" altLang="en-US" sz="960" dirty="0">
                <a:latin typeface="Fujitsu Infinity Pro" pitchFamily="2" charset="0"/>
              </a:rPr>
              <a:t> statistical analysis algorithms to generate AI models using </a:t>
            </a:r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.</a:t>
            </a:r>
            <a:endParaRPr lang="en-US" altLang="ja-JP" sz="960" dirty="0">
              <a:latin typeface="Fujitsu Infinity Pro" pitchFamily="2" charset="0"/>
            </a:endParaRP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Evaluate validity of  inference result by AI model.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AI service providers and developers can be the same organization.</a:t>
            </a:r>
          </a:p>
          <a:p>
            <a:r>
              <a:rPr lang="en-US" altLang="ja-JP" sz="960" dirty="0">
                <a:latin typeface="Fujitsu Infinity Pro" pitchFamily="2" charset="0"/>
              </a:rPr>
              <a:t>C</a:t>
            </a:r>
            <a:r>
              <a:rPr lang="ja-JP" altLang="en-US" sz="960" dirty="0">
                <a:latin typeface="Fujitsu Infinity Pro" pitchFamily="2" charset="0"/>
              </a:rPr>
              <a:t>onsumer</a:t>
            </a:r>
            <a:r>
              <a:rPr lang="en-US" altLang="ja-JP" sz="960" dirty="0">
                <a:latin typeface="Fujitsu Infinity Pro" pitchFamily="2" charset="0"/>
              </a:rPr>
              <a:t>-like</a:t>
            </a:r>
            <a:r>
              <a:rPr lang="ja-JP" altLang="en-US" sz="960" dirty="0">
                <a:latin typeface="Fujitsu Infinity Pro" pitchFamily="2" charset="0"/>
              </a:rPr>
              <a:t> user</a:t>
            </a:r>
            <a:r>
              <a:rPr lang="en-US" altLang="ja-JP" sz="960" dirty="0">
                <a:latin typeface="Fujitsu Infinity Pro" pitchFamily="2" charset="0"/>
              </a:rPr>
              <a:t>s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Have roles of both Inference data</a:t>
            </a:r>
            <a:r>
              <a:rPr lang="ja-JP" altLang="en-US" sz="960" dirty="0">
                <a:latin typeface="Fujitsu Infinity Pro" pitchFamily="2" charset="0"/>
              </a:rPr>
              <a:t> provider and </a:t>
            </a:r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source.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H</a:t>
            </a:r>
            <a:r>
              <a:rPr lang="ja-JP" altLang="en-US" sz="960" dirty="0">
                <a:latin typeface="Fujitsu Infinity Pro" pitchFamily="2" charset="0"/>
              </a:rPr>
              <a:t>ave a role as a </a:t>
            </a:r>
            <a:r>
              <a:rPr lang="en-US" altLang="ja-JP" sz="960" dirty="0">
                <a:latin typeface="Fujitsu Infinity Pro" pitchFamily="2" charset="0"/>
              </a:rPr>
              <a:t>judgment target.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U</a:t>
            </a:r>
            <a:r>
              <a:rPr lang="ja-JP" altLang="en-US" sz="960" dirty="0">
                <a:latin typeface="Fujitsu Infinity Pro" pitchFamily="2" charset="0"/>
              </a:rPr>
              <a:t>se </a:t>
            </a:r>
            <a:r>
              <a:rPr lang="en-US" altLang="ja-JP" sz="960" dirty="0">
                <a:latin typeface="Fujitsu Infinity Pro" pitchFamily="2" charset="0"/>
              </a:rPr>
              <a:t>directly </a:t>
            </a:r>
            <a:r>
              <a:rPr lang="ja-JP" altLang="en-US" sz="960" dirty="0">
                <a:latin typeface="Fujitsu Infinity Pro" pitchFamily="2" charset="0"/>
              </a:rPr>
              <a:t>an AI system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Provide their data to AI systems.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AI infers consumer-like users as </a:t>
            </a:r>
            <a:r>
              <a:rPr lang="en-US" altLang="ja-JP" sz="960" dirty="0" err="1">
                <a:latin typeface="Fujitsu Infinity Pro" pitchFamily="2" charset="0"/>
              </a:rPr>
              <a:t>jdgement</a:t>
            </a:r>
            <a:r>
              <a:rPr lang="en-US" altLang="ja-JP" sz="960" dirty="0">
                <a:latin typeface="Fujitsu Infinity Pro" pitchFamily="2" charset="0"/>
              </a:rPr>
              <a:t> targets.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Receive output based on AI inference results.</a:t>
            </a:r>
          </a:p>
          <a:p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provider</a:t>
            </a:r>
            <a:r>
              <a:rPr lang="en-US" altLang="ja-JP" sz="960" dirty="0">
                <a:latin typeface="Fujitsu Infinity Pro" pitchFamily="2" charset="0"/>
              </a:rPr>
              <a:t>s</a:t>
            </a:r>
            <a:endParaRPr lang="en-US" altLang="ja-JP" sz="1120" dirty="0">
              <a:latin typeface="Fujitsu Infinity Pro" pitchFamily="2" charset="0"/>
            </a:endParaRPr>
          </a:p>
          <a:p>
            <a:pPr lvl="1"/>
            <a:r>
              <a:rPr lang="ja-JP" altLang="en-US" sz="960" dirty="0">
                <a:latin typeface="Fujitsu Infinity Pro" pitchFamily="2" charset="0"/>
              </a:rPr>
              <a:t>Obtain data from </a:t>
            </a:r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sources and provide it to developer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r>
              <a:rPr lang="en-US" altLang="ja-JP" sz="960" dirty="0">
                <a:latin typeface="Fujitsu Infinity Pro" pitchFamily="2" charset="0"/>
              </a:rPr>
              <a:t>Observers</a:t>
            </a:r>
            <a:endParaRPr lang="en-US" altLang="ja-JP" sz="1280" dirty="0">
              <a:latin typeface="Fujitsu Infinity Pro" pitchFamily="2" charset="0"/>
            </a:endParaRP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Monitor AI systems and services.</a:t>
            </a:r>
          </a:p>
          <a:p>
            <a:r>
              <a:rPr lang="en-US" altLang="ja-JP" sz="960" dirty="0">
                <a:latin typeface="Fujitsu Infinity Pro" pitchFamily="2" charset="0"/>
              </a:rPr>
              <a:t>O</a:t>
            </a:r>
            <a:r>
              <a:rPr lang="ja-JP" altLang="en-US" sz="960" dirty="0">
                <a:latin typeface="Fujitsu Infinity Pro" pitchFamily="2" charset="0"/>
              </a:rPr>
              <a:t>ther stakeholders (interaction not stated)</a:t>
            </a:r>
            <a:endParaRPr lang="en-US" altLang="ja-JP" sz="1280" dirty="0">
              <a:latin typeface="Fujitsu Infinity Pro" pitchFamily="2" charset="0"/>
            </a:endParaRP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erson affected by a consumer</a:t>
            </a:r>
            <a:r>
              <a:rPr lang="en-US" altLang="ja-JP" sz="960" dirty="0">
                <a:latin typeface="Fujitsu Infinity Pro" pitchFamily="2" charset="0"/>
              </a:rPr>
              <a:t>-like</a:t>
            </a:r>
            <a:r>
              <a:rPr lang="ja-JP" altLang="en-US" sz="960" dirty="0">
                <a:latin typeface="Fujitsu Infinity Pro" pitchFamily="2" charset="0"/>
              </a:rPr>
              <a:t> user. For example, parents of consumer</a:t>
            </a:r>
            <a:r>
              <a:rPr lang="en-US" altLang="ja-JP" sz="960" dirty="0">
                <a:latin typeface="Fujitsu Infinity Pro" pitchFamily="2" charset="0"/>
              </a:rPr>
              <a:t>-like</a:t>
            </a:r>
            <a:r>
              <a:rPr lang="ja-JP" altLang="en-US" sz="960" dirty="0">
                <a:latin typeface="Fujitsu Infinity Pro" pitchFamily="2" charset="0"/>
              </a:rPr>
              <a:t> users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lvl="1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erson affected by the output. For example, a person with the same attributes as a consumer</a:t>
            </a:r>
            <a:r>
              <a:rPr lang="en-US" altLang="ja-JP" sz="960" dirty="0">
                <a:latin typeface="Fujitsu Infinity Pro" pitchFamily="2" charset="0"/>
              </a:rPr>
              <a:t>-like</a:t>
            </a:r>
            <a:r>
              <a:rPr lang="ja-JP" altLang="en-US" sz="960" dirty="0">
                <a:latin typeface="Fujitsu Infinity Pro" pitchFamily="2" charset="0"/>
              </a:rPr>
              <a:t> user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r>
              <a:rPr lang="en-US" altLang="ja-JP" sz="960" dirty="0">
                <a:latin typeface="Fujitsu Infinity Pro" pitchFamily="2" charset="0"/>
              </a:rPr>
              <a:t>Use case e</a:t>
            </a:r>
            <a:r>
              <a:rPr lang="ja-JP" altLang="en-US" sz="960" dirty="0">
                <a:latin typeface="Fujitsu Infinity Pro" pitchFamily="2" charset="0"/>
              </a:rPr>
              <a:t>xample:Loan screening AI without loan officers</a:t>
            </a:r>
          </a:p>
          <a:p>
            <a:endParaRPr lang="ja-JP" altLang="en-US" dirty="0">
              <a:latin typeface="Fujitsu Infinity Pro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06FC97A-8654-45C3-AA10-5CA1222D4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96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D056B0D2-971B-40E4-9BC8-0EA79B159F8C}"/>
              </a:ext>
            </a:extLst>
          </p:cNvPr>
          <p:cNvSpPr/>
          <p:nvPr/>
        </p:nvSpPr>
        <p:spPr bwMode="auto">
          <a:xfrm>
            <a:off x="6392009" y="2823882"/>
            <a:ext cx="983641" cy="804094"/>
          </a:xfrm>
          <a:prstGeom prst="rect">
            <a:avLst/>
          </a:prstGeom>
          <a:solidFill>
            <a:srgbClr val="FFEBF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rtlCol="0" anchor="ctr"/>
          <a:lstStyle/>
          <a:p>
            <a:pPr algn="r" defTabSz="3110789">
              <a:lnSpc>
                <a:spcPct val="150000"/>
              </a:lnSpc>
              <a:defRPr/>
            </a:pPr>
            <a:endParaRPr lang="en-US" altLang="ja-JP" sz="800" b="1" dirty="0">
              <a:solidFill>
                <a:srgbClr val="FFFFFF"/>
              </a:solidFill>
              <a:latin typeface="Fujitsu Infinity Pro" pitchFamily="2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タイトル 8">
            <a:extLst>
              <a:ext uri="{FF2B5EF4-FFF2-40B4-BE49-F238E27FC236}">
                <a16:creationId xmlns:a16="http://schemas.microsoft.com/office/drawing/2014/main" id="{E794049D-0FE5-457A-87BA-586CD707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1 drawing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A3BB66-AA0D-4D80-86D1-16308F96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8314115-049C-4F7F-BE74-64A35D2B6F50}"/>
              </a:ext>
            </a:extLst>
          </p:cNvPr>
          <p:cNvGrpSpPr/>
          <p:nvPr/>
        </p:nvGrpSpPr>
        <p:grpSpPr>
          <a:xfrm>
            <a:off x="1631000" y="1239034"/>
            <a:ext cx="5551170" cy="3104366"/>
            <a:chOff x="5129029" y="3378012"/>
            <a:chExt cx="5551170" cy="3104366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94B44FE-5999-4732-8E6C-E33288DD02B1}"/>
                </a:ext>
              </a:extLst>
            </p:cNvPr>
            <p:cNvSpPr/>
            <p:nvPr/>
          </p:nvSpPr>
          <p:spPr bwMode="auto">
            <a:xfrm>
              <a:off x="8581191" y="4595379"/>
              <a:ext cx="983641" cy="1171575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995C0F05-896F-4518-A45D-E131D8A89661}"/>
                </a:ext>
              </a:extLst>
            </p:cNvPr>
            <p:cNvSpPr/>
            <p:nvPr/>
          </p:nvSpPr>
          <p:spPr bwMode="auto">
            <a:xfrm>
              <a:off x="5748035" y="4598019"/>
              <a:ext cx="1360952" cy="1870912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2351BCA7-E5D9-4CA5-B908-44CBBC9619F6}"/>
                </a:ext>
              </a:extLst>
            </p:cNvPr>
            <p:cNvSpPr/>
            <p:nvPr/>
          </p:nvSpPr>
          <p:spPr bwMode="auto">
            <a:xfrm>
              <a:off x="5838764" y="5370338"/>
              <a:ext cx="1166528" cy="35912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ctr" defTabSz="3110789">
                <a:defRPr/>
              </a:pP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Machine learning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or statistical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analysis</a:t>
              </a:r>
              <a:endParaRPr lang="en-US" altLang="ja-JP" sz="800" dirty="0">
                <a:solidFill>
                  <a:schemeClr val="tx1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1E006A5E-9678-44B0-9205-FF04C2B6E4B9}"/>
                </a:ext>
              </a:extLst>
            </p:cNvPr>
            <p:cNvCxnSpPr/>
            <p:nvPr/>
          </p:nvCxnSpPr>
          <p:spPr bwMode="auto">
            <a:xfrm rot="5400000">
              <a:off x="6363709" y="5273118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C29B95E-C89A-4D5E-A550-D81E07EE3CD7}"/>
                </a:ext>
              </a:extLst>
            </p:cNvPr>
            <p:cNvSpPr txBox="1"/>
            <p:nvPr/>
          </p:nvSpPr>
          <p:spPr>
            <a:xfrm>
              <a:off x="9836992" y="5025744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endParaRPr lang="en-GB" sz="800" dirty="0">
                <a:solidFill>
                  <a:srgbClr val="0070C0"/>
                </a:solidFill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2EC1BA8-45E7-43EC-B154-43FE0292EF59}"/>
                </a:ext>
              </a:extLst>
            </p:cNvPr>
            <p:cNvSpPr txBox="1"/>
            <p:nvPr/>
          </p:nvSpPr>
          <p:spPr>
            <a:xfrm>
              <a:off x="5855609" y="6256776"/>
              <a:ext cx="8306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</a:t>
              </a: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raining </a:t>
              </a: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part</a:t>
              </a:r>
            </a:p>
          </p:txBody>
        </p:sp>
        <p:sp>
          <p:nvSpPr>
            <p:cNvPr id="18" name="フローチャート: 磁気ディスク 17">
              <a:extLst>
                <a:ext uri="{FF2B5EF4-FFF2-40B4-BE49-F238E27FC236}">
                  <a16:creationId xmlns:a16="http://schemas.microsoft.com/office/drawing/2014/main" id="{D40F15B1-1664-4CDB-91E1-1107D7DB2F19}"/>
                </a:ext>
              </a:extLst>
            </p:cNvPr>
            <p:cNvSpPr/>
            <p:nvPr/>
          </p:nvSpPr>
          <p:spPr bwMode="auto">
            <a:xfrm>
              <a:off x="6097992" y="4822159"/>
              <a:ext cx="686957" cy="353758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 dirty="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0546644A-ACAF-471F-B060-4772793E6306}"/>
                </a:ext>
              </a:extLst>
            </p:cNvPr>
            <p:cNvCxnSpPr/>
            <p:nvPr/>
          </p:nvCxnSpPr>
          <p:spPr bwMode="auto">
            <a:xfrm rot="5400000">
              <a:off x="6389631" y="5826660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5437F371-C3FF-4F55-BCCF-4B35CC20AB6F}"/>
                </a:ext>
              </a:extLst>
            </p:cNvPr>
            <p:cNvSpPr/>
            <p:nvPr/>
          </p:nvSpPr>
          <p:spPr bwMode="auto">
            <a:xfrm>
              <a:off x="6033182" y="5923881"/>
              <a:ext cx="894340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5B0B61F4-C195-4778-8FD2-FBBD5DA01DF3}"/>
                </a:ext>
              </a:extLst>
            </p:cNvPr>
            <p:cNvSpPr/>
            <p:nvPr/>
          </p:nvSpPr>
          <p:spPr bwMode="auto">
            <a:xfrm>
              <a:off x="7147869" y="4598019"/>
              <a:ext cx="1360952" cy="1857465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003FD1D6-A9B2-4BB9-8339-3A80E7BCE482}"/>
                </a:ext>
              </a:extLst>
            </p:cNvPr>
            <p:cNvCxnSpPr/>
            <p:nvPr/>
          </p:nvCxnSpPr>
          <p:spPr bwMode="auto">
            <a:xfrm flipH="1">
              <a:off x="8058151" y="4904012"/>
              <a:ext cx="68437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B4CE01E2-5CFC-408D-B91C-6503A6945FB9}"/>
                </a:ext>
              </a:extLst>
            </p:cNvPr>
            <p:cNvCxnSpPr/>
            <p:nvPr/>
          </p:nvCxnSpPr>
          <p:spPr bwMode="auto">
            <a:xfrm rot="5400000">
              <a:off x="7556161" y="5243395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4" name="フローチャート: 磁気ディスク 23">
              <a:extLst>
                <a:ext uri="{FF2B5EF4-FFF2-40B4-BE49-F238E27FC236}">
                  <a16:creationId xmlns:a16="http://schemas.microsoft.com/office/drawing/2014/main" id="{E8DA243B-561E-4AD7-A9B7-43DEF9B7A721}"/>
                </a:ext>
              </a:extLst>
            </p:cNvPr>
            <p:cNvSpPr/>
            <p:nvPr/>
          </p:nvSpPr>
          <p:spPr bwMode="auto">
            <a:xfrm>
              <a:off x="7329325" y="4822159"/>
              <a:ext cx="712879" cy="324036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7B1F35D-0939-4DBC-9E66-39F9E1E2BAC0}"/>
                </a:ext>
              </a:extLst>
            </p:cNvPr>
            <p:cNvSpPr txBox="1"/>
            <p:nvPr/>
          </p:nvSpPr>
          <p:spPr>
            <a:xfrm>
              <a:off x="7376468" y="6256776"/>
              <a:ext cx="8963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part</a:t>
              </a:r>
            </a:p>
          </p:txBody>
        </p:sp>
        <p:pic>
          <p:nvPicPr>
            <p:cNvPr id="26" name="グラフィックス 25" descr="User">
              <a:extLst>
                <a:ext uri="{FF2B5EF4-FFF2-40B4-BE49-F238E27FC236}">
                  <a16:creationId xmlns:a16="http://schemas.microsoft.com/office/drawing/2014/main" id="{0EB9A997-B221-4EC2-AF0A-657B3ABA7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82105" y="5427293"/>
              <a:ext cx="395021" cy="395021"/>
            </a:xfrm>
            <a:prstGeom prst="rect">
              <a:avLst/>
            </a:prstGeom>
          </p:spPr>
        </p:pic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302914FC-85A2-46F6-B00A-4CBD72AC2D46}"/>
                </a:ext>
              </a:extLst>
            </p:cNvPr>
            <p:cNvSpPr txBox="1"/>
            <p:nvPr/>
          </p:nvSpPr>
          <p:spPr>
            <a:xfrm>
              <a:off x="5995935" y="4904882"/>
              <a:ext cx="848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data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19BD8C0C-BDC1-48E7-9765-CAA828A6EA67}"/>
                </a:ext>
              </a:extLst>
            </p:cNvPr>
            <p:cNvSpPr txBox="1"/>
            <p:nvPr/>
          </p:nvSpPr>
          <p:spPr>
            <a:xfrm>
              <a:off x="7229579" y="4893159"/>
              <a:ext cx="9140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data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781EB31C-63E7-4ED0-9106-24A4EC8E6274}"/>
                </a:ext>
              </a:extLst>
            </p:cNvPr>
            <p:cNvSpPr/>
            <p:nvPr/>
          </p:nvSpPr>
          <p:spPr bwMode="auto">
            <a:xfrm>
              <a:off x="5709150" y="4575895"/>
              <a:ext cx="2838556" cy="1906483"/>
            </a:xfrm>
            <a:prstGeom prst="rect">
              <a:avLst/>
            </a:prstGeom>
            <a:noFill/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CE14CA7F-9B6B-4C13-B83F-22066F373E7D}"/>
                </a:ext>
              </a:extLst>
            </p:cNvPr>
            <p:cNvCxnSpPr>
              <a:cxnSpLocks/>
              <a:stCxn id="33" idx="3"/>
            </p:cNvCxnSpPr>
            <p:nvPr/>
          </p:nvCxnSpPr>
          <p:spPr bwMode="auto">
            <a:xfrm>
              <a:off x="8042204" y="5923882"/>
              <a:ext cx="5760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02DBC554-0EBD-4868-B97F-5D53B1378B47}"/>
                </a:ext>
              </a:extLst>
            </p:cNvPr>
            <p:cNvGrpSpPr/>
            <p:nvPr/>
          </p:nvGrpSpPr>
          <p:grpSpPr>
            <a:xfrm>
              <a:off x="6116000" y="3506932"/>
              <a:ext cx="740787" cy="805160"/>
              <a:chOff x="2510148" y="2664091"/>
              <a:chExt cx="823096" cy="894623"/>
            </a:xfrm>
          </p:grpSpPr>
          <p:sp>
            <p:nvSpPr>
              <p:cNvPr id="86" name="角丸四角形 75">
                <a:extLst>
                  <a:ext uri="{FF2B5EF4-FFF2-40B4-BE49-F238E27FC236}">
                    <a16:creationId xmlns:a16="http://schemas.microsoft.com/office/drawing/2014/main" id="{8FAA0301-59C8-43F0-A87D-A939A150331A}"/>
                  </a:ext>
                </a:extLst>
              </p:cNvPr>
              <p:cNvSpPr/>
              <p:nvPr/>
            </p:nvSpPr>
            <p:spPr bwMode="gray">
              <a:xfrm>
                <a:off x="2510148" y="2664091"/>
                <a:ext cx="823096" cy="477673"/>
              </a:xfrm>
              <a:prstGeom prst="roundRect">
                <a:avLst>
                  <a:gd name="adj" fmla="val 34238"/>
                </a:avLst>
              </a:prstGeom>
              <a:noFill/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AI services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</a:t>
                </a:r>
                <a:r>
                  <a:rPr lang="ja-JP" altLang="en-US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rovider</a:t>
                </a:r>
                <a:endParaRPr lang="en-US" altLang="ja-JP" sz="800" dirty="0">
                  <a:solidFill>
                    <a:srgbClr val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  <p:pic>
            <p:nvPicPr>
              <p:cNvPr id="87" name="グラフィックス 86" descr="User">
                <a:extLst>
                  <a:ext uri="{FF2B5EF4-FFF2-40B4-BE49-F238E27FC236}">
                    <a16:creationId xmlns:a16="http://schemas.microsoft.com/office/drawing/2014/main" id="{3FBEC343-E06D-459B-B332-0F5775FE65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735692" y="3119802"/>
                <a:ext cx="438912" cy="438912"/>
              </a:xfrm>
              <a:prstGeom prst="rect">
                <a:avLst/>
              </a:prstGeom>
            </p:spPr>
          </p:pic>
        </p:grpSp>
        <p:sp>
          <p:nvSpPr>
            <p:cNvPr id="32" name="角丸四角形 75">
              <a:extLst>
                <a:ext uri="{FF2B5EF4-FFF2-40B4-BE49-F238E27FC236}">
                  <a16:creationId xmlns:a16="http://schemas.microsoft.com/office/drawing/2014/main" id="{D3363887-801C-4172-90C2-6A4CFAA09670}"/>
                </a:ext>
              </a:extLst>
            </p:cNvPr>
            <p:cNvSpPr/>
            <p:nvPr/>
          </p:nvSpPr>
          <p:spPr bwMode="gray">
            <a:xfrm>
              <a:off x="8608940" y="4520045"/>
              <a:ext cx="958616" cy="244498"/>
            </a:xfrm>
            <a:prstGeom prst="roundRect">
              <a:avLst>
                <a:gd name="adj" fmla="val 3854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Consumer-like user</a:t>
              </a:r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ACD07E6-8AA2-4DE3-9E08-2E30897F41B9}"/>
                </a:ext>
              </a:extLst>
            </p:cNvPr>
            <p:cNvSpPr/>
            <p:nvPr/>
          </p:nvSpPr>
          <p:spPr bwMode="auto">
            <a:xfrm>
              <a:off x="7264518" y="5794267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result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FEA29BB9-723A-474D-A588-B743BCD551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53361" y="5599845"/>
              <a:ext cx="0" cy="19442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7CB4C22-1AFC-402F-AA59-99A814A23DA7}"/>
                </a:ext>
              </a:extLst>
            </p:cNvPr>
            <p:cNvGrpSpPr/>
            <p:nvPr/>
          </p:nvGrpSpPr>
          <p:grpSpPr>
            <a:xfrm>
              <a:off x="7996076" y="3468831"/>
              <a:ext cx="794634" cy="818666"/>
              <a:chOff x="3636466" y="2638501"/>
              <a:chExt cx="882926" cy="909629"/>
            </a:xfrm>
          </p:grpSpPr>
          <p:sp>
            <p:nvSpPr>
              <p:cNvPr id="84" name="角丸四角形 75">
                <a:extLst>
                  <a:ext uri="{FF2B5EF4-FFF2-40B4-BE49-F238E27FC236}">
                    <a16:creationId xmlns:a16="http://schemas.microsoft.com/office/drawing/2014/main" id="{246B519B-8831-4F6E-A01B-F8790274EE66}"/>
                  </a:ext>
                </a:extLst>
              </p:cNvPr>
              <p:cNvSpPr/>
              <p:nvPr/>
            </p:nvSpPr>
            <p:spPr bwMode="gray">
              <a:xfrm>
                <a:off x="3636466" y="2638501"/>
                <a:ext cx="882926" cy="502469"/>
              </a:xfrm>
              <a:prstGeom prst="roundRect">
                <a:avLst>
                  <a:gd name="adj" fmla="val 43681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85" name="グラフィックス 84" descr="User">
                <a:extLst>
                  <a:ext uri="{FF2B5EF4-FFF2-40B4-BE49-F238E27FC236}">
                    <a16:creationId xmlns:a16="http://schemas.microsoft.com/office/drawing/2014/main" id="{3E8C083F-25BD-46F4-9B6B-94ACCF452F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51920" y="3109218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36" name="直線矢印コネクタ 35">
              <a:extLst>
                <a:ext uri="{FF2B5EF4-FFF2-40B4-BE49-F238E27FC236}">
                  <a16:creationId xmlns:a16="http://schemas.microsoft.com/office/drawing/2014/main" id="{6A2AB491-A4C9-49D1-8B5E-0B9E1FDE979C}"/>
                </a:ext>
              </a:extLst>
            </p:cNvPr>
            <p:cNvCxnSpPr>
              <a:endCxn id="51" idx="2"/>
            </p:cNvCxnSpPr>
            <p:nvPr/>
          </p:nvCxnSpPr>
          <p:spPr bwMode="auto">
            <a:xfrm flipH="1">
              <a:off x="6720611" y="3811732"/>
              <a:ext cx="327024" cy="146784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CC835835-4D1B-49AE-A89D-B9C33737D1D3}"/>
                </a:ext>
              </a:extLst>
            </p:cNvPr>
            <p:cNvSpPr/>
            <p:nvPr/>
          </p:nvSpPr>
          <p:spPr bwMode="auto">
            <a:xfrm>
              <a:off x="7264518" y="5340616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C86E3A63-6738-4942-92CB-B73717DB1D83}"/>
                </a:ext>
              </a:extLst>
            </p:cNvPr>
            <p:cNvGrpSpPr/>
            <p:nvPr/>
          </p:nvGrpSpPr>
          <p:grpSpPr>
            <a:xfrm>
              <a:off x="9057408" y="3487879"/>
              <a:ext cx="771527" cy="818663"/>
              <a:chOff x="3735606" y="2659670"/>
              <a:chExt cx="857252" cy="909627"/>
            </a:xfrm>
          </p:grpSpPr>
          <p:sp>
            <p:nvSpPr>
              <p:cNvPr id="82" name="角丸四角形 75">
                <a:extLst>
                  <a:ext uri="{FF2B5EF4-FFF2-40B4-BE49-F238E27FC236}">
                    <a16:creationId xmlns:a16="http://schemas.microsoft.com/office/drawing/2014/main" id="{82AD37D9-63A9-4F13-8CBE-A0DC58902CE8}"/>
                  </a:ext>
                </a:extLst>
              </p:cNvPr>
              <p:cNvSpPr/>
              <p:nvPr/>
            </p:nvSpPr>
            <p:spPr bwMode="gray">
              <a:xfrm>
                <a:off x="3735606" y="2659670"/>
                <a:ext cx="857252" cy="481297"/>
              </a:xfrm>
              <a:prstGeom prst="roundRect">
                <a:avLst>
                  <a:gd name="adj" fmla="val 43325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Source of 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</p:txBody>
          </p:sp>
          <p:pic>
            <p:nvPicPr>
              <p:cNvPr id="83" name="グラフィックス 82" descr="User">
                <a:extLst>
                  <a:ext uri="{FF2B5EF4-FFF2-40B4-BE49-F238E27FC236}">
                    <a16:creationId xmlns:a16="http://schemas.microsoft.com/office/drawing/2014/main" id="{B7019659-7A27-4BB9-80C0-B75034BEE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957754" y="3130385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F9B80DB4-DBCA-4703-A271-223588476355}"/>
                </a:ext>
              </a:extLst>
            </p:cNvPr>
            <p:cNvCxnSpPr>
              <a:cxnSpLocks/>
              <a:stCxn id="84" idx="1"/>
            </p:cNvCxnSpPr>
            <p:nvPr/>
          </p:nvCxnSpPr>
          <p:spPr bwMode="auto">
            <a:xfrm flipH="1" flipV="1">
              <a:off x="7681470" y="3685422"/>
              <a:ext cx="314606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57C6BB6E-7A29-49F0-8692-15B4BD541A47}"/>
                </a:ext>
              </a:extLst>
            </p:cNvPr>
            <p:cNvCxnSpPr>
              <a:cxnSpLocks/>
              <a:stCxn id="82" idx="1"/>
            </p:cNvCxnSpPr>
            <p:nvPr/>
          </p:nvCxnSpPr>
          <p:spPr bwMode="auto">
            <a:xfrm flipH="1" flipV="1">
              <a:off x="8776983" y="3698240"/>
              <a:ext cx="280425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DE23BD39-6B0A-46F4-81DD-3E27A37708F6}"/>
                </a:ext>
              </a:extLst>
            </p:cNvPr>
            <p:cNvSpPr txBox="1"/>
            <p:nvPr/>
          </p:nvSpPr>
          <p:spPr>
            <a:xfrm>
              <a:off x="8125351" y="4696101"/>
              <a:ext cx="3321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58EC41E7-0E72-4840-9B4E-A79BD8FC15DF}"/>
                </a:ext>
              </a:extLst>
            </p:cNvPr>
            <p:cNvSpPr txBox="1"/>
            <p:nvPr/>
          </p:nvSpPr>
          <p:spPr>
            <a:xfrm>
              <a:off x="7616644" y="5084530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9DCC9A3A-8B10-45B9-AD7A-A8FB5C513305}"/>
                </a:ext>
              </a:extLst>
            </p:cNvPr>
            <p:cNvSpPr txBox="1"/>
            <p:nvPr/>
          </p:nvSpPr>
          <p:spPr>
            <a:xfrm>
              <a:off x="7636047" y="5577510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CD15D75E-6821-4E84-8B7A-0A02CFA0BDAE}"/>
                </a:ext>
              </a:extLst>
            </p:cNvPr>
            <p:cNvSpPr txBox="1"/>
            <p:nvPr/>
          </p:nvSpPr>
          <p:spPr>
            <a:xfrm>
              <a:off x="8078526" y="5894437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A22F9B48-C636-4C73-AD16-5C66C46B25BD}"/>
                </a:ext>
              </a:extLst>
            </p:cNvPr>
            <p:cNvSpPr txBox="1"/>
            <p:nvPr/>
          </p:nvSpPr>
          <p:spPr>
            <a:xfrm>
              <a:off x="8497317" y="5531575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3F1DD075-703B-4D5E-862C-FE38AC06D250}"/>
                </a:ext>
              </a:extLst>
            </p:cNvPr>
            <p:cNvSpPr txBox="1"/>
            <p:nvPr/>
          </p:nvSpPr>
          <p:spPr>
            <a:xfrm>
              <a:off x="8736033" y="3425065"/>
              <a:ext cx="309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29F5298-B451-4DA4-B279-4FDB1D148B0A}"/>
                </a:ext>
              </a:extLst>
            </p:cNvPr>
            <p:cNvSpPr txBox="1"/>
            <p:nvPr/>
          </p:nvSpPr>
          <p:spPr>
            <a:xfrm>
              <a:off x="5720845" y="3378012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DD1EB61-95F3-40E5-93E9-0DCA00B4A35E}"/>
                </a:ext>
              </a:extLst>
            </p:cNvPr>
            <p:cNvGrpSpPr/>
            <p:nvPr/>
          </p:nvGrpSpPr>
          <p:grpSpPr>
            <a:xfrm>
              <a:off x="9975272" y="5029203"/>
              <a:ext cx="704927" cy="709661"/>
              <a:chOff x="5754959" y="4187804"/>
              <a:chExt cx="783252" cy="788512"/>
            </a:xfrm>
          </p:grpSpPr>
          <p:pic>
            <p:nvPicPr>
              <p:cNvPr id="80" name="グラフィックス 79" descr="User">
                <a:extLst>
                  <a:ext uri="{FF2B5EF4-FFF2-40B4-BE49-F238E27FC236}">
                    <a16:creationId xmlns:a16="http://schemas.microsoft.com/office/drawing/2014/main" id="{FD05B1DB-F542-44EC-9203-C044A9E9A2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982530" y="4537404"/>
                <a:ext cx="438912" cy="438912"/>
              </a:xfrm>
              <a:prstGeom prst="rect">
                <a:avLst/>
              </a:prstGeom>
            </p:spPr>
          </p:pic>
          <p:sp>
            <p:nvSpPr>
              <p:cNvPr id="81" name="角丸四角形 75">
                <a:extLst>
                  <a:ext uri="{FF2B5EF4-FFF2-40B4-BE49-F238E27FC236}">
                    <a16:creationId xmlns:a16="http://schemas.microsoft.com/office/drawing/2014/main" id="{6CBFF1CF-1E29-448D-A0B0-65ED01BCC54C}"/>
                  </a:ext>
                </a:extLst>
              </p:cNvPr>
              <p:cNvSpPr/>
              <p:nvPr/>
            </p:nvSpPr>
            <p:spPr bwMode="gray">
              <a:xfrm>
                <a:off x="5754959" y="4187804"/>
                <a:ext cx="783252" cy="3877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Other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Stakeholders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BD5799CD-F683-4ECC-9965-DDA92709BB7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845751" y="5476009"/>
              <a:ext cx="0" cy="343173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D304666E-010F-4E39-B869-04B1E9092891}"/>
                </a:ext>
              </a:extLst>
            </p:cNvPr>
            <p:cNvSpPr txBox="1"/>
            <p:nvPr/>
          </p:nvSpPr>
          <p:spPr>
            <a:xfrm>
              <a:off x="7645469" y="3456448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5F0F7C5D-A89D-4E0B-9D19-24B996EFB1A1}"/>
                </a:ext>
              </a:extLst>
            </p:cNvPr>
            <p:cNvSpPr txBox="1"/>
            <p:nvPr/>
          </p:nvSpPr>
          <p:spPr>
            <a:xfrm>
              <a:off x="6561753" y="5064134"/>
              <a:ext cx="3177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FE15E198-D63D-433D-90A7-5A27149C6CC8}"/>
                </a:ext>
              </a:extLst>
            </p:cNvPr>
            <p:cNvSpPr txBox="1"/>
            <p:nvPr/>
          </p:nvSpPr>
          <p:spPr>
            <a:xfrm>
              <a:off x="6579668" y="5670846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EDAB62D3-87BE-425E-BAFE-F178975C5999}"/>
                </a:ext>
              </a:extLst>
            </p:cNvPr>
            <p:cNvSpPr txBox="1"/>
            <p:nvPr/>
          </p:nvSpPr>
          <p:spPr>
            <a:xfrm>
              <a:off x="6123219" y="5085686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119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39BF4D3-760A-47EB-9BDC-910A9DCEF0BB}"/>
                </a:ext>
              </a:extLst>
            </p:cNvPr>
            <p:cNvGrpSpPr/>
            <p:nvPr/>
          </p:nvGrpSpPr>
          <p:grpSpPr>
            <a:xfrm>
              <a:off x="5129029" y="3525980"/>
              <a:ext cx="652878" cy="778081"/>
              <a:chOff x="7247083" y="2571329"/>
              <a:chExt cx="725420" cy="864535"/>
            </a:xfrm>
          </p:grpSpPr>
          <p:pic>
            <p:nvPicPr>
              <p:cNvPr id="78" name="グラフィックス 77" descr="User">
                <a:extLst>
                  <a:ext uri="{FF2B5EF4-FFF2-40B4-BE49-F238E27FC236}">
                    <a16:creationId xmlns:a16="http://schemas.microsoft.com/office/drawing/2014/main" id="{EC8CCEFB-8569-4CB0-988B-B6C650D7E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79" name="角丸四角形 75">
                <a:extLst>
                  <a:ext uri="{FF2B5EF4-FFF2-40B4-BE49-F238E27FC236}">
                    <a16:creationId xmlns:a16="http://schemas.microsoft.com/office/drawing/2014/main" id="{A889A8A2-D5E4-4ED4-A1DC-8C0219B036C7}"/>
                  </a:ext>
                </a:extLst>
              </p:cNvPr>
              <p:cNvSpPr/>
              <p:nvPr/>
            </p:nvSpPr>
            <p:spPr bwMode="gray">
              <a:xfrm>
                <a:off x="7247083" y="2571329"/>
                <a:ext cx="725420" cy="36111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en-US" altLang="ja-JP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Observers</a:t>
                </a:r>
              </a:p>
            </p:txBody>
          </p:sp>
        </p:grpSp>
        <p:cxnSp>
          <p:nvCxnSpPr>
            <p:cNvPr id="55" name="直線矢印コネクタ 54">
              <a:extLst>
                <a:ext uri="{FF2B5EF4-FFF2-40B4-BE49-F238E27FC236}">
                  <a16:creationId xmlns:a16="http://schemas.microsoft.com/office/drawing/2014/main" id="{E979CCFF-5001-4C2E-925C-550B24110030}"/>
                </a:ext>
              </a:extLst>
            </p:cNvPr>
            <p:cNvCxnSpPr/>
            <p:nvPr/>
          </p:nvCxnSpPr>
          <p:spPr bwMode="auto">
            <a:xfrm rot="16200000" flipH="1" flipV="1">
              <a:off x="5941462" y="3426375"/>
              <a:ext cx="0" cy="367808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F1E5CDF8-031F-46A3-B713-3DC97AE61F25}"/>
                </a:ext>
              </a:extLst>
            </p:cNvPr>
            <p:cNvCxnSpPr/>
            <p:nvPr/>
          </p:nvCxnSpPr>
          <p:spPr bwMode="auto">
            <a:xfrm rot="16200000">
              <a:off x="5943808" y="3572402"/>
              <a:ext cx="0" cy="360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9B858742-831C-4D1A-9DCB-B6F23241B766}"/>
                </a:ext>
              </a:extLst>
            </p:cNvPr>
            <p:cNvSpPr/>
            <p:nvPr/>
          </p:nvSpPr>
          <p:spPr bwMode="auto">
            <a:xfrm>
              <a:off x="8602925" y="5824648"/>
              <a:ext cx="648072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Output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DC08C055-ABFB-41F2-AE13-518E9FF54D3E}"/>
                </a:ext>
              </a:extLst>
            </p:cNvPr>
            <p:cNvCxnSpPr/>
            <p:nvPr/>
          </p:nvCxnSpPr>
          <p:spPr bwMode="auto">
            <a:xfrm flipH="1">
              <a:off x="6523759" y="3845296"/>
              <a:ext cx="521154" cy="1042761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033D0510-FA55-4500-947C-CE9649E02DD9}"/>
                </a:ext>
              </a:extLst>
            </p:cNvPr>
            <p:cNvCxnSpPr/>
            <p:nvPr/>
          </p:nvCxnSpPr>
          <p:spPr bwMode="auto">
            <a:xfrm flipH="1">
              <a:off x="6851762" y="3840307"/>
              <a:ext cx="281597" cy="210621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0BB2004B-D312-4F50-AF84-48BD73815991}"/>
                </a:ext>
              </a:extLst>
            </p:cNvPr>
            <p:cNvSpPr txBox="1"/>
            <p:nvPr/>
          </p:nvSpPr>
          <p:spPr>
            <a:xfrm>
              <a:off x="6106793" y="5691006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120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58A5CF0E-0A8B-45CE-B070-DE8FFEAFC837}"/>
                </a:ext>
              </a:extLst>
            </p:cNvPr>
            <p:cNvSpPr txBox="1"/>
            <p:nvPr/>
          </p:nvSpPr>
          <p:spPr>
            <a:xfrm>
              <a:off x="7168551" y="5542696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62" name="直線矢印コネクタ 61">
              <a:extLst>
                <a:ext uri="{FF2B5EF4-FFF2-40B4-BE49-F238E27FC236}">
                  <a16:creationId xmlns:a16="http://schemas.microsoft.com/office/drawing/2014/main" id="{6CB0FBAE-A346-4F0B-85B0-277CA2345EC4}"/>
                </a:ext>
              </a:extLst>
            </p:cNvPr>
            <p:cNvCxnSpPr/>
            <p:nvPr/>
          </p:nvCxnSpPr>
          <p:spPr bwMode="auto">
            <a:xfrm flipH="1">
              <a:off x="7375996" y="3868882"/>
              <a:ext cx="109788" cy="194070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5027FE60-9AF1-49C2-AA55-1E0E7D1929DE}"/>
                </a:ext>
              </a:extLst>
            </p:cNvPr>
            <p:cNvSpPr txBox="1"/>
            <p:nvPr/>
          </p:nvSpPr>
          <p:spPr>
            <a:xfrm>
              <a:off x="6245936" y="4608688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25DB0677-C95A-4089-8D01-C30F4CD7C99B}"/>
                </a:ext>
              </a:extLst>
            </p:cNvPr>
            <p:cNvSpPr txBox="1"/>
            <p:nvPr/>
          </p:nvSpPr>
          <p:spPr>
            <a:xfrm>
              <a:off x="7603842" y="4635251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C6E0E458-5033-457D-9829-2EC45C63CBD7}"/>
                </a:ext>
              </a:extLst>
            </p:cNvPr>
            <p:cNvCxnSpPr/>
            <p:nvPr/>
          </p:nvCxnSpPr>
          <p:spPr bwMode="auto">
            <a:xfrm>
              <a:off x="6337382" y="3949947"/>
              <a:ext cx="0" cy="648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A9E21E61-3B7A-475D-B620-8CC12099CE9C}"/>
                </a:ext>
              </a:extLst>
            </p:cNvPr>
            <p:cNvSpPr txBox="1"/>
            <p:nvPr/>
          </p:nvSpPr>
          <p:spPr>
            <a:xfrm>
              <a:off x="6880644" y="5695396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67" name="直線矢印コネクタ 66">
              <a:extLst>
                <a:ext uri="{FF2B5EF4-FFF2-40B4-BE49-F238E27FC236}">
                  <a16:creationId xmlns:a16="http://schemas.microsoft.com/office/drawing/2014/main" id="{613AA4E5-CD10-434E-A805-EAE59C89746F}"/>
                </a:ext>
              </a:extLst>
            </p:cNvPr>
            <p:cNvCxnSpPr/>
            <p:nvPr/>
          </p:nvCxnSpPr>
          <p:spPr bwMode="auto">
            <a:xfrm>
              <a:off x="7509370" y="3845296"/>
              <a:ext cx="213805" cy="105228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9373073A-C618-47F7-9316-5CA14CC994FB}"/>
                </a:ext>
              </a:extLst>
            </p:cNvPr>
            <p:cNvCxnSpPr>
              <a:endCxn id="37" idx="1"/>
            </p:cNvCxnSpPr>
            <p:nvPr/>
          </p:nvCxnSpPr>
          <p:spPr bwMode="auto">
            <a:xfrm flipV="1">
              <a:off x="6914284" y="5470231"/>
              <a:ext cx="350234" cy="517597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8BE1B008-D548-4D16-9393-C559085AF39E}"/>
                </a:ext>
              </a:extLst>
            </p:cNvPr>
            <p:cNvGrpSpPr/>
            <p:nvPr/>
          </p:nvGrpSpPr>
          <p:grpSpPr>
            <a:xfrm>
              <a:off x="6985471" y="3528048"/>
              <a:ext cx="712879" cy="734148"/>
              <a:chOff x="7164288" y="2620144"/>
              <a:chExt cx="792088" cy="815720"/>
            </a:xfrm>
          </p:grpSpPr>
          <p:pic>
            <p:nvPicPr>
              <p:cNvPr id="76" name="グラフィックス 75" descr="User">
                <a:extLst>
                  <a:ext uri="{FF2B5EF4-FFF2-40B4-BE49-F238E27FC236}">
                    <a16:creationId xmlns:a16="http://schemas.microsoft.com/office/drawing/2014/main" id="{D8025FF4-2609-4A5F-9284-AA3FB6EE55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77" name="角丸四角形 75">
                <a:extLst>
                  <a:ext uri="{FF2B5EF4-FFF2-40B4-BE49-F238E27FC236}">
                    <a16:creationId xmlns:a16="http://schemas.microsoft.com/office/drawing/2014/main" id="{BD4F1D87-BE90-40DF-8434-4A7ACE971AF7}"/>
                  </a:ext>
                </a:extLst>
              </p:cNvPr>
              <p:cNvSpPr/>
              <p:nvPr/>
            </p:nvSpPr>
            <p:spPr bwMode="gray">
              <a:xfrm>
                <a:off x="7164288" y="2620144"/>
                <a:ext cx="792088" cy="3768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Developer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sp>
          <p:nvSpPr>
            <p:cNvPr id="70" name="角丸四角形 75">
              <a:extLst>
                <a:ext uri="{FF2B5EF4-FFF2-40B4-BE49-F238E27FC236}">
                  <a16:creationId xmlns:a16="http://schemas.microsoft.com/office/drawing/2014/main" id="{D5D5AC4D-31B3-4FFF-B739-CE81B922D4CC}"/>
                </a:ext>
              </a:extLst>
            </p:cNvPr>
            <p:cNvSpPr/>
            <p:nvPr/>
          </p:nvSpPr>
          <p:spPr bwMode="gray">
            <a:xfrm>
              <a:off x="8656123" y="5002814"/>
              <a:ext cx="934686" cy="22381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 source</a:t>
              </a:r>
              <a:endParaRPr lang="en-US" altLang="ja-JP" sz="800" dirty="0">
                <a:solidFill>
                  <a:sysClr val="windowText" lastClr="000000"/>
                </a:solidFill>
                <a:latin typeface="Fujitsu Infinity Pro" pitchFamily="2" charset="0"/>
                <a:ea typeface="Meiryo UI" panose="020B0604030504040204" pitchFamily="50" charset="-128"/>
                <a:cs typeface="Microsoft GothicNeo" panose="020B0503020000020004" pitchFamily="34" charset="-127"/>
              </a:endParaRPr>
            </a:p>
          </p:txBody>
        </p:sp>
        <p:sp>
          <p:nvSpPr>
            <p:cNvPr id="71" name="角丸四角形 75">
              <a:extLst>
                <a:ext uri="{FF2B5EF4-FFF2-40B4-BE49-F238E27FC236}">
                  <a16:creationId xmlns:a16="http://schemas.microsoft.com/office/drawing/2014/main" id="{54AE58E5-C274-48FD-B48A-6F7C73F0F52B}"/>
                </a:ext>
              </a:extLst>
            </p:cNvPr>
            <p:cNvSpPr/>
            <p:nvPr/>
          </p:nvSpPr>
          <p:spPr bwMode="gray">
            <a:xfrm>
              <a:off x="8638679" y="4765965"/>
              <a:ext cx="902367" cy="200890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 provider</a:t>
              </a:r>
              <a:endParaRPr lang="en-US" altLang="ja-JP" sz="800" dirty="0">
                <a:solidFill>
                  <a:sysClr val="windowText" lastClr="000000"/>
                </a:solidFill>
                <a:latin typeface="Fujitsu Infinity Pro" pitchFamily="2" charset="0"/>
                <a:ea typeface="Meiryo UI" panose="020B0604030504040204" pitchFamily="50" charset="-128"/>
                <a:cs typeface="Microsoft GothicNeo" panose="020B0503020000020004" pitchFamily="34" charset="-127"/>
              </a:endParaRPr>
            </a:p>
          </p:txBody>
        </p:sp>
        <p:sp>
          <p:nvSpPr>
            <p:cNvPr id="72" name="角丸四角形 75">
              <a:extLst>
                <a:ext uri="{FF2B5EF4-FFF2-40B4-BE49-F238E27FC236}">
                  <a16:creationId xmlns:a16="http://schemas.microsoft.com/office/drawing/2014/main" id="{DC50B046-CA82-4A53-B7FD-A543B9FE41FB}"/>
                </a:ext>
              </a:extLst>
            </p:cNvPr>
            <p:cNvSpPr/>
            <p:nvPr/>
          </p:nvSpPr>
          <p:spPr bwMode="gray">
            <a:xfrm>
              <a:off x="8705146" y="5236152"/>
              <a:ext cx="810330" cy="22676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Judgment target</a:t>
              </a: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8838B03C-0F33-4260-ACA8-BFB503EB0341}"/>
                </a:ext>
              </a:extLst>
            </p:cNvPr>
            <p:cNvSpPr txBox="1"/>
            <p:nvPr/>
          </p:nvSpPr>
          <p:spPr>
            <a:xfrm>
              <a:off x="5694002" y="3741694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4DAFC129-239B-4062-A681-F0C85B80FC9A}"/>
                </a:ext>
              </a:extLst>
            </p:cNvPr>
            <p:cNvSpPr txBox="1"/>
            <p:nvPr/>
          </p:nvSpPr>
          <p:spPr>
            <a:xfrm>
              <a:off x="5958970" y="4014455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96A5CAB5-ACBE-4AFC-8919-3F100D6BAF31}"/>
                </a:ext>
              </a:extLst>
            </p:cNvPr>
            <p:cNvSpPr txBox="1"/>
            <p:nvPr/>
          </p:nvSpPr>
          <p:spPr>
            <a:xfrm>
              <a:off x="5675417" y="4371482"/>
              <a:ext cx="65114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system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1F46D14-157B-4832-AEC9-1FEFA16C4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317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776BB0-4D29-4945-95CD-9B3E1F9B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2 Stakeholder Explanation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01A33-99C0-4FEB-9C66-C3B04E7EE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AI Service Providers: Deliver AI systems to Business users</a:t>
            </a:r>
          </a:p>
          <a:p>
            <a:pPr marL="290195" indent="-290195"/>
            <a:r>
              <a:rPr lang="ja-JP" altLang="en-US" sz="960" dirty="0">
                <a:latin typeface="Fujitsu Infinity Pro" pitchFamily="2" charset="0"/>
              </a:rPr>
              <a:t>Developer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D</a:t>
            </a:r>
            <a:r>
              <a:rPr lang="ja-JP" altLang="en-US" sz="960" dirty="0">
                <a:latin typeface="Fujitsu Infinity Pro" pitchFamily="2" charset="0"/>
              </a:rPr>
              <a:t>evelop </a:t>
            </a:r>
            <a:r>
              <a:rPr lang="en-US" altLang="ja-JP" sz="960" dirty="0">
                <a:latin typeface="Fujitsu Infinity Pro" pitchFamily="2" charset="0"/>
              </a:rPr>
              <a:t>machine learning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or statistical</a:t>
            </a:r>
            <a:r>
              <a:rPr lang="ja-JP" altLang="en-US" sz="960" dirty="0">
                <a:latin typeface="Fujitsu Infinity Pro" pitchFamily="2" charset="0"/>
              </a:rPr>
              <a:t> analysis algorithms to generate AI models using </a:t>
            </a:r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.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Evaluate validity of  inference result by AI model.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AI service providers and developers can be the same organization.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Business user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Has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a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role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of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provider.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Receive</a:t>
            </a:r>
            <a:r>
              <a:rPr lang="en-US" altLang="ja-JP" sz="960" dirty="0">
                <a:latin typeface="Fujitsu Infinity Pro" pitchFamily="2" charset="0"/>
              </a:rPr>
              <a:t>s</a:t>
            </a:r>
            <a:r>
              <a:rPr lang="ja-JP" altLang="en-US" sz="960" dirty="0">
                <a:latin typeface="Fujitsu Infinity Pro" pitchFamily="2" charset="0"/>
              </a:rPr>
              <a:t> data from </a:t>
            </a:r>
            <a:r>
              <a:rPr lang="en-US" altLang="ja-JP" sz="960" dirty="0">
                <a:latin typeface="Fujitsu Infinity Pro" pitchFamily="2" charset="0"/>
              </a:rPr>
              <a:t>consumer-like user</a:t>
            </a:r>
            <a:r>
              <a:rPr lang="ja-JP" altLang="en-US" sz="960" dirty="0">
                <a:latin typeface="Fujitsu Infinity Pro" pitchFamily="2" charset="0"/>
              </a:rPr>
              <a:t>s and input the data into an AI system as </a:t>
            </a:r>
            <a:r>
              <a:rPr lang="en-US" altLang="ja-JP" sz="960" dirty="0">
                <a:latin typeface="Fujitsu Infinity Pro" pitchFamily="2" charset="0"/>
              </a:rPr>
              <a:t>inference data.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Outputs the final decision to the inference result of the AI model, and the consumer-like user receives it.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  <a:ea typeface="Meiryo UI"/>
              </a:rPr>
              <a:t>Judgment target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ja-JP" altLang="en-US" sz="960" dirty="0">
                <a:latin typeface="Fujitsu Infinity Pro" pitchFamily="2" charset="0"/>
                <a:ea typeface="Meiryo UI"/>
              </a:rPr>
              <a:t>Ha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s a 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role of 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inference data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 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source.</a:t>
            </a: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Provide data to </a:t>
            </a:r>
            <a:r>
              <a:rPr lang="en-US" altLang="ja-JP" sz="960" dirty="0">
                <a:latin typeface="Fujitsu Infinity Pro" pitchFamily="2" charset="0"/>
              </a:rPr>
              <a:t>business user</a:t>
            </a:r>
            <a:r>
              <a:rPr lang="ja-JP" altLang="en-US" sz="960" dirty="0">
                <a:latin typeface="Fujitsu Infinity Pro" pitchFamily="2" charset="0"/>
              </a:rPr>
              <a:t> (</a:t>
            </a:r>
            <a:r>
              <a:rPr lang="en-US" altLang="ja-JP" sz="960" dirty="0">
                <a:latin typeface="Fujitsu Infinity Pro" pitchFamily="2" charset="0"/>
              </a:rPr>
              <a:t>inference data</a:t>
            </a:r>
            <a:r>
              <a:rPr lang="ja-JP" altLang="en-US" sz="960" dirty="0">
                <a:latin typeface="Fujitsu Infinity Pro" pitchFamily="2" charset="0"/>
              </a:rPr>
              <a:t> provider)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Judged by AI model.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Affected by the output determined by business user.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M</a:t>
            </a:r>
            <a:r>
              <a:rPr lang="ja-JP" altLang="en-US" sz="960" dirty="0">
                <a:latin typeface="Fujitsu Infinity Pro" pitchFamily="2" charset="0"/>
              </a:rPr>
              <a:t>ay have </a:t>
            </a:r>
            <a:r>
              <a:rPr lang="en-US" altLang="ja-JP" sz="960" dirty="0">
                <a:latin typeface="Fujitsu Infinity Pro" pitchFamily="2" charset="0"/>
              </a:rPr>
              <a:t>a</a:t>
            </a:r>
            <a:r>
              <a:rPr lang="ja-JP" altLang="en-US" sz="960" dirty="0">
                <a:latin typeface="Fujitsu Infinity Pro" pitchFamily="2" charset="0"/>
              </a:rPr>
              <a:t> role of </a:t>
            </a:r>
            <a:r>
              <a:rPr lang="en-US" altLang="ja-JP" sz="960" dirty="0">
                <a:latin typeface="Fujitsu Infinity Pro" pitchFamily="2" charset="0"/>
              </a:rPr>
              <a:t>consumer-like user.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provider</a:t>
            </a: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Obtain data from </a:t>
            </a:r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sources and provide it to developer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Observers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Monitor AI systems and services.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O</a:t>
            </a:r>
            <a:r>
              <a:rPr lang="ja-JP" altLang="en-US" sz="960" dirty="0">
                <a:latin typeface="Fujitsu Infinity Pro" pitchFamily="2" charset="0"/>
              </a:rPr>
              <a:t>ther stakeholders (interaction not stated)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erson affected by the referee. For example, the guardian of the person to be judged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erson affected by the output. For example, a person with the same attributes as a </a:t>
            </a:r>
            <a:r>
              <a:rPr lang="en-US" altLang="ja-JP" sz="960" dirty="0">
                <a:latin typeface="Fujitsu Infinity Pro" pitchFamily="2" charset="0"/>
              </a:rPr>
              <a:t>consumer-like user.</a:t>
            </a:r>
            <a:endParaRPr lang="ja-JP" altLang="en-US" sz="960" dirty="0">
              <a:latin typeface="Fujitsu Infinity Pro" pitchFamily="2" charset="0"/>
            </a:endParaRP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Use case e</a:t>
            </a:r>
            <a:r>
              <a:rPr lang="ja-JP" altLang="en-US" sz="960" dirty="0">
                <a:latin typeface="Fujitsu Infinity Pro" pitchFamily="2" charset="0"/>
              </a:rPr>
              <a:t>xample:Loan examination AI, which makes final decisions by loan officers, re</a:t>
            </a:r>
            <a:r>
              <a:rPr lang="en-US" altLang="ja-JP" sz="960" dirty="0" err="1">
                <a:latin typeface="Fujitsu Infinity Pro" pitchFamily="2" charset="0"/>
              </a:rPr>
              <a:t>cidivism</a:t>
            </a:r>
            <a:r>
              <a:rPr lang="ja-JP" altLang="en-US" sz="960" dirty="0">
                <a:latin typeface="Fujitsu Infinity Pro" pitchFamily="2" charset="0"/>
              </a:rPr>
              <a:t> prediction AI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  <a:endParaRPr lang="ja-JP" altLang="en-US" sz="960" dirty="0">
              <a:latin typeface="Fujitsu Infinity Pro" pitchFamily="2" charset="0"/>
            </a:endParaRPr>
          </a:p>
          <a:p>
            <a:endParaRPr lang="ja-JP" altLang="en-US" dirty="0">
              <a:latin typeface="Fujitsu Infinity Pro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073A6B-6E76-43BA-AD3A-D102B94BD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333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02069F5E-D8AF-42AA-A5B0-6C851A43AA88}"/>
              </a:ext>
            </a:extLst>
          </p:cNvPr>
          <p:cNvSpPr/>
          <p:nvPr/>
        </p:nvSpPr>
        <p:spPr bwMode="auto">
          <a:xfrm>
            <a:off x="7074428" y="2303930"/>
            <a:ext cx="760725" cy="690282"/>
          </a:xfrm>
          <a:prstGeom prst="rect">
            <a:avLst/>
          </a:prstGeom>
          <a:solidFill>
            <a:srgbClr val="FFEBFF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rtlCol="0" anchor="ctr"/>
          <a:lstStyle/>
          <a:p>
            <a:pPr algn="r" defTabSz="3110789">
              <a:lnSpc>
                <a:spcPct val="150000"/>
              </a:lnSpc>
              <a:defRPr/>
            </a:pPr>
            <a:endParaRPr lang="en-US" altLang="ja-JP" sz="800" b="1" dirty="0">
              <a:solidFill>
                <a:srgbClr val="FFFFFF"/>
              </a:solidFill>
              <a:latin typeface="Fujitsu Infinity Pro" pitchFamily="2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タイトル 8">
            <a:extLst>
              <a:ext uri="{FF2B5EF4-FFF2-40B4-BE49-F238E27FC236}">
                <a16:creationId xmlns:a16="http://schemas.microsoft.com/office/drawing/2014/main" id="{E794049D-0FE5-457A-87BA-586CD707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2 Drawing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A3BB66-AA0D-4D80-86D1-16308F96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7DCCC0F3-5D37-41B6-8D30-27AE05358187}"/>
              </a:ext>
            </a:extLst>
          </p:cNvPr>
          <p:cNvGrpSpPr/>
          <p:nvPr/>
        </p:nvGrpSpPr>
        <p:grpSpPr>
          <a:xfrm>
            <a:off x="1224004" y="1196002"/>
            <a:ext cx="6569481" cy="3040420"/>
            <a:chOff x="2481945" y="2900030"/>
            <a:chExt cx="6569481" cy="3040420"/>
          </a:xfrm>
        </p:grpSpPr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4291E532-525D-4951-A98D-9B47C318A31D}"/>
                </a:ext>
              </a:extLst>
            </p:cNvPr>
            <p:cNvSpPr/>
            <p:nvPr/>
          </p:nvSpPr>
          <p:spPr bwMode="auto">
            <a:xfrm>
              <a:off x="5991961" y="4120038"/>
              <a:ext cx="959682" cy="1057890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8892DB1F-9730-4A8C-ACB1-0D8FBBFEEE74}"/>
                </a:ext>
              </a:extLst>
            </p:cNvPr>
            <p:cNvSpPr/>
            <p:nvPr/>
          </p:nvSpPr>
          <p:spPr bwMode="auto">
            <a:xfrm>
              <a:off x="7274534" y="4142428"/>
              <a:ext cx="983641" cy="1115372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719899AB-C106-4A33-8C69-FF1C4B4A7CCC}"/>
                </a:ext>
              </a:extLst>
            </p:cNvPr>
            <p:cNvSpPr/>
            <p:nvPr/>
          </p:nvSpPr>
          <p:spPr bwMode="auto">
            <a:xfrm>
              <a:off x="3100951" y="4120037"/>
              <a:ext cx="1360952" cy="1792920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E5649FA5-BAAA-4A82-9524-87BC9213C895}"/>
                </a:ext>
              </a:extLst>
            </p:cNvPr>
            <p:cNvSpPr/>
            <p:nvPr/>
          </p:nvSpPr>
          <p:spPr bwMode="auto">
            <a:xfrm>
              <a:off x="3191680" y="4892356"/>
              <a:ext cx="1166528" cy="35912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ctr" defTabSz="3110789">
                <a:defRPr/>
              </a:pP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Machine learning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or statistical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analysis</a:t>
              </a:r>
              <a:endParaRPr lang="en-US" altLang="ja-JP" sz="800" dirty="0">
                <a:solidFill>
                  <a:schemeClr val="tx1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71" name="直線矢印コネクタ 170">
              <a:extLst>
                <a:ext uri="{FF2B5EF4-FFF2-40B4-BE49-F238E27FC236}">
                  <a16:creationId xmlns:a16="http://schemas.microsoft.com/office/drawing/2014/main" id="{4EBD22F4-B335-41B7-8611-72132FADED1F}"/>
                </a:ext>
              </a:extLst>
            </p:cNvPr>
            <p:cNvCxnSpPr/>
            <p:nvPr/>
          </p:nvCxnSpPr>
          <p:spPr bwMode="auto">
            <a:xfrm rot="5400000">
              <a:off x="3716625" y="4795136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9E5AA11E-C406-49DD-85F9-BFDDBB937FE7}"/>
                </a:ext>
              </a:extLst>
            </p:cNvPr>
            <p:cNvSpPr txBox="1"/>
            <p:nvPr/>
          </p:nvSpPr>
          <p:spPr>
            <a:xfrm>
              <a:off x="6648694" y="4431108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endParaRPr lang="en-GB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CB90F64D-A872-40BD-BC6D-4D84965164F6}"/>
                </a:ext>
              </a:extLst>
            </p:cNvPr>
            <p:cNvSpPr txBox="1"/>
            <p:nvPr/>
          </p:nvSpPr>
          <p:spPr>
            <a:xfrm>
              <a:off x="7189908" y="4547762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endParaRPr lang="en-GB" sz="800" dirty="0">
                <a:solidFill>
                  <a:srgbClr val="0070C0"/>
                </a:solidFill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2BFE9BE3-CA7E-42D5-92EF-8D1A0248AF0B}"/>
                </a:ext>
              </a:extLst>
            </p:cNvPr>
            <p:cNvSpPr txBox="1"/>
            <p:nvPr/>
          </p:nvSpPr>
          <p:spPr>
            <a:xfrm>
              <a:off x="3464019" y="5725006"/>
              <a:ext cx="8306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part</a:t>
              </a:r>
            </a:p>
          </p:txBody>
        </p:sp>
        <p:sp>
          <p:nvSpPr>
            <p:cNvPr id="175" name="フローチャート: 磁気ディスク 174">
              <a:extLst>
                <a:ext uri="{FF2B5EF4-FFF2-40B4-BE49-F238E27FC236}">
                  <a16:creationId xmlns:a16="http://schemas.microsoft.com/office/drawing/2014/main" id="{9A63BFBE-E438-4CAC-A2EA-23710BDCEECC}"/>
                </a:ext>
              </a:extLst>
            </p:cNvPr>
            <p:cNvSpPr/>
            <p:nvPr/>
          </p:nvSpPr>
          <p:spPr bwMode="auto">
            <a:xfrm>
              <a:off x="3450908" y="4344177"/>
              <a:ext cx="686957" cy="353758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 dirty="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176" name="直線矢印コネクタ 175">
              <a:extLst>
                <a:ext uri="{FF2B5EF4-FFF2-40B4-BE49-F238E27FC236}">
                  <a16:creationId xmlns:a16="http://schemas.microsoft.com/office/drawing/2014/main" id="{AD0C243B-8F2D-4135-A7FF-7374B29D466F}"/>
                </a:ext>
              </a:extLst>
            </p:cNvPr>
            <p:cNvCxnSpPr/>
            <p:nvPr/>
          </p:nvCxnSpPr>
          <p:spPr bwMode="auto">
            <a:xfrm rot="5400000">
              <a:off x="3742547" y="5348678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77" name="四角形: 角を丸くする 176">
              <a:extLst>
                <a:ext uri="{FF2B5EF4-FFF2-40B4-BE49-F238E27FC236}">
                  <a16:creationId xmlns:a16="http://schemas.microsoft.com/office/drawing/2014/main" id="{BCBC4946-616B-49AC-8814-031A423808F1}"/>
                </a:ext>
              </a:extLst>
            </p:cNvPr>
            <p:cNvSpPr/>
            <p:nvPr/>
          </p:nvSpPr>
          <p:spPr bwMode="auto">
            <a:xfrm>
              <a:off x="3386098" y="5445899"/>
              <a:ext cx="894340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8D13C5FF-264D-4974-B0BA-2385196BFE26}"/>
                </a:ext>
              </a:extLst>
            </p:cNvPr>
            <p:cNvSpPr/>
            <p:nvPr/>
          </p:nvSpPr>
          <p:spPr bwMode="auto">
            <a:xfrm>
              <a:off x="4500785" y="4120037"/>
              <a:ext cx="1360952" cy="1792920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79" name="直線矢印コネクタ 178">
              <a:extLst>
                <a:ext uri="{FF2B5EF4-FFF2-40B4-BE49-F238E27FC236}">
                  <a16:creationId xmlns:a16="http://schemas.microsoft.com/office/drawing/2014/main" id="{B411A3AA-2D89-4EE1-B8CE-54213EA18A2D}"/>
                </a:ext>
              </a:extLst>
            </p:cNvPr>
            <p:cNvCxnSpPr/>
            <p:nvPr/>
          </p:nvCxnSpPr>
          <p:spPr bwMode="auto">
            <a:xfrm flipH="1">
              <a:off x="5400675" y="4405248"/>
              <a:ext cx="68437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0" name="直線矢印コネクタ 179">
              <a:extLst>
                <a:ext uri="{FF2B5EF4-FFF2-40B4-BE49-F238E27FC236}">
                  <a16:creationId xmlns:a16="http://schemas.microsoft.com/office/drawing/2014/main" id="{0808CBA8-346A-41D8-8F92-C2580ACEFCA0}"/>
                </a:ext>
              </a:extLst>
            </p:cNvPr>
            <p:cNvCxnSpPr/>
            <p:nvPr/>
          </p:nvCxnSpPr>
          <p:spPr bwMode="auto">
            <a:xfrm rot="5400000">
              <a:off x="4909077" y="4765413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1" name="フローチャート: 磁気ディスク 180">
              <a:extLst>
                <a:ext uri="{FF2B5EF4-FFF2-40B4-BE49-F238E27FC236}">
                  <a16:creationId xmlns:a16="http://schemas.microsoft.com/office/drawing/2014/main" id="{394579FE-70B1-42DC-9D15-72FF1AD048C3}"/>
                </a:ext>
              </a:extLst>
            </p:cNvPr>
            <p:cNvSpPr/>
            <p:nvPr/>
          </p:nvSpPr>
          <p:spPr bwMode="auto">
            <a:xfrm>
              <a:off x="4682241" y="4344177"/>
              <a:ext cx="712879" cy="324036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CE914665-D290-4BB3-969D-72F04E96EE18}"/>
                </a:ext>
              </a:extLst>
            </p:cNvPr>
            <p:cNvSpPr txBox="1"/>
            <p:nvPr/>
          </p:nvSpPr>
          <p:spPr>
            <a:xfrm>
              <a:off x="4729384" y="5693339"/>
              <a:ext cx="8963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part</a:t>
              </a:r>
            </a:p>
          </p:txBody>
        </p:sp>
        <p:pic>
          <p:nvPicPr>
            <p:cNvPr id="183" name="グラフィックス 182" descr="User">
              <a:extLst>
                <a:ext uri="{FF2B5EF4-FFF2-40B4-BE49-F238E27FC236}">
                  <a16:creationId xmlns:a16="http://schemas.microsoft.com/office/drawing/2014/main" id="{1A4A9956-B5CD-41E9-8B50-B1514CF56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224630" y="4408984"/>
              <a:ext cx="395021" cy="395021"/>
            </a:xfrm>
            <a:prstGeom prst="rect">
              <a:avLst/>
            </a:prstGeom>
          </p:spPr>
        </p:pic>
        <p:cxnSp>
          <p:nvCxnSpPr>
            <p:cNvPr id="184" name="直線矢印コネクタ 183">
              <a:extLst>
                <a:ext uri="{FF2B5EF4-FFF2-40B4-BE49-F238E27FC236}">
                  <a16:creationId xmlns:a16="http://schemas.microsoft.com/office/drawing/2014/main" id="{4C363AB1-149E-493F-9232-C51322A468F3}"/>
                </a:ext>
              </a:extLst>
            </p:cNvPr>
            <p:cNvCxnSpPr>
              <a:cxnSpLocks/>
              <a:stCxn id="239" idx="1"/>
            </p:cNvCxnSpPr>
            <p:nvPr/>
          </p:nvCxnSpPr>
          <p:spPr bwMode="auto">
            <a:xfrm flipH="1">
              <a:off x="6926902" y="4899579"/>
              <a:ext cx="350198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5" name="直線矢印コネクタ 184">
              <a:extLst>
                <a:ext uri="{FF2B5EF4-FFF2-40B4-BE49-F238E27FC236}">
                  <a16:creationId xmlns:a16="http://schemas.microsoft.com/office/drawing/2014/main" id="{9CBAE821-D67D-4F9A-A701-5F1820D6E4C4}"/>
                </a:ext>
              </a:extLst>
            </p:cNvPr>
            <p:cNvCxnSpPr/>
            <p:nvPr/>
          </p:nvCxnSpPr>
          <p:spPr bwMode="auto">
            <a:xfrm>
              <a:off x="6679574" y="4919012"/>
              <a:ext cx="338170" cy="457219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BAA2CEBC-6534-4F49-8461-33E511EB94AD}"/>
                </a:ext>
              </a:extLst>
            </p:cNvPr>
            <p:cNvSpPr txBox="1"/>
            <p:nvPr/>
          </p:nvSpPr>
          <p:spPr>
            <a:xfrm>
              <a:off x="3348851" y="4426900"/>
              <a:ext cx="848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data</a:t>
              </a: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2D25B856-6B43-4FF4-A643-D7DD777D0F89}"/>
                </a:ext>
              </a:extLst>
            </p:cNvPr>
            <p:cNvSpPr txBox="1"/>
            <p:nvPr/>
          </p:nvSpPr>
          <p:spPr>
            <a:xfrm>
              <a:off x="4582495" y="4415177"/>
              <a:ext cx="9140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data</a:t>
              </a:r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F1A86217-AA77-444B-BC37-78A3FA6BEE78}"/>
                </a:ext>
              </a:extLst>
            </p:cNvPr>
            <p:cNvSpPr/>
            <p:nvPr/>
          </p:nvSpPr>
          <p:spPr bwMode="auto">
            <a:xfrm>
              <a:off x="3062066" y="4097913"/>
              <a:ext cx="2838556" cy="1841939"/>
            </a:xfrm>
            <a:prstGeom prst="rect">
              <a:avLst/>
            </a:prstGeom>
            <a:noFill/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189" name="直線矢印コネクタ 188">
              <a:extLst>
                <a:ext uri="{FF2B5EF4-FFF2-40B4-BE49-F238E27FC236}">
                  <a16:creationId xmlns:a16="http://schemas.microsoft.com/office/drawing/2014/main" id="{849EE96C-0A16-4C38-90F7-4606C839A724}"/>
                </a:ext>
              </a:extLst>
            </p:cNvPr>
            <p:cNvCxnSpPr>
              <a:cxnSpLocks/>
              <a:stCxn id="193" idx="3"/>
            </p:cNvCxnSpPr>
            <p:nvPr/>
          </p:nvCxnSpPr>
          <p:spPr bwMode="auto">
            <a:xfrm flipV="1">
              <a:off x="5395120" y="5012675"/>
              <a:ext cx="719241" cy="433225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D43945FC-3107-4444-AA87-B1A135AA73DB}"/>
                </a:ext>
              </a:extLst>
            </p:cNvPr>
            <p:cNvGrpSpPr/>
            <p:nvPr/>
          </p:nvGrpSpPr>
          <p:grpSpPr>
            <a:xfrm>
              <a:off x="3468916" y="3028950"/>
              <a:ext cx="740787" cy="805160"/>
              <a:chOff x="2510148" y="2664091"/>
              <a:chExt cx="823096" cy="894623"/>
            </a:xfrm>
          </p:grpSpPr>
          <p:sp>
            <p:nvSpPr>
              <p:cNvPr id="254" name="角丸四角形 75">
                <a:extLst>
                  <a:ext uri="{FF2B5EF4-FFF2-40B4-BE49-F238E27FC236}">
                    <a16:creationId xmlns:a16="http://schemas.microsoft.com/office/drawing/2014/main" id="{5C8EBF64-0591-48E4-BD5D-1BD0FF077CC6}"/>
                  </a:ext>
                </a:extLst>
              </p:cNvPr>
              <p:cNvSpPr/>
              <p:nvPr/>
            </p:nvSpPr>
            <p:spPr bwMode="gray">
              <a:xfrm>
                <a:off x="2510148" y="2664091"/>
                <a:ext cx="823096" cy="477673"/>
              </a:xfrm>
              <a:prstGeom prst="roundRect">
                <a:avLst>
                  <a:gd name="adj" fmla="val 34238"/>
                </a:avLst>
              </a:prstGeom>
              <a:noFill/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AI Services</a:t>
                </a:r>
              </a:p>
              <a:p>
                <a:pPr defTabSz="3110789">
                  <a:defRPr/>
                </a:pPr>
                <a:r>
                  <a:rPr lang="ja-JP" altLang="en-US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  <a:endParaRPr lang="en-US" altLang="ja-JP" sz="800" dirty="0">
                  <a:solidFill>
                    <a:srgbClr val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  <p:pic>
            <p:nvPicPr>
              <p:cNvPr id="255" name="グラフィックス 254" descr="User">
                <a:extLst>
                  <a:ext uri="{FF2B5EF4-FFF2-40B4-BE49-F238E27FC236}">
                    <a16:creationId xmlns:a16="http://schemas.microsoft.com/office/drawing/2014/main" id="{E92ECDF0-D059-489A-AB52-25F94089B2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735692" y="3119802"/>
                <a:ext cx="438912" cy="438912"/>
              </a:xfrm>
              <a:prstGeom prst="rect">
                <a:avLst/>
              </a:prstGeom>
            </p:spPr>
          </p:pic>
        </p:grpSp>
        <p:sp>
          <p:nvSpPr>
            <p:cNvPr id="191" name="角丸四角形 75">
              <a:extLst>
                <a:ext uri="{FF2B5EF4-FFF2-40B4-BE49-F238E27FC236}">
                  <a16:creationId xmlns:a16="http://schemas.microsoft.com/office/drawing/2014/main" id="{5BA12870-98A4-4E1B-97E9-CD8F5002E643}"/>
                </a:ext>
              </a:extLst>
            </p:cNvPr>
            <p:cNvSpPr/>
            <p:nvPr/>
          </p:nvSpPr>
          <p:spPr bwMode="gray">
            <a:xfrm>
              <a:off x="5993028" y="4766915"/>
              <a:ext cx="958616" cy="267793"/>
            </a:xfrm>
            <a:prstGeom prst="roundRect">
              <a:avLst>
                <a:gd name="adj" fmla="val 3854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Business user</a:t>
              </a:r>
            </a:p>
          </p:txBody>
        </p:sp>
        <p:pic>
          <p:nvPicPr>
            <p:cNvPr id="192" name="グラフィックス 191" descr="User">
              <a:extLst>
                <a:ext uri="{FF2B5EF4-FFF2-40B4-BE49-F238E27FC236}">
                  <a16:creationId xmlns:a16="http://schemas.microsoft.com/office/drawing/2014/main" id="{56BB207E-1372-4EF2-907F-D4FF03716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600479" y="4419999"/>
              <a:ext cx="395021" cy="395021"/>
            </a:xfrm>
            <a:prstGeom prst="rect">
              <a:avLst/>
            </a:prstGeom>
          </p:spPr>
        </p:pic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5498B856-E085-4EAF-A653-397B55A355F0}"/>
                </a:ext>
              </a:extLst>
            </p:cNvPr>
            <p:cNvSpPr/>
            <p:nvPr/>
          </p:nvSpPr>
          <p:spPr bwMode="auto">
            <a:xfrm>
              <a:off x="4617434" y="5316285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result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194" name="直線矢印コネクタ 193">
              <a:extLst>
                <a:ext uri="{FF2B5EF4-FFF2-40B4-BE49-F238E27FC236}">
                  <a16:creationId xmlns:a16="http://schemas.microsoft.com/office/drawing/2014/main" id="{DD2EB763-BAC4-45D5-B796-BAB747CC32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06277" y="5121863"/>
              <a:ext cx="0" cy="19442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52D4D71A-30FA-4AA1-8D6D-D5B24AAECFF8}"/>
                </a:ext>
              </a:extLst>
            </p:cNvPr>
            <p:cNvGrpSpPr/>
            <p:nvPr/>
          </p:nvGrpSpPr>
          <p:grpSpPr>
            <a:xfrm>
              <a:off x="5348992" y="2990849"/>
              <a:ext cx="794634" cy="818666"/>
              <a:chOff x="3636466" y="2638501"/>
              <a:chExt cx="882926" cy="909629"/>
            </a:xfrm>
          </p:grpSpPr>
          <p:sp>
            <p:nvSpPr>
              <p:cNvPr id="252" name="角丸四角形 75">
                <a:extLst>
                  <a:ext uri="{FF2B5EF4-FFF2-40B4-BE49-F238E27FC236}">
                    <a16:creationId xmlns:a16="http://schemas.microsoft.com/office/drawing/2014/main" id="{3DCD5E54-8D05-497E-B74C-28F228117183}"/>
                  </a:ext>
                </a:extLst>
              </p:cNvPr>
              <p:cNvSpPr/>
              <p:nvPr/>
            </p:nvSpPr>
            <p:spPr bwMode="gray">
              <a:xfrm>
                <a:off x="3636466" y="2638501"/>
                <a:ext cx="882926" cy="502469"/>
              </a:xfrm>
              <a:prstGeom prst="roundRect">
                <a:avLst>
                  <a:gd name="adj" fmla="val 43681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253" name="グラフィックス 252" descr="User">
                <a:extLst>
                  <a:ext uri="{FF2B5EF4-FFF2-40B4-BE49-F238E27FC236}">
                    <a16:creationId xmlns:a16="http://schemas.microsoft.com/office/drawing/2014/main" id="{65FA5796-99C6-4E58-81FD-8E968C3A59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51920" y="3109218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96" name="直線矢印コネクタ 195">
              <a:extLst>
                <a:ext uri="{FF2B5EF4-FFF2-40B4-BE49-F238E27FC236}">
                  <a16:creationId xmlns:a16="http://schemas.microsoft.com/office/drawing/2014/main" id="{9DF577CC-17E2-44CC-87A6-EA16556812C6}"/>
                </a:ext>
              </a:extLst>
            </p:cNvPr>
            <p:cNvCxnSpPr>
              <a:endCxn id="214" idx="2"/>
            </p:cNvCxnSpPr>
            <p:nvPr/>
          </p:nvCxnSpPr>
          <p:spPr bwMode="auto">
            <a:xfrm flipH="1">
              <a:off x="4073527" y="3333750"/>
              <a:ext cx="327024" cy="146784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97" name="四角形: 角を丸くする 196">
              <a:extLst>
                <a:ext uri="{FF2B5EF4-FFF2-40B4-BE49-F238E27FC236}">
                  <a16:creationId xmlns:a16="http://schemas.microsoft.com/office/drawing/2014/main" id="{72B37B43-9E4E-4C65-B57C-A66D5381DF13}"/>
                </a:ext>
              </a:extLst>
            </p:cNvPr>
            <p:cNvSpPr/>
            <p:nvPr/>
          </p:nvSpPr>
          <p:spPr bwMode="auto">
            <a:xfrm>
              <a:off x="4617434" y="4862634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3DFDF1AF-A12A-4235-883C-691400911D04}"/>
                </a:ext>
              </a:extLst>
            </p:cNvPr>
            <p:cNvGrpSpPr/>
            <p:nvPr/>
          </p:nvGrpSpPr>
          <p:grpSpPr>
            <a:xfrm>
              <a:off x="6410324" y="3009897"/>
              <a:ext cx="771527" cy="818663"/>
              <a:chOff x="3735606" y="2659670"/>
              <a:chExt cx="857252" cy="909627"/>
            </a:xfrm>
          </p:grpSpPr>
          <p:sp>
            <p:nvSpPr>
              <p:cNvPr id="250" name="角丸四角形 75">
                <a:extLst>
                  <a:ext uri="{FF2B5EF4-FFF2-40B4-BE49-F238E27FC236}">
                    <a16:creationId xmlns:a16="http://schemas.microsoft.com/office/drawing/2014/main" id="{1A5934DB-C5E1-46EE-8D20-9B63C433C9FC}"/>
                  </a:ext>
                </a:extLst>
              </p:cNvPr>
              <p:cNvSpPr/>
              <p:nvPr/>
            </p:nvSpPr>
            <p:spPr bwMode="gray">
              <a:xfrm>
                <a:off x="3735606" y="2659670"/>
                <a:ext cx="857252" cy="481297"/>
              </a:xfrm>
              <a:prstGeom prst="roundRect">
                <a:avLst>
                  <a:gd name="adj" fmla="val 43325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251" name="グラフィックス 250" descr="User">
                <a:extLst>
                  <a:ext uri="{FF2B5EF4-FFF2-40B4-BE49-F238E27FC236}">
                    <a16:creationId xmlns:a16="http://schemas.microsoft.com/office/drawing/2014/main" id="{40B191E4-B784-4E01-9F66-2229484826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957754" y="3130385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99" name="直線矢印コネクタ 198">
              <a:extLst>
                <a:ext uri="{FF2B5EF4-FFF2-40B4-BE49-F238E27FC236}">
                  <a16:creationId xmlns:a16="http://schemas.microsoft.com/office/drawing/2014/main" id="{20FCA23F-08C9-4D91-A3A6-0E2ABF75C98F}"/>
                </a:ext>
              </a:extLst>
            </p:cNvPr>
            <p:cNvCxnSpPr>
              <a:cxnSpLocks/>
              <a:stCxn id="252" idx="1"/>
            </p:cNvCxnSpPr>
            <p:nvPr/>
          </p:nvCxnSpPr>
          <p:spPr bwMode="auto">
            <a:xfrm flipH="1" flipV="1">
              <a:off x="5034386" y="3207440"/>
              <a:ext cx="314606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0" name="直線矢印コネクタ 199">
              <a:extLst>
                <a:ext uri="{FF2B5EF4-FFF2-40B4-BE49-F238E27FC236}">
                  <a16:creationId xmlns:a16="http://schemas.microsoft.com/office/drawing/2014/main" id="{A5AE0174-E080-4F0B-A4C6-C686AD482E7E}"/>
                </a:ext>
              </a:extLst>
            </p:cNvPr>
            <p:cNvCxnSpPr>
              <a:cxnSpLocks/>
              <a:stCxn id="250" idx="1"/>
            </p:cNvCxnSpPr>
            <p:nvPr/>
          </p:nvCxnSpPr>
          <p:spPr bwMode="auto">
            <a:xfrm flipH="1" flipV="1">
              <a:off x="6129899" y="3220258"/>
              <a:ext cx="280425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07983C82-65FF-4440-9B1F-96CBEAD69611}"/>
                </a:ext>
              </a:extLst>
            </p:cNvPr>
            <p:cNvSpPr txBox="1"/>
            <p:nvPr/>
          </p:nvSpPr>
          <p:spPr>
            <a:xfrm>
              <a:off x="6943386" y="4654537"/>
              <a:ext cx="3321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71AA93DC-F1C1-49DE-BA8D-529D6EC587A6}"/>
                </a:ext>
              </a:extLst>
            </p:cNvPr>
            <p:cNvSpPr txBox="1"/>
            <p:nvPr/>
          </p:nvSpPr>
          <p:spPr>
            <a:xfrm>
              <a:off x="6933442" y="4087003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0904E385-1AF2-420E-9E4A-29A2394E6F75}"/>
                </a:ext>
              </a:extLst>
            </p:cNvPr>
            <p:cNvSpPr txBox="1"/>
            <p:nvPr/>
          </p:nvSpPr>
          <p:spPr>
            <a:xfrm>
              <a:off x="5498118" y="4205909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388B79E1-02B1-4C15-8079-47F5A572BA7C}"/>
                </a:ext>
              </a:extLst>
            </p:cNvPr>
            <p:cNvSpPr txBox="1"/>
            <p:nvPr/>
          </p:nvSpPr>
          <p:spPr>
            <a:xfrm>
              <a:off x="4974243" y="4616355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E6F7D88E-A6D2-4C1D-8082-2E13B497C919}"/>
                </a:ext>
              </a:extLst>
            </p:cNvPr>
            <p:cNvSpPr txBox="1"/>
            <p:nvPr/>
          </p:nvSpPr>
          <p:spPr>
            <a:xfrm>
              <a:off x="4987788" y="5095157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E372BB9F-7FD8-470C-AB62-C80E91D112F7}"/>
                </a:ext>
              </a:extLst>
            </p:cNvPr>
            <p:cNvSpPr txBox="1"/>
            <p:nvPr/>
          </p:nvSpPr>
          <p:spPr>
            <a:xfrm>
              <a:off x="5494532" y="5003814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86561F80-CFAC-4565-8C3D-A59AD5AF5D53}"/>
                </a:ext>
              </a:extLst>
            </p:cNvPr>
            <p:cNvSpPr txBox="1"/>
            <p:nvPr/>
          </p:nvSpPr>
          <p:spPr>
            <a:xfrm>
              <a:off x="6947212" y="5048824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97A82F93-6877-4FDB-8556-76E60A55005C}"/>
                </a:ext>
              </a:extLst>
            </p:cNvPr>
            <p:cNvSpPr txBox="1"/>
            <p:nvPr/>
          </p:nvSpPr>
          <p:spPr>
            <a:xfrm>
              <a:off x="6484190" y="5081084"/>
              <a:ext cx="3401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B59BB5DB-60FE-47A7-8B88-4BDF36708BBA}"/>
                </a:ext>
              </a:extLst>
            </p:cNvPr>
            <p:cNvSpPr txBox="1"/>
            <p:nvPr/>
          </p:nvSpPr>
          <p:spPr>
            <a:xfrm>
              <a:off x="7373837" y="5307559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109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6483D504-60D9-4C56-954D-EABAC1EF79A1}"/>
                </a:ext>
              </a:extLst>
            </p:cNvPr>
            <p:cNvSpPr txBox="1"/>
            <p:nvPr/>
          </p:nvSpPr>
          <p:spPr>
            <a:xfrm>
              <a:off x="6088948" y="2957474"/>
              <a:ext cx="309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A6A94A2E-89BF-41ED-9485-CBEE44D2BCB1}"/>
                </a:ext>
              </a:extLst>
            </p:cNvPr>
            <p:cNvSpPr txBox="1"/>
            <p:nvPr/>
          </p:nvSpPr>
          <p:spPr>
            <a:xfrm>
              <a:off x="3104934" y="2900030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B29AC81F-FFDC-4B20-8469-7F076A6D196D}"/>
                </a:ext>
              </a:extLst>
            </p:cNvPr>
            <p:cNvGrpSpPr/>
            <p:nvPr/>
          </p:nvGrpSpPr>
          <p:grpSpPr>
            <a:xfrm>
              <a:off x="8346499" y="4031671"/>
              <a:ext cx="704927" cy="709662"/>
              <a:chOff x="6493868" y="3749076"/>
              <a:chExt cx="783252" cy="788514"/>
            </a:xfrm>
          </p:grpSpPr>
          <p:pic>
            <p:nvPicPr>
              <p:cNvPr id="248" name="グラフィックス 247" descr="User">
                <a:extLst>
                  <a:ext uri="{FF2B5EF4-FFF2-40B4-BE49-F238E27FC236}">
                    <a16:creationId xmlns:a16="http://schemas.microsoft.com/office/drawing/2014/main" id="{691F515D-4E0B-4945-9232-ED3EE5DA3A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721437" y="4098678"/>
                <a:ext cx="438912" cy="438912"/>
              </a:xfrm>
              <a:prstGeom prst="rect">
                <a:avLst/>
              </a:prstGeom>
            </p:spPr>
          </p:pic>
          <p:sp>
            <p:nvSpPr>
              <p:cNvPr id="249" name="角丸四角形 75">
                <a:extLst>
                  <a:ext uri="{FF2B5EF4-FFF2-40B4-BE49-F238E27FC236}">
                    <a16:creationId xmlns:a16="http://schemas.microsoft.com/office/drawing/2014/main" id="{C43D23FF-FBDB-4C0E-876E-DBDF0E1406A6}"/>
                  </a:ext>
                </a:extLst>
              </p:cNvPr>
              <p:cNvSpPr/>
              <p:nvPr/>
            </p:nvSpPr>
            <p:spPr bwMode="gray">
              <a:xfrm>
                <a:off x="6493868" y="3749076"/>
                <a:ext cx="783252" cy="38776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Other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Stakeholders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A0077D3D-8E0E-415C-AFD3-949AD0B6CA64}"/>
                </a:ext>
              </a:extLst>
            </p:cNvPr>
            <p:cNvSpPr txBox="1"/>
            <p:nvPr/>
          </p:nvSpPr>
          <p:spPr>
            <a:xfrm>
              <a:off x="4956822" y="2957684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DAF8FA8B-AD26-4800-89B0-43881B6697C4}"/>
                </a:ext>
              </a:extLst>
            </p:cNvPr>
            <p:cNvSpPr txBox="1"/>
            <p:nvPr/>
          </p:nvSpPr>
          <p:spPr>
            <a:xfrm>
              <a:off x="3914669" y="4586152"/>
              <a:ext cx="3177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83465FDE-7223-4FDA-8248-34D994ED9DF4}"/>
                </a:ext>
              </a:extLst>
            </p:cNvPr>
            <p:cNvSpPr txBox="1"/>
            <p:nvPr/>
          </p:nvSpPr>
          <p:spPr>
            <a:xfrm>
              <a:off x="3932584" y="5192864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D0C8F14E-F0DF-412F-96CB-9AF2F5F3F410}"/>
                </a:ext>
              </a:extLst>
            </p:cNvPr>
            <p:cNvSpPr txBox="1"/>
            <p:nvPr/>
          </p:nvSpPr>
          <p:spPr>
            <a:xfrm>
              <a:off x="3476135" y="460770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119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B03ED706-A1AF-4AEE-9C1E-A4AE976D206C}"/>
                </a:ext>
              </a:extLst>
            </p:cNvPr>
            <p:cNvGrpSpPr/>
            <p:nvPr/>
          </p:nvGrpSpPr>
          <p:grpSpPr>
            <a:xfrm>
              <a:off x="2481945" y="3047998"/>
              <a:ext cx="652878" cy="778081"/>
              <a:chOff x="7247083" y="2571329"/>
              <a:chExt cx="725420" cy="864535"/>
            </a:xfrm>
          </p:grpSpPr>
          <p:pic>
            <p:nvPicPr>
              <p:cNvPr id="246" name="グラフィックス 245" descr="User">
                <a:extLst>
                  <a:ext uri="{FF2B5EF4-FFF2-40B4-BE49-F238E27FC236}">
                    <a16:creationId xmlns:a16="http://schemas.microsoft.com/office/drawing/2014/main" id="{57CB962B-3A28-47DB-92E2-E8570D6DA1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247" name="角丸四角形 75">
                <a:extLst>
                  <a:ext uri="{FF2B5EF4-FFF2-40B4-BE49-F238E27FC236}">
                    <a16:creationId xmlns:a16="http://schemas.microsoft.com/office/drawing/2014/main" id="{B811A4C1-7567-4214-835A-8D59E0009014}"/>
                  </a:ext>
                </a:extLst>
              </p:cNvPr>
              <p:cNvSpPr/>
              <p:nvPr/>
            </p:nvSpPr>
            <p:spPr bwMode="gray">
              <a:xfrm>
                <a:off x="7247083" y="2571329"/>
                <a:ext cx="725420" cy="36111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en-US" altLang="ja-JP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Observers</a:t>
                </a:r>
              </a:p>
            </p:txBody>
          </p:sp>
        </p:grpSp>
        <p:cxnSp>
          <p:nvCxnSpPr>
            <p:cNvPr id="218" name="直線矢印コネクタ 217">
              <a:extLst>
                <a:ext uri="{FF2B5EF4-FFF2-40B4-BE49-F238E27FC236}">
                  <a16:creationId xmlns:a16="http://schemas.microsoft.com/office/drawing/2014/main" id="{CD1A550E-A132-42D6-91DE-656E02052B8D}"/>
                </a:ext>
              </a:extLst>
            </p:cNvPr>
            <p:cNvCxnSpPr/>
            <p:nvPr/>
          </p:nvCxnSpPr>
          <p:spPr bwMode="auto">
            <a:xfrm rot="16200000" flipH="1" flipV="1">
              <a:off x="3294378" y="2948393"/>
              <a:ext cx="0" cy="367808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9" name="直線矢印コネクタ 218">
              <a:extLst>
                <a:ext uri="{FF2B5EF4-FFF2-40B4-BE49-F238E27FC236}">
                  <a16:creationId xmlns:a16="http://schemas.microsoft.com/office/drawing/2014/main" id="{48BA36B6-0C73-4D1B-B9D2-8E96BE03E7C4}"/>
                </a:ext>
              </a:extLst>
            </p:cNvPr>
            <p:cNvCxnSpPr/>
            <p:nvPr/>
          </p:nvCxnSpPr>
          <p:spPr bwMode="auto">
            <a:xfrm rot="16200000">
              <a:off x="3296724" y="3094420"/>
              <a:ext cx="0" cy="360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BB400470-73EA-4E25-872F-A238D4B2BB3C}"/>
                </a:ext>
              </a:extLst>
            </p:cNvPr>
            <p:cNvSpPr/>
            <p:nvPr/>
          </p:nvSpPr>
          <p:spPr bwMode="auto">
            <a:xfrm>
              <a:off x="6807895" y="5377839"/>
              <a:ext cx="648072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Output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221" name="直線矢印コネクタ 220">
              <a:extLst>
                <a:ext uri="{FF2B5EF4-FFF2-40B4-BE49-F238E27FC236}">
                  <a16:creationId xmlns:a16="http://schemas.microsoft.com/office/drawing/2014/main" id="{3DF5F49F-B578-4357-B5DB-1D822192BF5F}"/>
                </a:ext>
              </a:extLst>
            </p:cNvPr>
            <p:cNvCxnSpPr/>
            <p:nvPr/>
          </p:nvCxnSpPr>
          <p:spPr bwMode="auto">
            <a:xfrm flipV="1">
              <a:off x="7194014" y="5029200"/>
              <a:ext cx="178336" cy="324997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2" name="直線矢印コネクタ 221">
              <a:extLst>
                <a:ext uri="{FF2B5EF4-FFF2-40B4-BE49-F238E27FC236}">
                  <a16:creationId xmlns:a16="http://schemas.microsoft.com/office/drawing/2014/main" id="{0700C080-9718-43CA-9E31-01D11DCBF0DC}"/>
                </a:ext>
              </a:extLst>
            </p:cNvPr>
            <p:cNvCxnSpPr/>
            <p:nvPr/>
          </p:nvCxnSpPr>
          <p:spPr bwMode="auto">
            <a:xfrm flipH="1">
              <a:off x="3876675" y="3367314"/>
              <a:ext cx="521154" cy="1042761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3" name="直線矢印コネクタ 222">
              <a:extLst>
                <a:ext uri="{FF2B5EF4-FFF2-40B4-BE49-F238E27FC236}">
                  <a16:creationId xmlns:a16="http://schemas.microsoft.com/office/drawing/2014/main" id="{F8EF8522-12BA-4BB4-BA98-8994EAC40423}"/>
                </a:ext>
              </a:extLst>
            </p:cNvPr>
            <p:cNvCxnSpPr/>
            <p:nvPr/>
          </p:nvCxnSpPr>
          <p:spPr bwMode="auto">
            <a:xfrm flipH="1">
              <a:off x="4204678" y="3362325"/>
              <a:ext cx="281597" cy="210621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77F3D986-8FEE-4340-957B-3267CACA0556}"/>
                </a:ext>
              </a:extLst>
            </p:cNvPr>
            <p:cNvSpPr txBox="1"/>
            <p:nvPr/>
          </p:nvSpPr>
          <p:spPr>
            <a:xfrm>
              <a:off x="3459709" y="5213024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120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25" name="テキスト ボックス 224">
              <a:extLst>
                <a:ext uri="{FF2B5EF4-FFF2-40B4-BE49-F238E27FC236}">
                  <a16:creationId xmlns:a16="http://schemas.microsoft.com/office/drawing/2014/main" id="{E7F2788F-8D0F-47E7-88DA-4993703D6CF2}"/>
                </a:ext>
              </a:extLst>
            </p:cNvPr>
            <p:cNvSpPr txBox="1"/>
            <p:nvPr/>
          </p:nvSpPr>
          <p:spPr>
            <a:xfrm>
              <a:off x="4521467" y="5064714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226" name="直線矢印コネクタ 225">
              <a:extLst>
                <a:ext uri="{FF2B5EF4-FFF2-40B4-BE49-F238E27FC236}">
                  <a16:creationId xmlns:a16="http://schemas.microsoft.com/office/drawing/2014/main" id="{7C3A26CC-5389-488C-A295-DFD5C173E61D}"/>
                </a:ext>
              </a:extLst>
            </p:cNvPr>
            <p:cNvCxnSpPr/>
            <p:nvPr/>
          </p:nvCxnSpPr>
          <p:spPr bwMode="auto">
            <a:xfrm flipH="1">
              <a:off x="4728912" y="3390900"/>
              <a:ext cx="109788" cy="194070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7" name="テキスト ボックス 226">
              <a:extLst>
                <a:ext uri="{FF2B5EF4-FFF2-40B4-BE49-F238E27FC236}">
                  <a16:creationId xmlns:a16="http://schemas.microsoft.com/office/drawing/2014/main" id="{5C5756E7-AA18-47B4-A99B-1A4231519569}"/>
                </a:ext>
              </a:extLst>
            </p:cNvPr>
            <p:cNvSpPr txBox="1"/>
            <p:nvPr/>
          </p:nvSpPr>
          <p:spPr>
            <a:xfrm>
              <a:off x="3598852" y="4130706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228" name="直線矢印コネクタ 227">
              <a:extLst>
                <a:ext uri="{FF2B5EF4-FFF2-40B4-BE49-F238E27FC236}">
                  <a16:creationId xmlns:a16="http://schemas.microsoft.com/office/drawing/2014/main" id="{3CE7B1D7-FFDF-41B1-90F9-CBAC937089AE}"/>
                </a:ext>
              </a:extLst>
            </p:cNvPr>
            <p:cNvCxnSpPr>
              <a:endCxn id="191" idx="1"/>
            </p:cNvCxnSpPr>
            <p:nvPr/>
          </p:nvCxnSpPr>
          <p:spPr bwMode="auto">
            <a:xfrm>
              <a:off x="3962400" y="3454400"/>
              <a:ext cx="2030628" cy="144641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06DBA0E5-7DE0-4629-A8D9-4A599B8D7109}"/>
                </a:ext>
              </a:extLst>
            </p:cNvPr>
            <p:cNvSpPr txBox="1"/>
            <p:nvPr/>
          </p:nvSpPr>
          <p:spPr>
            <a:xfrm>
              <a:off x="4956758" y="4157269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230" name="直線矢印コネクタ 229">
              <a:extLst>
                <a:ext uri="{FF2B5EF4-FFF2-40B4-BE49-F238E27FC236}">
                  <a16:creationId xmlns:a16="http://schemas.microsoft.com/office/drawing/2014/main" id="{0DFAFE6A-1F7E-48B7-9B27-89CE0C0B2CB7}"/>
                </a:ext>
              </a:extLst>
            </p:cNvPr>
            <p:cNvCxnSpPr/>
            <p:nvPr/>
          </p:nvCxnSpPr>
          <p:spPr bwMode="auto">
            <a:xfrm>
              <a:off x="3690298" y="3471965"/>
              <a:ext cx="0" cy="648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7D008674-4A70-4DCA-B4A5-5A9A97B47C18}"/>
                </a:ext>
              </a:extLst>
            </p:cNvPr>
            <p:cNvSpPr txBox="1"/>
            <p:nvPr/>
          </p:nvSpPr>
          <p:spPr>
            <a:xfrm>
              <a:off x="5605160" y="4604351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232" name="直線矢印コネクタ 231">
              <a:extLst>
                <a:ext uri="{FF2B5EF4-FFF2-40B4-BE49-F238E27FC236}">
                  <a16:creationId xmlns:a16="http://schemas.microsoft.com/office/drawing/2014/main" id="{8E936AEB-26C3-4025-9C52-F3ADEE5C1FC9}"/>
                </a:ext>
              </a:extLst>
            </p:cNvPr>
            <p:cNvCxnSpPr/>
            <p:nvPr/>
          </p:nvCxnSpPr>
          <p:spPr bwMode="auto">
            <a:xfrm>
              <a:off x="4862286" y="3367314"/>
              <a:ext cx="213805" cy="105228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57182137-3DE2-4D50-A9E8-FF748B9EE563}"/>
                </a:ext>
              </a:extLst>
            </p:cNvPr>
            <p:cNvSpPr txBox="1"/>
            <p:nvPr/>
          </p:nvSpPr>
          <p:spPr>
            <a:xfrm>
              <a:off x="4223312" y="5305537"/>
              <a:ext cx="344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234" name="直線矢印コネクタ 233">
              <a:extLst>
                <a:ext uri="{FF2B5EF4-FFF2-40B4-BE49-F238E27FC236}">
                  <a16:creationId xmlns:a16="http://schemas.microsoft.com/office/drawing/2014/main" id="{ED4945BA-2A9D-43DB-B0FE-374AE1C227AB}"/>
                </a:ext>
              </a:extLst>
            </p:cNvPr>
            <p:cNvCxnSpPr>
              <a:endCxn id="197" idx="1"/>
            </p:cNvCxnSpPr>
            <p:nvPr/>
          </p:nvCxnSpPr>
          <p:spPr bwMode="auto">
            <a:xfrm flipV="1">
              <a:off x="4267200" y="4992249"/>
              <a:ext cx="350234" cy="517597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772A2C6-726F-4FFA-95C1-6861D9704771}"/>
                </a:ext>
              </a:extLst>
            </p:cNvPr>
            <p:cNvGrpSpPr/>
            <p:nvPr/>
          </p:nvGrpSpPr>
          <p:grpSpPr>
            <a:xfrm>
              <a:off x="4338387" y="3050066"/>
              <a:ext cx="712879" cy="734148"/>
              <a:chOff x="7164288" y="2620144"/>
              <a:chExt cx="792088" cy="815720"/>
            </a:xfrm>
          </p:grpSpPr>
          <p:pic>
            <p:nvPicPr>
              <p:cNvPr id="244" name="グラフィックス 243" descr="User">
                <a:extLst>
                  <a:ext uri="{FF2B5EF4-FFF2-40B4-BE49-F238E27FC236}">
                    <a16:creationId xmlns:a16="http://schemas.microsoft.com/office/drawing/2014/main" id="{2E68AB78-3F8E-4EE4-846E-79142E73E0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245" name="角丸四角形 75">
                <a:extLst>
                  <a:ext uri="{FF2B5EF4-FFF2-40B4-BE49-F238E27FC236}">
                    <a16:creationId xmlns:a16="http://schemas.microsoft.com/office/drawing/2014/main" id="{15B63094-A0E8-4FCE-91F5-257338DD0504}"/>
                  </a:ext>
                </a:extLst>
              </p:cNvPr>
              <p:cNvSpPr/>
              <p:nvPr/>
            </p:nvSpPr>
            <p:spPr bwMode="gray">
              <a:xfrm>
                <a:off x="7164288" y="2620144"/>
                <a:ext cx="792088" cy="3768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Developer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sp>
          <p:nvSpPr>
            <p:cNvPr id="236" name="角丸四角形 75">
              <a:extLst>
                <a:ext uri="{FF2B5EF4-FFF2-40B4-BE49-F238E27FC236}">
                  <a16:creationId xmlns:a16="http://schemas.microsoft.com/office/drawing/2014/main" id="{94DD508E-53D5-49A7-B078-6C190CF16981}"/>
                </a:ext>
              </a:extLst>
            </p:cNvPr>
            <p:cNvSpPr/>
            <p:nvPr/>
          </p:nvSpPr>
          <p:spPr bwMode="gray">
            <a:xfrm>
              <a:off x="7297512" y="4181932"/>
              <a:ext cx="922563" cy="313868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</a:p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provider</a:t>
              </a:r>
            </a:p>
          </p:txBody>
        </p:sp>
        <p:sp>
          <p:nvSpPr>
            <p:cNvPr id="237" name="角丸四角形 75">
              <a:extLst>
                <a:ext uri="{FF2B5EF4-FFF2-40B4-BE49-F238E27FC236}">
                  <a16:creationId xmlns:a16="http://schemas.microsoft.com/office/drawing/2014/main" id="{4F089037-8286-40EF-9F4A-209591BA6C71}"/>
                </a:ext>
              </a:extLst>
            </p:cNvPr>
            <p:cNvSpPr/>
            <p:nvPr/>
          </p:nvSpPr>
          <p:spPr bwMode="gray">
            <a:xfrm>
              <a:off x="6022767" y="4152901"/>
              <a:ext cx="902367" cy="299222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</a:p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provider</a:t>
              </a:r>
            </a:p>
          </p:txBody>
        </p:sp>
        <p:sp>
          <p:nvSpPr>
            <p:cNvPr id="238" name="角丸四角形 75">
              <a:extLst>
                <a:ext uri="{FF2B5EF4-FFF2-40B4-BE49-F238E27FC236}">
                  <a16:creationId xmlns:a16="http://schemas.microsoft.com/office/drawing/2014/main" id="{38FF1859-0B2A-4339-9AAC-A465064265D2}"/>
                </a:ext>
              </a:extLst>
            </p:cNvPr>
            <p:cNvSpPr/>
            <p:nvPr/>
          </p:nvSpPr>
          <p:spPr bwMode="gray">
            <a:xfrm>
              <a:off x="7419271" y="5038725"/>
              <a:ext cx="810330" cy="22676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Judgment target</a:t>
              </a:r>
            </a:p>
          </p:txBody>
        </p:sp>
        <p:sp>
          <p:nvSpPr>
            <p:cNvPr id="239" name="角丸四角形 75">
              <a:extLst>
                <a:ext uri="{FF2B5EF4-FFF2-40B4-BE49-F238E27FC236}">
                  <a16:creationId xmlns:a16="http://schemas.microsoft.com/office/drawing/2014/main" id="{84197908-4B57-441B-A2E8-1E16D4162AAA}"/>
                </a:ext>
              </a:extLst>
            </p:cNvPr>
            <p:cNvSpPr/>
            <p:nvPr/>
          </p:nvSpPr>
          <p:spPr bwMode="gray">
            <a:xfrm>
              <a:off x="7277100" y="4779482"/>
              <a:ext cx="1019175" cy="24019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Consumer-like user</a:t>
              </a:r>
            </a:p>
          </p:txBody>
        </p:sp>
        <p:cxnSp>
          <p:nvCxnSpPr>
            <p:cNvPr id="240" name="直線矢印コネクタ 239">
              <a:extLst>
                <a:ext uri="{FF2B5EF4-FFF2-40B4-BE49-F238E27FC236}">
                  <a16:creationId xmlns:a16="http://schemas.microsoft.com/office/drawing/2014/main" id="{9E31697B-2D64-492A-9C14-09A8AC37B4FC}"/>
                </a:ext>
              </a:extLst>
            </p:cNvPr>
            <p:cNvCxnSpPr/>
            <p:nvPr/>
          </p:nvCxnSpPr>
          <p:spPr bwMode="auto">
            <a:xfrm flipH="1">
              <a:off x="6922081" y="4311002"/>
              <a:ext cx="380267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1" name="直線矢印コネクタ 240">
              <a:extLst>
                <a:ext uri="{FF2B5EF4-FFF2-40B4-BE49-F238E27FC236}">
                  <a16:creationId xmlns:a16="http://schemas.microsoft.com/office/drawing/2014/main" id="{16EDA603-BAD1-4315-892E-527D2BEDC71A}"/>
                </a:ext>
              </a:extLst>
            </p:cNvPr>
            <p:cNvCxnSpPr/>
            <p:nvPr/>
          </p:nvCxnSpPr>
          <p:spPr bwMode="auto">
            <a:xfrm flipV="1">
              <a:off x="7360717" y="5235423"/>
              <a:ext cx="123638" cy="18630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1AE46D53-FF1E-4F54-8F34-F157D438CE7B}"/>
                </a:ext>
              </a:extLst>
            </p:cNvPr>
            <p:cNvSpPr txBox="1"/>
            <p:nvPr/>
          </p:nvSpPr>
          <p:spPr>
            <a:xfrm>
              <a:off x="3057309" y="3242930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224A516B-F9CB-4EAF-A7C9-BA6531019E25}"/>
                </a:ext>
              </a:extLst>
            </p:cNvPr>
            <p:cNvSpPr txBox="1"/>
            <p:nvPr/>
          </p:nvSpPr>
          <p:spPr>
            <a:xfrm>
              <a:off x="3311886" y="3536473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CA9DA64-EFB0-4B52-B6ED-A9F9D9E18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051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776BB0-4D29-4945-95CD-9B3E1F9B0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3 Stakeholder Explanation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01A33-99C0-4FEB-9C66-C3B04E7EE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AI Service Providers: Deliver AI systems to Business users</a:t>
            </a:r>
          </a:p>
          <a:p>
            <a:pPr marL="290195" indent="-290195"/>
            <a:r>
              <a:rPr lang="ja-JP" altLang="en-US" sz="960" dirty="0">
                <a:latin typeface="Fujitsu Infinity Pro" pitchFamily="2" charset="0"/>
              </a:rPr>
              <a:t>Developer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Develops machine learning or statistical analysis algorithms to generate AI models using Training data.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Evaluates validity of  inference result by AI model.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AI service providers and developers can be the same organization.</a:t>
            </a:r>
            <a:r>
              <a:rPr lang="ja-JP" altLang="en-US" sz="960" dirty="0">
                <a:latin typeface="Fujitsu Infinity Pro" pitchFamily="2" charset="0"/>
              </a:rPr>
              <a:t> </a:t>
            </a:r>
            <a:endParaRPr lang="en-US" altLang="ja-JP" sz="960" dirty="0">
              <a:latin typeface="Fujitsu Infinity Pro" pitchFamily="2" charset="0"/>
            </a:endParaRPr>
          </a:p>
          <a:p>
            <a:pPr indent="-242570"/>
            <a:r>
              <a:rPr lang="en-US" altLang="ja-JP" sz="1000" dirty="0">
                <a:latin typeface="Fujitsu Infinity Pro" pitchFamily="2" charset="0"/>
              </a:rPr>
              <a:t>Consumer-like user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  <a:ea typeface="Meiryo UI"/>
              </a:rPr>
              <a:t>H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as 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a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 role of 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Inference data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 provider and 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inference data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 source.</a:t>
            </a:r>
            <a:endParaRPr lang="en-US" altLang="ja-JP" sz="960" dirty="0">
              <a:latin typeface="Fujitsu Infinity Pro" pitchFamily="2" charset="0"/>
              <a:ea typeface="Meiryo UI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Uses</a:t>
            </a:r>
            <a:r>
              <a:rPr lang="ja-JP" altLang="en-US" sz="960" dirty="0">
                <a:latin typeface="Fujitsu Infinity Pro" pitchFamily="2" charset="0"/>
              </a:rPr>
              <a:t> AI systems through service </a:t>
            </a:r>
            <a:r>
              <a:rPr lang="en-US" altLang="ja-JP" sz="960" dirty="0">
                <a:latin typeface="Fujitsu Infinity Pro" pitchFamily="2" charset="0"/>
              </a:rPr>
              <a:t>UI/</a:t>
            </a:r>
            <a:r>
              <a:rPr lang="ja-JP" altLang="en-US" sz="960" dirty="0">
                <a:latin typeface="Fujitsu Infinity Pro" pitchFamily="2" charset="0"/>
              </a:rPr>
              <a:t>APIs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Provides data to AI systems.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  <a:ea typeface="Meiryo UI"/>
              </a:rPr>
              <a:t>Receives output based on AI inference results via service UI/API.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provider</a:t>
            </a: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Obtain</a:t>
            </a:r>
            <a:r>
              <a:rPr lang="en-US" altLang="ja-JP" sz="960" dirty="0">
                <a:latin typeface="Fujitsu Infinity Pro" pitchFamily="2" charset="0"/>
              </a:rPr>
              <a:t>s</a:t>
            </a:r>
            <a:r>
              <a:rPr lang="ja-JP" altLang="en-US" sz="960" dirty="0">
                <a:latin typeface="Fujitsu Infinity Pro" pitchFamily="2" charset="0"/>
              </a:rPr>
              <a:t> data from </a:t>
            </a:r>
            <a:r>
              <a:rPr lang="en-US" altLang="ja-JP" sz="960" dirty="0">
                <a:latin typeface="Fujitsu Infinity Pro" pitchFamily="2" charset="0"/>
              </a:rPr>
              <a:t>training data</a:t>
            </a:r>
            <a:r>
              <a:rPr lang="ja-JP" altLang="en-US" sz="960" dirty="0">
                <a:latin typeface="Fujitsu Infinity Pro" pitchFamily="2" charset="0"/>
              </a:rPr>
              <a:t> sources and provide it to developer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  <a:ea typeface="Meiryo UI"/>
              </a:rPr>
              <a:t>Judgment target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 (interaction not stated)</a:t>
            </a:r>
          </a:p>
          <a:p>
            <a:pPr lvl="1" indent="-242570"/>
            <a:r>
              <a:rPr lang="en-US" altLang="ja-JP" sz="960" dirty="0">
                <a:latin typeface="Fujitsu Infinity Pro" pitchFamily="2" charset="0"/>
                <a:ea typeface="Meiryo UI"/>
              </a:rPr>
              <a:t>Described in system diagram when</a:t>
            </a:r>
            <a:r>
              <a:rPr lang="ja-JP" altLang="en-US" sz="960" dirty="0">
                <a:latin typeface="Fujitsu Infinity Pro" pitchFamily="2" charset="0"/>
                <a:ea typeface="Meiryo UI"/>
              </a:rPr>
              <a:t> AI reasoning is an evaluation of a person or organization</a:t>
            </a:r>
            <a:r>
              <a:rPr lang="en-US" altLang="ja-JP" sz="960" dirty="0">
                <a:latin typeface="Fujitsu Infinity Pro" pitchFamily="2" charset="0"/>
                <a:ea typeface="Meiryo UI"/>
              </a:rPr>
              <a:t>.</a:t>
            </a:r>
            <a:endParaRPr lang="ja-JP" altLang="en-US" sz="960" dirty="0">
              <a:latin typeface="Fujitsu Infinity Pro" pitchFamily="2" charset="0"/>
              <a:ea typeface="Meiryo UI"/>
            </a:endParaRPr>
          </a:p>
          <a:p>
            <a:pPr marL="290195" indent="-290195"/>
            <a:r>
              <a:rPr lang="ja-JP" altLang="en-US" sz="960" dirty="0">
                <a:latin typeface="Fujitsu Infinity Pro" pitchFamily="2" charset="0"/>
                <a:ea typeface="Meiryo UI"/>
              </a:rPr>
              <a:t>Service UI/API provider</a:t>
            </a:r>
            <a:endParaRPr lang="en-US" altLang="ja-JP" sz="960" dirty="0">
              <a:latin typeface="Fujitsu Infinity Pro" pitchFamily="2" charset="0"/>
              <a:ea typeface="Meiryo UI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Described in system diagram when the service UI/API provider is neither AI service provider nor developer.</a:t>
            </a:r>
          </a:p>
          <a:p>
            <a:pPr lvl="1" indent="-242570"/>
            <a:r>
              <a:rPr lang="ja-JP" altLang="en-US" sz="960" dirty="0">
                <a:latin typeface="Fujitsu Infinity Pro" pitchFamily="2" charset="0"/>
              </a:rPr>
              <a:t>Provide</a:t>
            </a:r>
            <a:r>
              <a:rPr lang="en-US" altLang="ja-JP" sz="960" dirty="0">
                <a:latin typeface="Fujitsu Infinity Pro" pitchFamily="2" charset="0"/>
              </a:rPr>
              <a:t>s</a:t>
            </a:r>
            <a:r>
              <a:rPr lang="ja-JP" altLang="en-US" sz="960" dirty="0">
                <a:latin typeface="Fujitsu Infinity Pro" pitchFamily="2" charset="0"/>
              </a:rPr>
              <a:t> a service UI/API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  <a:endParaRPr lang="ja-JP" altLang="en-US" sz="960" dirty="0">
              <a:latin typeface="Fujitsu Infinity Pro" pitchFamily="2" charset="0"/>
            </a:endParaRP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O</a:t>
            </a:r>
            <a:r>
              <a:rPr lang="ja-JP" altLang="en-US" sz="960" dirty="0">
                <a:latin typeface="Fujitsu Infinity Pro" pitchFamily="2" charset="0"/>
              </a:rPr>
              <a:t>ther stakeholders (interaction not stated)</a:t>
            </a:r>
            <a:endParaRPr lang="en-US" altLang="ja-JP" sz="960" dirty="0">
              <a:latin typeface="Fujitsu Infinity Pro" pitchFamily="2" charset="0"/>
            </a:endParaRPr>
          </a:p>
          <a:p>
            <a:pPr lvl="1" indent="-242570"/>
            <a:r>
              <a:rPr lang="en-US" altLang="ja-JP" sz="960" dirty="0">
                <a:latin typeface="Fujitsu Infinity Pro" pitchFamily="2" charset="0"/>
              </a:rPr>
              <a:t>P</a:t>
            </a:r>
            <a:r>
              <a:rPr lang="ja-JP" altLang="en-US" sz="960" dirty="0">
                <a:latin typeface="Fujitsu Infinity Pro" pitchFamily="2" charset="0"/>
              </a:rPr>
              <a:t>erson </a:t>
            </a:r>
            <a:r>
              <a:rPr lang="en-US" altLang="ja-JP" sz="960" dirty="0">
                <a:latin typeface="Fujitsu Infinity Pro" pitchFamily="2" charset="0"/>
              </a:rPr>
              <a:t>who can refer</a:t>
            </a:r>
            <a:r>
              <a:rPr lang="ja-JP" altLang="en-US" sz="960" dirty="0">
                <a:latin typeface="Fujitsu Infinity Pro" pitchFamily="2" charset="0"/>
              </a:rPr>
              <a:t> the output through the service </a:t>
            </a:r>
            <a:r>
              <a:rPr lang="en-US" altLang="ja-JP" sz="960" dirty="0">
                <a:latin typeface="Fujitsu Infinity Pro" pitchFamily="2" charset="0"/>
              </a:rPr>
              <a:t>UI/</a:t>
            </a:r>
            <a:r>
              <a:rPr lang="ja-JP" altLang="en-US" sz="960" dirty="0">
                <a:latin typeface="Fujitsu Infinity Pro" pitchFamily="2" charset="0"/>
              </a:rPr>
              <a:t>API</a:t>
            </a:r>
            <a:r>
              <a:rPr lang="en-US" altLang="ja-JP" sz="960" dirty="0">
                <a:latin typeface="Fujitsu Infinity Pro" pitchFamily="2" charset="0"/>
              </a:rPr>
              <a:t>.</a:t>
            </a:r>
          </a:p>
          <a:p>
            <a:pPr marL="290195" indent="-290195"/>
            <a:r>
              <a:rPr lang="en-US" altLang="ja-JP" sz="960" dirty="0">
                <a:latin typeface="Fujitsu Infinity Pro" pitchFamily="2" charset="0"/>
              </a:rPr>
              <a:t>Use case e</a:t>
            </a:r>
            <a:r>
              <a:rPr lang="ja-JP" altLang="en-US" sz="960" dirty="0">
                <a:latin typeface="Fujitsu Infinity Pro" pitchFamily="2" charset="0"/>
              </a:rPr>
              <a:t>xample: </a:t>
            </a:r>
            <a:r>
              <a:rPr lang="en-US" altLang="ja-JP" sz="960" dirty="0">
                <a:latin typeface="Fujitsu Infinity Pro" pitchFamily="2" charset="0"/>
              </a:rPr>
              <a:t>A </a:t>
            </a:r>
            <a:r>
              <a:rPr lang="ja-JP" altLang="en-US" sz="960" dirty="0">
                <a:latin typeface="Fujitsu Infinity Pro" pitchFamily="2" charset="0"/>
              </a:rPr>
              <a:t>chatbot on SNS </a:t>
            </a:r>
            <a:r>
              <a:rPr lang="en-US" altLang="ja-JP" sz="960" dirty="0">
                <a:latin typeface="Fujitsu Infinity Pro" pitchFamily="2" charset="0"/>
              </a:rPr>
              <a:t>when </a:t>
            </a:r>
            <a:r>
              <a:rPr lang="ja-JP" altLang="en-US" sz="960" dirty="0">
                <a:latin typeface="Fujitsu Infinity Pro" pitchFamily="2" charset="0"/>
              </a:rPr>
              <a:t>the </a:t>
            </a:r>
            <a:r>
              <a:rPr lang="en-US" altLang="ja-JP" sz="960" dirty="0">
                <a:latin typeface="Fujitsu Infinity Pro" pitchFamily="2" charset="0"/>
              </a:rPr>
              <a:t>chatbot </a:t>
            </a:r>
            <a:r>
              <a:rPr lang="ja-JP" altLang="en-US" sz="960" dirty="0">
                <a:latin typeface="Fujitsu Infinity Pro" pitchFamily="2" charset="0"/>
              </a:rPr>
              <a:t>providers </a:t>
            </a:r>
            <a:r>
              <a:rPr lang="en-US" altLang="ja-JP" sz="960" dirty="0">
                <a:latin typeface="Fujitsu Infinity Pro" pitchFamily="2" charset="0"/>
              </a:rPr>
              <a:t>is</a:t>
            </a:r>
            <a:r>
              <a:rPr lang="ja-JP" altLang="en-US" sz="960" dirty="0">
                <a:latin typeface="Fujitsu Infinity Pro" pitchFamily="2" charset="0"/>
              </a:rPr>
              <a:t> different </a:t>
            </a:r>
            <a:r>
              <a:rPr lang="en-US" altLang="ja-JP" sz="960" dirty="0">
                <a:latin typeface="Fujitsu Infinity Pro" pitchFamily="2" charset="0"/>
              </a:rPr>
              <a:t>from the SNS provider.</a:t>
            </a:r>
            <a:endParaRPr lang="ja-JP" altLang="en-US" sz="960" dirty="0">
              <a:latin typeface="Fujitsu Infinity Pro" pitchFamily="2" charset="0"/>
            </a:endParaRPr>
          </a:p>
          <a:p>
            <a:endParaRPr lang="ja-JP" altLang="en-US" dirty="0">
              <a:latin typeface="Fujitsu Infinity Pro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F8BD85-D06D-4AA5-94AD-CA9089896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816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E794049D-0FE5-457A-87BA-586CD707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Fujitsu Infinity Pro" pitchFamily="2" charset="0"/>
              </a:rPr>
              <a:t>Pattern 3 Drawing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A3BB66-AA0D-4D80-86D1-16308F961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D4FFEB8C-F63E-453F-A578-F9D778167C7B}"/>
              </a:ext>
            </a:extLst>
          </p:cNvPr>
          <p:cNvGrpSpPr/>
          <p:nvPr/>
        </p:nvGrpSpPr>
        <p:grpSpPr>
          <a:xfrm>
            <a:off x="1166630" y="1343024"/>
            <a:ext cx="6714011" cy="3081058"/>
            <a:chOff x="5129029" y="3378012"/>
            <a:chExt cx="6714011" cy="3081058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9338ECD-FDF0-472D-B4A1-BC661ED13B49}"/>
                </a:ext>
              </a:extLst>
            </p:cNvPr>
            <p:cNvSpPr/>
            <p:nvPr/>
          </p:nvSpPr>
          <p:spPr bwMode="auto">
            <a:xfrm>
              <a:off x="11020457" y="5340063"/>
              <a:ext cx="774091" cy="704850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75F0F11C-9FD2-46F9-809B-772B78822BB0}"/>
                </a:ext>
              </a:extLst>
            </p:cNvPr>
            <p:cNvSpPr/>
            <p:nvPr/>
          </p:nvSpPr>
          <p:spPr bwMode="auto">
            <a:xfrm>
              <a:off x="8650173" y="4579478"/>
              <a:ext cx="732818" cy="678322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4147718"/>
              <a:endParaRPr lang="en-US" altLang="ja-JP" sz="1920" b="1" dirty="0"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E1BD0561-3EE3-41DF-A36B-C488EF6DEDF1}"/>
                </a:ext>
              </a:extLst>
            </p:cNvPr>
            <p:cNvSpPr/>
            <p:nvPr/>
          </p:nvSpPr>
          <p:spPr bwMode="auto">
            <a:xfrm>
              <a:off x="11034312" y="4491471"/>
              <a:ext cx="774091" cy="704850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1E515895-C780-4280-A7ED-95FA82A77AD1}"/>
                </a:ext>
              </a:extLst>
            </p:cNvPr>
            <p:cNvSpPr/>
            <p:nvPr/>
          </p:nvSpPr>
          <p:spPr bwMode="auto">
            <a:xfrm>
              <a:off x="9454028" y="4543426"/>
              <a:ext cx="983641" cy="1317048"/>
            </a:xfrm>
            <a:prstGeom prst="rect">
              <a:avLst/>
            </a:prstGeom>
            <a:solidFill>
              <a:srgbClr val="FFEB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r" defTabSz="3110789">
                <a:lnSpc>
                  <a:spcPct val="150000"/>
                </a:lnSpc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554E0AFA-E62F-4ECE-A2D4-D1DF7FDF467F}"/>
                </a:ext>
              </a:extLst>
            </p:cNvPr>
            <p:cNvSpPr/>
            <p:nvPr/>
          </p:nvSpPr>
          <p:spPr bwMode="auto">
            <a:xfrm>
              <a:off x="5748035" y="4598019"/>
              <a:ext cx="1360952" cy="1820710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960C28CF-1E5E-4865-812E-3C0176D61914}"/>
                </a:ext>
              </a:extLst>
            </p:cNvPr>
            <p:cNvSpPr/>
            <p:nvPr/>
          </p:nvSpPr>
          <p:spPr bwMode="auto">
            <a:xfrm>
              <a:off x="5838764" y="5370338"/>
              <a:ext cx="1166528" cy="35912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algn="ctr" defTabSz="3110789">
                <a:defRPr/>
              </a:pP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Machine learning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or statistical</a:t>
              </a:r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 analysis</a:t>
              </a:r>
              <a:endParaRPr lang="en-US" altLang="ja-JP" sz="800" dirty="0">
                <a:solidFill>
                  <a:schemeClr val="tx1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95" name="直線矢印コネクタ 94">
              <a:extLst>
                <a:ext uri="{FF2B5EF4-FFF2-40B4-BE49-F238E27FC236}">
                  <a16:creationId xmlns:a16="http://schemas.microsoft.com/office/drawing/2014/main" id="{6DBDC496-9A8B-404E-9374-90C5C59A6867}"/>
                </a:ext>
              </a:extLst>
            </p:cNvPr>
            <p:cNvCxnSpPr/>
            <p:nvPr/>
          </p:nvCxnSpPr>
          <p:spPr bwMode="auto">
            <a:xfrm rot="5400000">
              <a:off x="6363709" y="5273118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B168BDE3-768D-40AD-8EDD-64CE554E35CF}"/>
                </a:ext>
              </a:extLst>
            </p:cNvPr>
            <p:cNvSpPr txBox="1"/>
            <p:nvPr/>
          </p:nvSpPr>
          <p:spPr>
            <a:xfrm>
              <a:off x="10709829" y="4973790"/>
              <a:ext cx="1847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endParaRPr lang="en-GB" sz="800" dirty="0">
                <a:solidFill>
                  <a:srgbClr val="0070C0"/>
                </a:solidFill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1E4B8173-E188-47F8-B405-C5114AAD5417}"/>
                </a:ext>
              </a:extLst>
            </p:cNvPr>
            <p:cNvSpPr txBox="1"/>
            <p:nvPr/>
          </p:nvSpPr>
          <p:spPr>
            <a:xfrm>
              <a:off x="6097656" y="6189541"/>
              <a:ext cx="8306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part</a:t>
              </a:r>
            </a:p>
          </p:txBody>
        </p:sp>
        <p:sp>
          <p:nvSpPr>
            <p:cNvPr id="98" name="フローチャート: 磁気ディスク 97">
              <a:extLst>
                <a:ext uri="{FF2B5EF4-FFF2-40B4-BE49-F238E27FC236}">
                  <a16:creationId xmlns:a16="http://schemas.microsoft.com/office/drawing/2014/main" id="{E7771D14-2262-4138-9236-86DC595429E8}"/>
                </a:ext>
              </a:extLst>
            </p:cNvPr>
            <p:cNvSpPr/>
            <p:nvPr/>
          </p:nvSpPr>
          <p:spPr bwMode="auto">
            <a:xfrm>
              <a:off x="6097992" y="4822159"/>
              <a:ext cx="686957" cy="353758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 dirty="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99" name="直線矢印コネクタ 98">
              <a:extLst>
                <a:ext uri="{FF2B5EF4-FFF2-40B4-BE49-F238E27FC236}">
                  <a16:creationId xmlns:a16="http://schemas.microsoft.com/office/drawing/2014/main" id="{125287E7-0196-4799-A151-6A3B3AEDA00C}"/>
                </a:ext>
              </a:extLst>
            </p:cNvPr>
            <p:cNvCxnSpPr/>
            <p:nvPr/>
          </p:nvCxnSpPr>
          <p:spPr bwMode="auto">
            <a:xfrm rot="5400000">
              <a:off x="6389631" y="5826660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0392B551-6897-454F-B31B-EBC1490AFC96}"/>
                </a:ext>
              </a:extLst>
            </p:cNvPr>
            <p:cNvSpPr/>
            <p:nvPr/>
          </p:nvSpPr>
          <p:spPr bwMode="auto">
            <a:xfrm>
              <a:off x="6033182" y="5923881"/>
              <a:ext cx="894340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24B7B5DF-080C-4B13-9C4F-4B98E9C1A5C6}"/>
                </a:ext>
              </a:extLst>
            </p:cNvPr>
            <p:cNvSpPr/>
            <p:nvPr/>
          </p:nvSpPr>
          <p:spPr bwMode="auto">
            <a:xfrm>
              <a:off x="7147869" y="4598019"/>
              <a:ext cx="1360952" cy="1820710"/>
            </a:xfrm>
            <a:prstGeom prst="rect">
              <a:avLst/>
            </a:prstGeom>
            <a:solidFill>
              <a:srgbClr val="A7D9FF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/>
            <a:lstStyle/>
            <a:p>
              <a:pPr algn="r" defTabSz="3110789">
                <a:defRPr/>
              </a:pPr>
              <a:endParaRPr lang="en-US" altLang="ja-JP" sz="800" b="1" dirty="0">
                <a:solidFill>
                  <a:srgbClr val="FFFFFF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102" name="直線矢印コネクタ 101">
              <a:extLst>
                <a:ext uri="{FF2B5EF4-FFF2-40B4-BE49-F238E27FC236}">
                  <a16:creationId xmlns:a16="http://schemas.microsoft.com/office/drawing/2014/main" id="{A237A2E9-5A5F-42FD-8AA5-6865AC10615E}"/>
                </a:ext>
              </a:extLst>
            </p:cNvPr>
            <p:cNvCxnSpPr/>
            <p:nvPr/>
          </p:nvCxnSpPr>
          <p:spPr bwMode="auto">
            <a:xfrm flipH="1">
              <a:off x="8058151" y="4904012"/>
              <a:ext cx="68437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3" name="直線矢印コネクタ 102">
              <a:extLst>
                <a:ext uri="{FF2B5EF4-FFF2-40B4-BE49-F238E27FC236}">
                  <a16:creationId xmlns:a16="http://schemas.microsoft.com/office/drawing/2014/main" id="{E27CD5D4-853F-4D86-BFA8-AC6E4C499E9D}"/>
                </a:ext>
              </a:extLst>
            </p:cNvPr>
            <p:cNvCxnSpPr/>
            <p:nvPr/>
          </p:nvCxnSpPr>
          <p:spPr bwMode="auto">
            <a:xfrm rot="5400000">
              <a:off x="7556161" y="5243395"/>
              <a:ext cx="194400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04" name="フローチャート: 磁気ディスク 103">
              <a:extLst>
                <a:ext uri="{FF2B5EF4-FFF2-40B4-BE49-F238E27FC236}">
                  <a16:creationId xmlns:a16="http://schemas.microsoft.com/office/drawing/2014/main" id="{90C29B2C-4C27-4C76-A459-8FCA36B8A02F}"/>
                </a:ext>
              </a:extLst>
            </p:cNvPr>
            <p:cNvSpPr/>
            <p:nvPr/>
          </p:nvSpPr>
          <p:spPr bwMode="auto">
            <a:xfrm>
              <a:off x="7329325" y="4822159"/>
              <a:ext cx="712879" cy="324036"/>
            </a:xfrm>
            <a:prstGeom prst="flowChartMagneticDisk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77C08CB2-0951-43AB-BF50-E9A9EDF47C78}"/>
                </a:ext>
              </a:extLst>
            </p:cNvPr>
            <p:cNvSpPr txBox="1"/>
            <p:nvPr/>
          </p:nvSpPr>
          <p:spPr>
            <a:xfrm>
              <a:off x="7376468" y="6184769"/>
              <a:ext cx="8963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part</a:t>
              </a:r>
            </a:p>
          </p:txBody>
        </p:sp>
        <p:pic>
          <p:nvPicPr>
            <p:cNvPr id="106" name="グラフィックス 105" descr="User">
              <a:extLst>
                <a:ext uri="{FF2B5EF4-FFF2-40B4-BE49-F238E27FC236}">
                  <a16:creationId xmlns:a16="http://schemas.microsoft.com/office/drawing/2014/main" id="{FA706DD3-A20F-4CE4-9DD6-244594982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744551" y="5468858"/>
              <a:ext cx="395021" cy="395021"/>
            </a:xfrm>
            <a:prstGeom prst="rect">
              <a:avLst/>
            </a:prstGeom>
          </p:spPr>
        </p:pic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F50B9C39-6352-4F79-8539-3A462BA5441B}"/>
                </a:ext>
              </a:extLst>
            </p:cNvPr>
            <p:cNvSpPr txBox="1"/>
            <p:nvPr/>
          </p:nvSpPr>
          <p:spPr>
            <a:xfrm>
              <a:off x="5995935" y="4904882"/>
              <a:ext cx="848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Training data</a:t>
              </a: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6EC512C2-7F38-4189-B1C7-82BD771B7441}"/>
                </a:ext>
              </a:extLst>
            </p:cNvPr>
            <p:cNvSpPr txBox="1"/>
            <p:nvPr/>
          </p:nvSpPr>
          <p:spPr>
            <a:xfrm>
              <a:off x="7229579" y="4893159"/>
              <a:ext cx="91403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data</a:t>
              </a:r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EDAE1CB-BE8C-40F1-BF5A-F8C22481A735}"/>
                </a:ext>
              </a:extLst>
            </p:cNvPr>
            <p:cNvSpPr/>
            <p:nvPr/>
          </p:nvSpPr>
          <p:spPr bwMode="auto">
            <a:xfrm>
              <a:off x="5709150" y="4575895"/>
              <a:ext cx="2838556" cy="1883175"/>
            </a:xfrm>
            <a:prstGeom prst="rect">
              <a:avLst/>
            </a:prstGeom>
            <a:noFill/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ja-JP" altLang="en-US" sz="800">
                <a:latin typeface="Fujitsu Infinity Pro" pitchFamily="2" charset="0"/>
                <a:cs typeface="Arial"/>
              </a:endParaRPr>
            </a:p>
          </p:txBody>
        </p:sp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id="{6BA1D4B1-84CD-42F8-AC7A-67FB277B5B0A}"/>
                </a:ext>
              </a:extLst>
            </p:cNvPr>
            <p:cNvCxnSpPr>
              <a:cxnSpLocks/>
              <a:stCxn id="113" idx="3"/>
            </p:cNvCxnSpPr>
            <p:nvPr/>
          </p:nvCxnSpPr>
          <p:spPr bwMode="auto">
            <a:xfrm flipV="1">
              <a:off x="8042204" y="5122718"/>
              <a:ext cx="706941" cy="80116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5F43162F-BA21-46C3-A2CD-25BCBDE9C45C}"/>
                </a:ext>
              </a:extLst>
            </p:cNvPr>
            <p:cNvGrpSpPr/>
            <p:nvPr/>
          </p:nvGrpSpPr>
          <p:grpSpPr>
            <a:xfrm>
              <a:off x="6116000" y="3506932"/>
              <a:ext cx="740787" cy="805160"/>
              <a:chOff x="2510148" y="2664091"/>
              <a:chExt cx="823096" cy="894623"/>
            </a:xfrm>
          </p:grpSpPr>
          <p:sp>
            <p:nvSpPr>
              <p:cNvPr id="176" name="角丸四角形 75">
                <a:extLst>
                  <a:ext uri="{FF2B5EF4-FFF2-40B4-BE49-F238E27FC236}">
                    <a16:creationId xmlns:a16="http://schemas.microsoft.com/office/drawing/2014/main" id="{860C5B9F-892E-4041-B7B5-C66F27D90A5F}"/>
                  </a:ext>
                </a:extLst>
              </p:cNvPr>
              <p:cNvSpPr/>
              <p:nvPr/>
            </p:nvSpPr>
            <p:spPr bwMode="gray">
              <a:xfrm>
                <a:off x="2510148" y="2664091"/>
                <a:ext cx="823096" cy="477673"/>
              </a:xfrm>
              <a:prstGeom prst="roundRect">
                <a:avLst>
                  <a:gd name="adj" fmla="val 34238"/>
                </a:avLst>
              </a:prstGeom>
              <a:noFill/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AI Services</a:t>
                </a:r>
              </a:p>
              <a:p>
                <a:pPr defTabSz="3110789">
                  <a:defRPr/>
                </a:pPr>
                <a:r>
                  <a:rPr lang="ja-JP" altLang="en-US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  <a:endParaRPr lang="en-US" altLang="ja-JP" sz="800" dirty="0">
                  <a:solidFill>
                    <a:srgbClr val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  <p:pic>
            <p:nvPicPr>
              <p:cNvPr id="177" name="グラフィックス 176" descr="User">
                <a:extLst>
                  <a:ext uri="{FF2B5EF4-FFF2-40B4-BE49-F238E27FC236}">
                    <a16:creationId xmlns:a16="http://schemas.microsoft.com/office/drawing/2014/main" id="{AD88DCD6-3147-4DFB-A08E-8A2CF6BC77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735692" y="3119802"/>
                <a:ext cx="438912" cy="438912"/>
              </a:xfrm>
              <a:prstGeom prst="rect">
                <a:avLst/>
              </a:prstGeom>
            </p:spPr>
          </p:pic>
        </p:grpSp>
        <p:sp>
          <p:nvSpPr>
            <p:cNvPr id="112" name="角丸四角形 75">
              <a:extLst>
                <a:ext uri="{FF2B5EF4-FFF2-40B4-BE49-F238E27FC236}">
                  <a16:creationId xmlns:a16="http://schemas.microsoft.com/office/drawing/2014/main" id="{FA8D76C8-F5F6-4C90-BC9A-C59F7E270DA4}"/>
                </a:ext>
              </a:extLst>
            </p:cNvPr>
            <p:cNvSpPr/>
            <p:nvPr/>
          </p:nvSpPr>
          <p:spPr bwMode="gray">
            <a:xfrm>
              <a:off x="9450604" y="5278582"/>
              <a:ext cx="958616" cy="244498"/>
            </a:xfrm>
            <a:prstGeom prst="roundRect">
              <a:avLst>
                <a:gd name="adj" fmla="val 3854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Consumer-like user</a:t>
              </a:r>
            </a:p>
          </p:txBody>
        </p:sp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225968CF-32FD-474A-9424-76E8FE12B42F}"/>
                </a:ext>
              </a:extLst>
            </p:cNvPr>
            <p:cNvSpPr/>
            <p:nvPr/>
          </p:nvSpPr>
          <p:spPr bwMode="auto">
            <a:xfrm>
              <a:off x="7264518" y="5794267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inference result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114" name="直線矢印コネクタ 113">
              <a:extLst>
                <a:ext uri="{FF2B5EF4-FFF2-40B4-BE49-F238E27FC236}">
                  <a16:creationId xmlns:a16="http://schemas.microsoft.com/office/drawing/2014/main" id="{7863D4D2-7E56-40B8-9D71-32AF033531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53361" y="5599845"/>
              <a:ext cx="0" cy="19442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BD37766C-4337-41E4-9473-9A4521C6E625}"/>
                </a:ext>
              </a:extLst>
            </p:cNvPr>
            <p:cNvGrpSpPr/>
            <p:nvPr/>
          </p:nvGrpSpPr>
          <p:grpSpPr>
            <a:xfrm>
              <a:off x="7996076" y="3468831"/>
              <a:ext cx="794634" cy="818666"/>
              <a:chOff x="3636466" y="2638501"/>
              <a:chExt cx="882926" cy="909629"/>
            </a:xfrm>
          </p:grpSpPr>
          <p:sp>
            <p:nvSpPr>
              <p:cNvPr id="174" name="角丸四角形 75">
                <a:extLst>
                  <a:ext uri="{FF2B5EF4-FFF2-40B4-BE49-F238E27FC236}">
                    <a16:creationId xmlns:a16="http://schemas.microsoft.com/office/drawing/2014/main" id="{3A62E62D-D01D-4179-9F7E-CEA942EF106D}"/>
                  </a:ext>
                </a:extLst>
              </p:cNvPr>
              <p:cNvSpPr/>
              <p:nvPr/>
            </p:nvSpPr>
            <p:spPr bwMode="gray">
              <a:xfrm>
                <a:off x="3636466" y="2638501"/>
                <a:ext cx="882926" cy="502469"/>
              </a:xfrm>
              <a:prstGeom prst="roundRect">
                <a:avLst>
                  <a:gd name="adj" fmla="val 43681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175" name="グラフィックス 174" descr="User">
                <a:extLst>
                  <a:ext uri="{FF2B5EF4-FFF2-40B4-BE49-F238E27FC236}">
                    <a16:creationId xmlns:a16="http://schemas.microsoft.com/office/drawing/2014/main" id="{737667C7-1559-47CD-B444-9F8C11BE27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51920" y="3109218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16" name="直線矢印コネクタ 115">
              <a:extLst>
                <a:ext uri="{FF2B5EF4-FFF2-40B4-BE49-F238E27FC236}">
                  <a16:creationId xmlns:a16="http://schemas.microsoft.com/office/drawing/2014/main" id="{D4CCFBCA-A794-497C-B367-525FF87D110B}"/>
                </a:ext>
              </a:extLst>
            </p:cNvPr>
            <p:cNvCxnSpPr>
              <a:endCxn id="132" idx="2"/>
            </p:cNvCxnSpPr>
            <p:nvPr/>
          </p:nvCxnSpPr>
          <p:spPr bwMode="auto">
            <a:xfrm flipH="1">
              <a:off x="6720611" y="3811732"/>
              <a:ext cx="327024" cy="146784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8B94C99A-BF00-4DEC-A179-77C515B56F2C}"/>
                </a:ext>
              </a:extLst>
            </p:cNvPr>
            <p:cNvSpPr/>
            <p:nvPr/>
          </p:nvSpPr>
          <p:spPr bwMode="auto">
            <a:xfrm>
              <a:off x="7264518" y="5340616"/>
              <a:ext cx="777686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Model</a:t>
              </a: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4721CCB7-9013-4AD4-B36C-94ACEF24A594}"/>
                </a:ext>
              </a:extLst>
            </p:cNvPr>
            <p:cNvGrpSpPr/>
            <p:nvPr/>
          </p:nvGrpSpPr>
          <p:grpSpPr>
            <a:xfrm>
              <a:off x="9057408" y="3487879"/>
              <a:ext cx="771527" cy="818663"/>
              <a:chOff x="3735606" y="2659670"/>
              <a:chExt cx="857252" cy="909627"/>
            </a:xfrm>
          </p:grpSpPr>
          <p:sp>
            <p:nvSpPr>
              <p:cNvPr id="172" name="角丸四角形 75">
                <a:extLst>
                  <a:ext uri="{FF2B5EF4-FFF2-40B4-BE49-F238E27FC236}">
                    <a16:creationId xmlns:a16="http://schemas.microsoft.com/office/drawing/2014/main" id="{D3D7C665-7CDA-4118-A1C9-18911A7D9A49}"/>
                  </a:ext>
                </a:extLst>
              </p:cNvPr>
              <p:cNvSpPr/>
              <p:nvPr/>
            </p:nvSpPr>
            <p:spPr bwMode="gray">
              <a:xfrm>
                <a:off x="3735606" y="2659670"/>
                <a:ext cx="857252" cy="481297"/>
              </a:xfrm>
              <a:prstGeom prst="roundRect">
                <a:avLst>
                  <a:gd name="adj" fmla="val 43325"/>
                </a:avLst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Training data</a:t>
                </a:r>
              </a:p>
              <a:p>
                <a:pPr defTabSz="3110789">
                  <a:defRPr/>
                </a:pPr>
                <a:r>
                  <a:rPr lang="en-US" altLang="ja-JP" sz="800" dirty="0">
                    <a:solidFill>
                      <a:srgbClr val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provider</a:t>
                </a:r>
              </a:p>
            </p:txBody>
          </p:sp>
          <p:pic>
            <p:nvPicPr>
              <p:cNvPr id="173" name="グラフィックス 172" descr="User">
                <a:extLst>
                  <a:ext uri="{FF2B5EF4-FFF2-40B4-BE49-F238E27FC236}">
                    <a16:creationId xmlns:a16="http://schemas.microsoft.com/office/drawing/2014/main" id="{FF7EBDCC-FD4B-4845-81A4-7256C47629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957754" y="3130385"/>
                <a:ext cx="438912" cy="438912"/>
              </a:xfrm>
              <a:prstGeom prst="rect">
                <a:avLst/>
              </a:prstGeom>
            </p:spPr>
          </p:pic>
        </p:grpSp>
        <p:cxnSp>
          <p:nvCxnSpPr>
            <p:cNvPr id="119" name="直線矢印コネクタ 118">
              <a:extLst>
                <a:ext uri="{FF2B5EF4-FFF2-40B4-BE49-F238E27FC236}">
                  <a16:creationId xmlns:a16="http://schemas.microsoft.com/office/drawing/2014/main" id="{C32F6512-6B1A-4851-A2D1-8A28459DB7A6}"/>
                </a:ext>
              </a:extLst>
            </p:cNvPr>
            <p:cNvCxnSpPr>
              <a:cxnSpLocks/>
              <a:stCxn id="174" idx="1"/>
            </p:cNvCxnSpPr>
            <p:nvPr/>
          </p:nvCxnSpPr>
          <p:spPr bwMode="auto">
            <a:xfrm flipH="1" flipV="1">
              <a:off x="7681470" y="3685422"/>
              <a:ext cx="314606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0" name="直線矢印コネクタ 119">
              <a:extLst>
                <a:ext uri="{FF2B5EF4-FFF2-40B4-BE49-F238E27FC236}">
                  <a16:creationId xmlns:a16="http://schemas.microsoft.com/office/drawing/2014/main" id="{659F9EC8-3815-4DA0-8D4A-444FD8C41174}"/>
                </a:ext>
              </a:extLst>
            </p:cNvPr>
            <p:cNvCxnSpPr>
              <a:cxnSpLocks/>
              <a:stCxn id="172" idx="1"/>
            </p:cNvCxnSpPr>
            <p:nvPr/>
          </p:nvCxnSpPr>
          <p:spPr bwMode="auto">
            <a:xfrm flipH="1" flipV="1">
              <a:off x="8776983" y="3698240"/>
              <a:ext cx="280425" cy="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39A017BD-5BB2-4EF7-BD8D-ECC67D3AB8A4}"/>
                </a:ext>
              </a:extLst>
            </p:cNvPr>
            <p:cNvSpPr txBox="1"/>
            <p:nvPr/>
          </p:nvSpPr>
          <p:spPr>
            <a:xfrm>
              <a:off x="9216396" y="4727274"/>
              <a:ext cx="3321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91C3415C-87B6-455E-A0E8-FDA3261C402F}"/>
                </a:ext>
              </a:extLst>
            </p:cNvPr>
            <p:cNvSpPr txBox="1"/>
            <p:nvPr/>
          </p:nvSpPr>
          <p:spPr>
            <a:xfrm>
              <a:off x="8115407" y="4700066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5D0EBE91-AC38-4B03-802E-DBDF1AD6B3AF}"/>
                </a:ext>
              </a:extLst>
            </p:cNvPr>
            <p:cNvSpPr txBox="1"/>
            <p:nvPr/>
          </p:nvSpPr>
          <p:spPr>
            <a:xfrm>
              <a:off x="7646439" y="5109919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8975C799-2F4E-4E96-8F7B-33811352D0EE}"/>
                </a:ext>
              </a:extLst>
            </p:cNvPr>
            <p:cNvSpPr txBox="1"/>
            <p:nvPr/>
          </p:nvSpPr>
          <p:spPr>
            <a:xfrm>
              <a:off x="7642108" y="5561928"/>
              <a:ext cx="35137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891B22C6-665B-4574-B1CC-916312BCBC88}"/>
                </a:ext>
              </a:extLst>
            </p:cNvPr>
            <p:cNvSpPr txBox="1"/>
            <p:nvPr/>
          </p:nvSpPr>
          <p:spPr>
            <a:xfrm>
              <a:off x="8050508" y="5323756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653E3515-79B4-41EE-8686-1BBDE75C0CA4}"/>
                </a:ext>
              </a:extLst>
            </p:cNvPr>
            <p:cNvSpPr txBox="1"/>
            <p:nvPr/>
          </p:nvSpPr>
          <p:spPr>
            <a:xfrm>
              <a:off x="8661163" y="5232415"/>
              <a:ext cx="3497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C2E10BD4-FA01-43BD-A84D-2396443F2234}"/>
                </a:ext>
              </a:extLst>
            </p:cNvPr>
            <p:cNvSpPr txBox="1"/>
            <p:nvPr/>
          </p:nvSpPr>
          <p:spPr>
            <a:xfrm>
              <a:off x="8736033" y="3425065"/>
              <a:ext cx="309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88BEC572-FCA9-4FB7-8C73-9741BFCA7523}"/>
                </a:ext>
              </a:extLst>
            </p:cNvPr>
            <p:cNvSpPr txBox="1"/>
            <p:nvPr/>
          </p:nvSpPr>
          <p:spPr>
            <a:xfrm>
              <a:off x="5720845" y="3378012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26B6C3E4-A8FB-4AAA-85B2-3DD7DB2EA9C6}"/>
                </a:ext>
              </a:extLst>
            </p:cNvPr>
            <p:cNvGrpSpPr/>
            <p:nvPr/>
          </p:nvGrpSpPr>
          <p:grpSpPr>
            <a:xfrm>
              <a:off x="11035145" y="5392886"/>
              <a:ext cx="704927" cy="709661"/>
              <a:chOff x="5754959" y="4187804"/>
              <a:chExt cx="783252" cy="788512"/>
            </a:xfrm>
          </p:grpSpPr>
          <p:pic>
            <p:nvPicPr>
              <p:cNvPr id="170" name="グラフィックス 169" descr="User">
                <a:extLst>
                  <a:ext uri="{FF2B5EF4-FFF2-40B4-BE49-F238E27FC236}">
                    <a16:creationId xmlns:a16="http://schemas.microsoft.com/office/drawing/2014/main" id="{CB99D3CB-166C-4852-9B19-5BA4A1BA6C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982530" y="4537404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71" name="角丸四角形 75">
                <a:extLst>
                  <a:ext uri="{FF2B5EF4-FFF2-40B4-BE49-F238E27FC236}">
                    <a16:creationId xmlns:a16="http://schemas.microsoft.com/office/drawing/2014/main" id="{D3AD6981-8349-4521-B0C7-09A4F8209C95}"/>
                  </a:ext>
                </a:extLst>
              </p:cNvPr>
              <p:cNvSpPr/>
              <p:nvPr/>
            </p:nvSpPr>
            <p:spPr bwMode="gray">
              <a:xfrm>
                <a:off x="5754959" y="4187804"/>
                <a:ext cx="783252" cy="38776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Other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Stakeholders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cxnSp>
          <p:nvCxnSpPr>
            <p:cNvPr id="130" name="直線矢印コネクタ 129">
              <a:extLst>
                <a:ext uri="{FF2B5EF4-FFF2-40B4-BE49-F238E27FC236}">
                  <a16:creationId xmlns:a16="http://schemas.microsoft.com/office/drawing/2014/main" id="{A13D6638-FD49-49E5-A84B-133487C431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12006" y="5133110"/>
              <a:ext cx="0" cy="343173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0E8DEF18-4357-4532-9CA9-BA265C75BC70}"/>
                </a:ext>
              </a:extLst>
            </p:cNvPr>
            <p:cNvSpPr txBox="1"/>
            <p:nvPr/>
          </p:nvSpPr>
          <p:spPr>
            <a:xfrm>
              <a:off x="7645469" y="3456448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72C0D64F-5CA3-4C0C-9F5F-2D176113A272}"/>
                </a:ext>
              </a:extLst>
            </p:cNvPr>
            <p:cNvSpPr txBox="1"/>
            <p:nvPr/>
          </p:nvSpPr>
          <p:spPr>
            <a:xfrm>
              <a:off x="6561753" y="5064134"/>
              <a:ext cx="3177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52F3CCFD-0004-4622-A446-ECE9F7159818}"/>
                </a:ext>
              </a:extLst>
            </p:cNvPr>
            <p:cNvSpPr txBox="1"/>
            <p:nvPr/>
          </p:nvSpPr>
          <p:spPr>
            <a:xfrm>
              <a:off x="6579668" y="5670846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118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15F15216-C164-453A-8DE4-F700D366E383}"/>
                </a:ext>
              </a:extLst>
            </p:cNvPr>
            <p:cNvSpPr txBox="1"/>
            <p:nvPr/>
          </p:nvSpPr>
          <p:spPr>
            <a:xfrm>
              <a:off x="6123219" y="5085686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119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54265D0-C776-4B67-9DA0-38602E43C370}"/>
                </a:ext>
              </a:extLst>
            </p:cNvPr>
            <p:cNvGrpSpPr/>
            <p:nvPr/>
          </p:nvGrpSpPr>
          <p:grpSpPr>
            <a:xfrm>
              <a:off x="5129029" y="3525980"/>
              <a:ext cx="652878" cy="778081"/>
              <a:chOff x="7247083" y="2571329"/>
              <a:chExt cx="725420" cy="864535"/>
            </a:xfrm>
          </p:grpSpPr>
          <p:pic>
            <p:nvPicPr>
              <p:cNvPr id="168" name="グラフィックス 167" descr="User">
                <a:extLst>
                  <a:ext uri="{FF2B5EF4-FFF2-40B4-BE49-F238E27FC236}">
                    <a16:creationId xmlns:a16="http://schemas.microsoft.com/office/drawing/2014/main" id="{E1573BCC-737C-4462-9A17-00CFCC77A3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69" name="角丸四角形 75">
                <a:extLst>
                  <a:ext uri="{FF2B5EF4-FFF2-40B4-BE49-F238E27FC236}">
                    <a16:creationId xmlns:a16="http://schemas.microsoft.com/office/drawing/2014/main" id="{B0F83D74-E1DC-46D8-9E8A-AD4C5F40A1CD}"/>
                  </a:ext>
                </a:extLst>
              </p:cNvPr>
              <p:cNvSpPr/>
              <p:nvPr/>
            </p:nvSpPr>
            <p:spPr bwMode="gray">
              <a:xfrm>
                <a:off x="7247083" y="2571329"/>
                <a:ext cx="725420" cy="36111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en-US" altLang="ja-JP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Observers</a:t>
                </a:r>
              </a:p>
            </p:txBody>
          </p:sp>
        </p:grpSp>
        <p:cxnSp>
          <p:nvCxnSpPr>
            <p:cNvPr id="136" name="直線矢印コネクタ 135">
              <a:extLst>
                <a:ext uri="{FF2B5EF4-FFF2-40B4-BE49-F238E27FC236}">
                  <a16:creationId xmlns:a16="http://schemas.microsoft.com/office/drawing/2014/main" id="{10B7B586-FA53-45A6-BB4E-64876036CFA7}"/>
                </a:ext>
              </a:extLst>
            </p:cNvPr>
            <p:cNvCxnSpPr/>
            <p:nvPr/>
          </p:nvCxnSpPr>
          <p:spPr bwMode="auto">
            <a:xfrm rot="16200000" flipH="1" flipV="1">
              <a:off x="5941462" y="3426375"/>
              <a:ext cx="0" cy="367808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7" name="直線矢印コネクタ 136">
              <a:extLst>
                <a:ext uri="{FF2B5EF4-FFF2-40B4-BE49-F238E27FC236}">
                  <a16:creationId xmlns:a16="http://schemas.microsoft.com/office/drawing/2014/main" id="{65AFE4B2-400F-4849-A577-D0B6B400F887}"/>
                </a:ext>
              </a:extLst>
            </p:cNvPr>
            <p:cNvCxnSpPr/>
            <p:nvPr/>
          </p:nvCxnSpPr>
          <p:spPr bwMode="auto">
            <a:xfrm rot="16200000">
              <a:off x="5943808" y="3572402"/>
              <a:ext cx="0" cy="360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1CC092D2-E95D-4108-888C-F1E6EBC12F15}"/>
                </a:ext>
              </a:extLst>
            </p:cNvPr>
            <p:cNvSpPr/>
            <p:nvPr/>
          </p:nvSpPr>
          <p:spPr bwMode="auto">
            <a:xfrm>
              <a:off x="8706834" y="5481748"/>
              <a:ext cx="648072" cy="259229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7D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ja-JP" altLang="en-US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Output</a:t>
              </a:r>
              <a:endParaRPr lang="en-US" altLang="ja-JP" sz="800" dirty="0">
                <a:latin typeface="Fujitsu Infinity Pro" pitchFamily="2" charset="0"/>
                <a:ea typeface="Meiryo UI" panose="020B0604030504040204" pitchFamily="50" charset="-128"/>
                <a:cs typeface="Arial"/>
              </a:endParaRPr>
            </a:p>
          </p:txBody>
        </p:sp>
        <p:cxnSp>
          <p:nvCxnSpPr>
            <p:cNvPr id="139" name="直線矢印コネクタ 138">
              <a:extLst>
                <a:ext uri="{FF2B5EF4-FFF2-40B4-BE49-F238E27FC236}">
                  <a16:creationId xmlns:a16="http://schemas.microsoft.com/office/drawing/2014/main" id="{B11C4D1B-7899-4266-BDE0-B016AA96E5B2}"/>
                </a:ext>
              </a:extLst>
            </p:cNvPr>
            <p:cNvCxnSpPr/>
            <p:nvPr/>
          </p:nvCxnSpPr>
          <p:spPr bwMode="auto">
            <a:xfrm flipH="1">
              <a:off x="6523759" y="3845296"/>
              <a:ext cx="521154" cy="1042761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0" name="直線矢印コネクタ 139">
              <a:extLst>
                <a:ext uri="{FF2B5EF4-FFF2-40B4-BE49-F238E27FC236}">
                  <a16:creationId xmlns:a16="http://schemas.microsoft.com/office/drawing/2014/main" id="{D3E0EA60-7049-4C38-95A7-AEDFD0989899}"/>
                </a:ext>
              </a:extLst>
            </p:cNvPr>
            <p:cNvCxnSpPr/>
            <p:nvPr/>
          </p:nvCxnSpPr>
          <p:spPr bwMode="auto">
            <a:xfrm flipH="1">
              <a:off x="6851762" y="3840307"/>
              <a:ext cx="281597" cy="2106212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339B2F38-B3FE-4CC7-9032-73A9005BBAB7}"/>
                </a:ext>
              </a:extLst>
            </p:cNvPr>
            <p:cNvSpPr txBox="1"/>
            <p:nvPr/>
          </p:nvSpPr>
          <p:spPr>
            <a:xfrm>
              <a:off x="6106793" y="5691006"/>
              <a:ext cx="3481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120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E7BCFE43-DBB5-4D9E-9BFC-FFCF7C0E7F8D}"/>
                </a:ext>
              </a:extLst>
            </p:cNvPr>
            <p:cNvSpPr txBox="1"/>
            <p:nvPr/>
          </p:nvSpPr>
          <p:spPr>
            <a:xfrm>
              <a:off x="7137379" y="5085496"/>
              <a:ext cx="325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121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43" name="直線矢印コネクタ 142">
              <a:extLst>
                <a:ext uri="{FF2B5EF4-FFF2-40B4-BE49-F238E27FC236}">
                  <a16:creationId xmlns:a16="http://schemas.microsoft.com/office/drawing/2014/main" id="{AD4E5E33-E819-4BBE-BCEF-C7B881FACE32}"/>
                </a:ext>
              </a:extLst>
            </p:cNvPr>
            <p:cNvCxnSpPr/>
            <p:nvPr/>
          </p:nvCxnSpPr>
          <p:spPr bwMode="auto">
            <a:xfrm flipH="1">
              <a:off x="7375996" y="3868882"/>
              <a:ext cx="109788" cy="1940704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DA440FFE-7802-4037-B963-F713434B9FF5}"/>
                </a:ext>
              </a:extLst>
            </p:cNvPr>
            <p:cNvSpPr txBox="1"/>
            <p:nvPr/>
          </p:nvSpPr>
          <p:spPr>
            <a:xfrm>
              <a:off x="6245936" y="4608688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116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C6707B9D-AACB-4E03-BBBF-D74EBA7929A4}"/>
                </a:ext>
              </a:extLst>
            </p:cNvPr>
            <p:cNvSpPr txBox="1"/>
            <p:nvPr/>
          </p:nvSpPr>
          <p:spPr>
            <a:xfrm>
              <a:off x="7603842" y="4635251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122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46" name="直線矢印コネクタ 145">
              <a:extLst>
                <a:ext uri="{FF2B5EF4-FFF2-40B4-BE49-F238E27FC236}">
                  <a16:creationId xmlns:a16="http://schemas.microsoft.com/office/drawing/2014/main" id="{CE40AC9B-EBDF-40B6-8037-030AD7FEFF54}"/>
                </a:ext>
              </a:extLst>
            </p:cNvPr>
            <p:cNvCxnSpPr/>
            <p:nvPr/>
          </p:nvCxnSpPr>
          <p:spPr bwMode="auto">
            <a:xfrm>
              <a:off x="6337382" y="3949947"/>
              <a:ext cx="0" cy="64800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CDCD3575-EC50-4F3A-A56A-576F9A2983E1}"/>
                </a:ext>
              </a:extLst>
            </p:cNvPr>
            <p:cNvSpPr txBox="1"/>
            <p:nvPr/>
          </p:nvSpPr>
          <p:spPr>
            <a:xfrm>
              <a:off x="6922207" y="5653832"/>
              <a:ext cx="34176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123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cxnSp>
          <p:nvCxnSpPr>
            <p:cNvPr id="148" name="直線矢印コネクタ 147">
              <a:extLst>
                <a:ext uri="{FF2B5EF4-FFF2-40B4-BE49-F238E27FC236}">
                  <a16:creationId xmlns:a16="http://schemas.microsoft.com/office/drawing/2014/main" id="{F90E1B8E-44DA-48E4-B097-972B004E3AE2}"/>
                </a:ext>
              </a:extLst>
            </p:cNvPr>
            <p:cNvCxnSpPr/>
            <p:nvPr/>
          </p:nvCxnSpPr>
          <p:spPr bwMode="auto">
            <a:xfrm>
              <a:off x="7509370" y="3845296"/>
              <a:ext cx="213805" cy="1052286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9" name="直線矢印コネクタ 148">
              <a:extLst>
                <a:ext uri="{FF2B5EF4-FFF2-40B4-BE49-F238E27FC236}">
                  <a16:creationId xmlns:a16="http://schemas.microsoft.com/office/drawing/2014/main" id="{F7232EFF-CD1A-4F39-BE1B-64C22FDE8FCE}"/>
                </a:ext>
              </a:extLst>
            </p:cNvPr>
            <p:cNvCxnSpPr>
              <a:endCxn id="117" idx="1"/>
            </p:cNvCxnSpPr>
            <p:nvPr/>
          </p:nvCxnSpPr>
          <p:spPr bwMode="auto">
            <a:xfrm flipV="1">
              <a:off x="6914284" y="5470231"/>
              <a:ext cx="350234" cy="517597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4776FF2-6BD0-4196-BC1E-2735B07C0344}"/>
                </a:ext>
              </a:extLst>
            </p:cNvPr>
            <p:cNvGrpSpPr/>
            <p:nvPr/>
          </p:nvGrpSpPr>
          <p:grpSpPr>
            <a:xfrm>
              <a:off x="6985471" y="3528048"/>
              <a:ext cx="712879" cy="734148"/>
              <a:chOff x="7164288" y="2620144"/>
              <a:chExt cx="792088" cy="815720"/>
            </a:xfrm>
          </p:grpSpPr>
          <p:pic>
            <p:nvPicPr>
              <p:cNvPr id="166" name="グラフィックス 165" descr="User">
                <a:extLst>
                  <a:ext uri="{FF2B5EF4-FFF2-40B4-BE49-F238E27FC236}">
                    <a16:creationId xmlns:a16="http://schemas.microsoft.com/office/drawing/2014/main" id="{C12B98BF-5E74-4E51-9704-DD943E3DF4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7380312" y="2996952"/>
                <a:ext cx="438912" cy="438912"/>
              </a:xfrm>
              <a:prstGeom prst="rect">
                <a:avLst/>
              </a:prstGeom>
            </p:spPr>
          </p:pic>
          <p:sp>
            <p:nvSpPr>
              <p:cNvPr id="167" name="角丸四角形 75">
                <a:extLst>
                  <a:ext uri="{FF2B5EF4-FFF2-40B4-BE49-F238E27FC236}">
                    <a16:creationId xmlns:a16="http://schemas.microsoft.com/office/drawing/2014/main" id="{86D949ED-9FC0-4674-9AA8-11BAD78D3574}"/>
                  </a:ext>
                </a:extLst>
              </p:cNvPr>
              <p:cNvSpPr/>
              <p:nvPr/>
            </p:nvSpPr>
            <p:spPr bwMode="gray">
              <a:xfrm>
                <a:off x="7164288" y="2620144"/>
                <a:ext cx="792088" cy="37680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  <a:effectLst>
                <a:outerShdw blurRad="63500" dist="254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0" rtlCol="0" anchor="ctr"/>
              <a:lstStyle/>
              <a:p>
                <a:pPr defTabSz="3110789"/>
                <a:r>
                  <a:rPr lang="ja-JP" altLang="en-US" sz="800" dirty="0">
                    <a:solidFill>
                      <a:sysClr val="windowText" lastClr="000000"/>
                    </a:solidFill>
                    <a:latin typeface="Fujitsu Infinity Pro" pitchFamily="2" charset="0"/>
                    <a:ea typeface="Meiryo UI" panose="020B0604030504040204" pitchFamily="50" charset="-128"/>
                    <a:cs typeface="Microsoft GothicNeo" panose="020B0503020000020004" pitchFamily="34" charset="-127"/>
                  </a:rPr>
                  <a:t>Developer</a:t>
                </a:r>
                <a:endPara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endParaRPr>
              </a:p>
            </p:txBody>
          </p:sp>
        </p:grpSp>
        <p:sp>
          <p:nvSpPr>
            <p:cNvPr id="151" name="角丸四角形 75">
              <a:extLst>
                <a:ext uri="{FF2B5EF4-FFF2-40B4-BE49-F238E27FC236}">
                  <a16:creationId xmlns:a16="http://schemas.microsoft.com/office/drawing/2014/main" id="{B5517A72-0048-4CE8-AC5F-D99051E695B3}"/>
                </a:ext>
              </a:extLst>
            </p:cNvPr>
            <p:cNvSpPr/>
            <p:nvPr/>
          </p:nvSpPr>
          <p:spPr bwMode="gray">
            <a:xfrm>
              <a:off x="9539351" y="4815778"/>
              <a:ext cx="934686" cy="22381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 source</a:t>
              </a:r>
              <a:endParaRPr lang="en-US" altLang="ja-JP" sz="800" dirty="0">
                <a:solidFill>
                  <a:sysClr val="windowText" lastClr="000000"/>
                </a:solidFill>
                <a:latin typeface="Fujitsu Infinity Pro" pitchFamily="2" charset="0"/>
                <a:ea typeface="Meiryo UI" panose="020B0604030504040204" pitchFamily="50" charset="-128"/>
                <a:cs typeface="Microsoft GothicNeo" panose="020B0503020000020004" pitchFamily="34" charset="-127"/>
              </a:endParaRPr>
            </a:p>
          </p:txBody>
        </p:sp>
        <p:sp>
          <p:nvSpPr>
            <p:cNvPr id="152" name="角丸四角形 75">
              <a:extLst>
                <a:ext uri="{FF2B5EF4-FFF2-40B4-BE49-F238E27FC236}">
                  <a16:creationId xmlns:a16="http://schemas.microsoft.com/office/drawing/2014/main" id="{4217FB2A-C886-4F30-824C-15757A3B4CAC}"/>
                </a:ext>
              </a:extLst>
            </p:cNvPr>
            <p:cNvSpPr/>
            <p:nvPr/>
          </p:nvSpPr>
          <p:spPr bwMode="gray">
            <a:xfrm>
              <a:off x="9521907" y="4578929"/>
              <a:ext cx="902367" cy="200890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Inference data</a:t>
              </a:r>
              <a:r>
                <a:rPr lang="ja-JP" altLang="en-US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 provider</a:t>
              </a:r>
              <a:endParaRPr lang="en-US" altLang="ja-JP" sz="800" dirty="0">
                <a:solidFill>
                  <a:sysClr val="windowText" lastClr="000000"/>
                </a:solidFill>
                <a:latin typeface="Fujitsu Infinity Pro" pitchFamily="2" charset="0"/>
                <a:ea typeface="Meiryo UI" panose="020B0604030504040204" pitchFamily="50" charset="-128"/>
                <a:cs typeface="Microsoft GothicNeo" panose="020B0503020000020004" pitchFamily="34" charset="-127"/>
              </a:endParaRPr>
            </a:p>
          </p:txBody>
        </p:sp>
        <p:sp>
          <p:nvSpPr>
            <p:cNvPr id="153" name="角丸四角形 75">
              <a:extLst>
                <a:ext uri="{FF2B5EF4-FFF2-40B4-BE49-F238E27FC236}">
                  <a16:creationId xmlns:a16="http://schemas.microsoft.com/office/drawing/2014/main" id="{9710C2B3-E5DE-48E8-A011-C6A897D6EF03}"/>
                </a:ext>
              </a:extLst>
            </p:cNvPr>
            <p:cNvSpPr/>
            <p:nvPr/>
          </p:nvSpPr>
          <p:spPr bwMode="gray">
            <a:xfrm>
              <a:off x="11032710" y="4539961"/>
              <a:ext cx="810330" cy="226763"/>
            </a:xfrm>
            <a:prstGeom prst="roundRect">
              <a:avLst>
                <a:gd name="adj" fmla="val 47457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3110789"/>
              <a:r>
                <a:rPr lang="en-US" altLang="ja-JP" sz="800" dirty="0">
                  <a:solidFill>
                    <a:sysClr val="windowText" lastClr="000000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Judgment target</a:t>
              </a:r>
            </a:p>
          </p:txBody>
        </p:sp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313E2C4F-E872-45F6-96C9-307BE71A3602}"/>
                </a:ext>
              </a:extLst>
            </p:cNvPr>
            <p:cNvSpPr txBox="1"/>
            <p:nvPr/>
          </p:nvSpPr>
          <p:spPr>
            <a:xfrm>
              <a:off x="5694002" y="3741694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132829D2-98A9-4B15-B6F8-BF89C4A9B475}"/>
                </a:ext>
              </a:extLst>
            </p:cNvPr>
            <p:cNvSpPr txBox="1"/>
            <p:nvPr/>
          </p:nvSpPr>
          <p:spPr>
            <a:xfrm>
              <a:off x="5958970" y="4014455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115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1DFBAF3E-DE90-47A2-879B-A37C942069CC}"/>
                </a:ext>
              </a:extLst>
            </p:cNvPr>
            <p:cNvSpPr txBox="1"/>
            <p:nvPr/>
          </p:nvSpPr>
          <p:spPr>
            <a:xfrm>
              <a:off x="5675417" y="4371482"/>
              <a:ext cx="65114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ja-JP" sz="800" dirty="0">
                  <a:latin typeface="Fujitsu Infinity Pro" pitchFamily="2" charset="0"/>
                  <a:ea typeface="Meiryo UI" panose="020B0604030504040204" pitchFamily="50" charset="-128"/>
                  <a:cs typeface="Arial"/>
                </a:rPr>
                <a:t>AI system</a:t>
              </a:r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DD168305-8548-42F9-B39E-EA56293A1DA7}"/>
                </a:ext>
              </a:extLst>
            </p:cNvPr>
            <p:cNvSpPr/>
            <p:nvPr/>
          </p:nvSpPr>
          <p:spPr bwMode="auto">
            <a:xfrm>
              <a:off x="8742964" y="4754667"/>
              <a:ext cx="567292" cy="4615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9CC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4147718"/>
              <a:r>
                <a:rPr lang="ja-JP" altLang="en-US" sz="800" dirty="0">
                  <a:solidFill>
                    <a:srgbClr val="0070C0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Service</a:t>
              </a:r>
              <a:endParaRPr lang="en-US" altLang="ja-JP" sz="800" dirty="0">
                <a:solidFill>
                  <a:srgbClr val="0070C0"/>
                </a:solidFill>
                <a:latin typeface="Fujitsu Infinity Pro" pitchFamily="2" charset="0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defTabSz="4147718"/>
              <a:r>
                <a:rPr lang="en-US" altLang="ja-JP" sz="800" dirty="0">
                  <a:solidFill>
                    <a:srgbClr val="0070C0"/>
                  </a:solidFill>
                  <a:latin typeface="Fujitsu Infinity Pro" pitchFamily="2" charset="0"/>
                  <a:ea typeface="Meiryo UI" panose="020B0604030504040204" pitchFamily="50" charset="-128"/>
                  <a:cs typeface="Meiryo UI" panose="020B0604030504040204" pitchFamily="50" charset="-128"/>
                </a:rPr>
                <a:t>UI/API</a:t>
              </a:r>
            </a:p>
          </p:txBody>
        </p:sp>
        <p:sp>
          <p:nvSpPr>
            <p:cNvPr id="158" name="角丸四角形 75">
              <a:extLst>
                <a:ext uri="{FF2B5EF4-FFF2-40B4-BE49-F238E27FC236}">
                  <a16:creationId xmlns:a16="http://schemas.microsoft.com/office/drawing/2014/main" id="{B5678277-47E3-4E9D-8CE3-73C7A6B56593}"/>
                </a:ext>
              </a:extLst>
            </p:cNvPr>
            <p:cNvSpPr/>
            <p:nvPr/>
          </p:nvSpPr>
          <p:spPr bwMode="gray">
            <a:xfrm>
              <a:off x="9979171" y="3553690"/>
              <a:ext cx="1074875" cy="344983"/>
            </a:xfrm>
            <a:prstGeom prst="roundRect">
              <a:avLst>
                <a:gd name="adj" fmla="val 38662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  <a:effectLst>
              <a:outerShdw blurRad="635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0" rtlCol="0" anchor="ctr"/>
            <a:lstStyle/>
            <a:p>
              <a:pPr defTabSz="4147718"/>
              <a:r>
                <a:rPr lang="ja-JP" altLang="en-US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Service UI/API</a:t>
              </a:r>
            </a:p>
            <a:p>
              <a:pPr defTabSz="4147718"/>
              <a:r>
                <a:rPr lang="en-US" altLang="ja-JP" sz="800" dirty="0">
                  <a:solidFill>
                    <a:schemeClr val="tx1"/>
                  </a:solidFill>
                  <a:latin typeface="Fujitsu Infinity Pro" pitchFamily="2" charset="0"/>
                  <a:ea typeface="Meiryo UI" panose="020B0604030504040204" pitchFamily="50" charset="-128"/>
                  <a:cs typeface="Microsoft GothicNeo" panose="020B0503020000020004" pitchFamily="34" charset="-127"/>
                </a:rPr>
                <a:t>provider</a:t>
              </a:r>
            </a:p>
          </p:txBody>
        </p:sp>
        <p:pic>
          <p:nvPicPr>
            <p:cNvPr id="159" name="グラフィックス 158" descr="User">
              <a:extLst>
                <a:ext uri="{FF2B5EF4-FFF2-40B4-BE49-F238E27FC236}">
                  <a16:creationId xmlns:a16="http://schemas.microsoft.com/office/drawing/2014/main" id="{CA548D8A-9377-4D6E-9649-957B18CDA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345657" y="3863711"/>
              <a:ext cx="395021" cy="395021"/>
            </a:xfrm>
            <a:prstGeom prst="rect">
              <a:avLst/>
            </a:prstGeom>
          </p:spPr>
        </p:pic>
        <p:cxnSp>
          <p:nvCxnSpPr>
            <p:cNvPr id="160" name="直線矢印コネクタ 159">
              <a:extLst>
                <a:ext uri="{FF2B5EF4-FFF2-40B4-BE49-F238E27FC236}">
                  <a16:creationId xmlns:a16="http://schemas.microsoft.com/office/drawing/2014/main" id="{6C6724C1-E774-4E37-8ECE-9585CEBB4968}"/>
                </a:ext>
              </a:extLst>
            </p:cNvPr>
            <p:cNvCxnSpPr/>
            <p:nvPr/>
          </p:nvCxnSpPr>
          <p:spPr bwMode="auto">
            <a:xfrm flipH="1">
              <a:off x="9132875" y="3906982"/>
              <a:ext cx="1091780" cy="862445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1" name="直線矢印コネクタ 160">
              <a:extLst>
                <a:ext uri="{FF2B5EF4-FFF2-40B4-BE49-F238E27FC236}">
                  <a16:creationId xmlns:a16="http://schemas.microsoft.com/office/drawing/2014/main" id="{81C0CBA9-0719-4700-9FE7-FC4FCEB6AB02}"/>
                </a:ext>
              </a:extLst>
            </p:cNvPr>
            <p:cNvCxnSpPr>
              <a:stCxn id="152" idx="1"/>
            </p:cNvCxnSpPr>
            <p:nvPr/>
          </p:nvCxnSpPr>
          <p:spPr bwMode="auto">
            <a:xfrm flipH="1">
              <a:off x="9279082" y="4679374"/>
              <a:ext cx="242825" cy="162790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2" name="直線矢印コネクタ 161">
              <a:extLst>
                <a:ext uri="{FF2B5EF4-FFF2-40B4-BE49-F238E27FC236}">
                  <a16:creationId xmlns:a16="http://schemas.microsoft.com/office/drawing/2014/main" id="{7E4DBEE3-9B6C-4127-A072-6D1CE4D03175}"/>
                </a:ext>
              </a:extLst>
            </p:cNvPr>
            <p:cNvCxnSpPr>
              <a:endCxn id="112" idx="1"/>
            </p:cNvCxnSpPr>
            <p:nvPr/>
          </p:nvCxnSpPr>
          <p:spPr bwMode="auto">
            <a:xfrm flipV="1">
              <a:off x="9347492" y="5400831"/>
              <a:ext cx="103112" cy="195181"/>
            </a:xfrm>
            <a:prstGeom prst="straightConnector1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F84882E2-26DE-4ABB-9E90-CBCA5E3D7EBC}"/>
                </a:ext>
              </a:extLst>
            </p:cNvPr>
            <p:cNvSpPr txBox="1"/>
            <p:nvPr/>
          </p:nvSpPr>
          <p:spPr>
            <a:xfrm>
              <a:off x="9281154" y="5509506"/>
              <a:ext cx="3401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107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8B160B3D-779E-49C8-93FA-AD248B47124C}"/>
                </a:ext>
              </a:extLst>
            </p:cNvPr>
            <p:cNvSpPr txBox="1"/>
            <p:nvPr/>
          </p:nvSpPr>
          <p:spPr>
            <a:xfrm>
              <a:off x="9755461" y="4143687"/>
              <a:ext cx="344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>
                  <a:solidFill>
                    <a:srgbClr val="FF0000"/>
                  </a:solidFill>
                  <a:latin typeface="Fujitsu Infinity Pro" pitchFamily="2" charset="0"/>
                  <a:ea typeface="Meiryo UI" panose="020B0604030504040204" pitchFamily="50" charset="-128"/>
                </a:rPr>
                <a:t>124</a:t>
              </a:r>
              <a:endParaRPr lang="ja-JP" altLang="en-US" sz="800" dirty="0">
                <a:solidFill>
                  <a:srgbClr val="FF0000"/>
                </a:solidFill>
                <a:latin typeface="Fujitsu Infinity Pro" pitchFamily="2" charset="0"/>
                <a:ea typeface="Meiryo UI" panose="020B0604030504040204" pitchFamily="50" charset="-128"/>
              </a:endParaRPr>
            </a:p>
          </p:txBody>
        </p:sp>
        <p:pic>
          <p:nvPicPr>
            <p:cNvPr id="165" name="グラフィックス 164" descr="User">
              <a:extLst>
                <a:ext uri="{FF2B5EF4-FFF2-40B4-BE49-F238E27FC236}">
                  <a16:creationId xmlns:a16="http://schemas.microsoft.com/office/drawing/2014/main" id="{D1C46DE7-13D8-4CF2-81DE-7457A560E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66984" y="4753866"/>
              <a:ext cx="395021" cy="395021"/>
            </a:xfrm>
            <a:prstGeom prst="rect">
              <a:avLst/>
            </a:prstGeom>
          </p:spPr>
        </p:pic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3DC8997-D5C1-41A8-9151-A2F92025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D89-7B63-4C94-AD4D-2E4D6BB8363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6804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ATEFORMAT" val="-1"/>
</p:tagLst>
</file>

<file path=ppt/theme/theme1.xml><?xml version="1.0" encoding="utf-8"?>
<a:theme xmlns:a="http://schemas.openxmlformats.org/drawingml/2006/main" name="F_Tool_T2_01_JP_Red">
  <a:themeElements>
    <a:clrScheme name="F_Tool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EA0000"/>
      </a:accent1>
      <a:accent2>
        <a:srgbClr val="FF8000"/>
      </a:accent2>
      <a:accent3>
        <a:srgbClr val="D80084"/>
      </a:accent3>
      <a:accent4>
        <a:srgbClr val="2400B0"/>
      </a:accent4>
      <a:accent5>
        <a:srgbClr val="61D600"/>
      </a:accent5>
      <a:accent6>
        <a:srgbClr val="008224"/>
      </a:accent6>
      <a:hlink>
        <a:srgbClr val="0563C1"/>
      </a:hlink>
      <a:folHlink>
        <a:srgbClr val="954F72"/>
      </a:folHlink>
    </a:clrScheme>
    <a:fontScheme name="F_Tool_JP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FEFEF"/>
        </a:solidFill>
        <a:ln>
          <a:solidFill>
            <a:srgbClr val="DCDCDC"/>
          </a:solidFill>
        </a:ln>
      </a:spPr>
      <a:bodyPr rtlCol="0" anchor="ctr"/>
      <a:lstStyle>
        <a:defPPr algn="l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kumimoji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_Tool_T2_01_JP_Orange">
  <a:themeElements>
    <a:clrScheme name="F_Tool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EA0000"/>
      </a:accent1>
      <a:accent2>
        <a:srgbClr val="FF8000"/>
      </a:accent2>
      <a:accent3>
        <a:srgbClr val="D80084"/>
      </a:accent3>
      <a:accent4>
        <a:srgbClr val="2400B0"/>
      </a:accent4>
      <a:accent5>
        <a:srgbClr val="61D600"/>
      </a:accent5>
      <a:accent6>
        <a:srgbClr val="008224"/>
      </a:accent6>
      <a:hlink>
        <a:srgbClr val="0563C1"/>
      </a:hlink>
      <a:folHlink>
        <a:srgbClr val="954F72"/>
      </a:folHlink>
    </a:clrScheme>
    <a:fontScheme name="F_Tool_JP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75000"/>
            </a:schemeClr>
          </a:solidFill>
        </a:ln>
      </a:spPr>
      <a:bodyPr rtlCol="0" anchor="ctr"/>
      <a:lstStyle>
        <a:defPPr algn="ctr">
          <a:defRPr kumimoji="1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kumimoji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_Tool_T2_01_JP_Blue">
  <a:themeElements>
    <a:clrScheme name="F_Tool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EA0000"/>
      </a:accent1>
      <a:accent2>
        <a:srgbClr val="FF8000"/>
      </a:accent2>
      <a:accent3>
        <a:srgbClr val="D80084"/>
      </a:accent3>
      <a:accent4>
        <a:srgbClr val="2400B0"/>
      </a:accent4>
      <a:accent5>
        <a:srgbClr val="61D600"/>
      </a:accent5>
      <a:accent6>
        <a:srgbClr val="008224"/>
      </a:accent6>
      <a:hlink>
        <a:srgbClr val="0563C1"/>
      </a:hlink>
      <a:folHlink>
        <a:srgbClr val="954F72"/>
      </a:folHlink>
    </a:clrScheme>
    <a:fontScheme name="F_Tool_JP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75000"/>
            </a:schemeClr>
          </a:solidFill>
        </a:ln>
      </a:spPr>
      <a:bodyPr rtlCol="0" anchor="ctr"/>
      <a:lstStyle>
        <a:defPPr algn="ctr">
          <a:defRPr kumimoji="1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kumimoji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F_Tool_T2_01_JP_Emerald">
  <a:themeElements>
    <a:clrScheme name="F_Tool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EA0000"/>
      </a:accent1>
      <a:accent2>
        <a:srgbClr val="FF8000"/>
      </a:accent2>
      <a:accent3>
        <a:srgbClr val="D80084"/>
      </a:accent3>
      <a:accent4>
        <a:srgbClr val="2400B0"/>
      </a:accent4>
      <a:accent5>
        <a:srgbClr val="61D600"/>
      </a:accent5>
      <a:accent6>
        <a:srgbClr val="008224"/>
      </a:accent6>
      <a:hlink>
        <a:srgbClr val="0563C1"/>
      </a:hlink>
      <a:folHlink>
        <a:srgbClr val="954F72"/>
      </a:folHlink>
    </a:clrScheme>
    <a:fontScheme name="F_Tool_JP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75000"/>
            </a:schemeClr>
          </a:solidFill>
        </a:ln>
      </a:spPr>
      <a:bodyPr rtlCol="0" anchor="ctr"/>
      <a:lstStyle>
        <a:defPPr algn="ctr">
          <a:defRPr kumimoji="1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kumimoji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F_Tool_T2_01_JP_Yellow">
  <a:themeElements>
    <a:clrScheme name="F_Tool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EA0000"/>
      </a:accent1>
      <a:accent2>
        <a:srgbClr val="FF8000"/>
      </a:accent2>
      <a:accent3>
        <a:srgbClr val="D80084"/>
      </a:accent3>
      <a:accent4>
        <a:srgbClr val="2400B0"/>
      </a:accent4>
      <a:accent5>
        <a:srgbClr val="61D600"/>
      </a:accent5>
      <a:accent6>
        <a:srgbClr val="008224"/>
      </a:accent6>
      <a:hlink>
        <a:srgbClr val="0563C1"/>
      </a:hlink>
      <a:folHlink>
        <a:srgbClr val="954F72"/>
      </a:folHlink>
    </a:clrScheme>
    <a:fontScheme name="F_Tool_JP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75000"/>
            </a:schemeClr>
          </a:solidFill>
        </a:ln>
      </a:spPr>
      <a:bodyPr rtlCol="0" anchor="ctr"/>
      <a:lstStyle>
        <a:defPPr algn="ctr">
          <a:defRPr kumimoji="1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kumimoji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テーマ">
  <a:themeElements>
    <a:clrScheme name="F_Tool_8_EN">
      <a:dk1>
        <a:srgbClr val="000000"/>
      </a:dk1>
      <a:lt1>
        <a:sysClr val="window" lastClr="FFFFFF"/>
      </a:lt1>
      <a:dk2>
        <a:srgbClr val="D51C89"/>
      </a:dk2>
      <a:lt2>
        <a:srgbClr val="E60000"/>
      </a:lt2>
      <a:accent1>
        <a:srgbClr val="1813B1"/>
      </a:accent1>
      <a:accent2>
        <a:srgbClr val="00ECF4"/>
      </a:accent2>
      <a:accent3>
        <a:srgbClr val="75D700"/>
      </a:accent3>
      <a:accent4>
        <a:srgbClr val="00812F"/>
      </a:accent4>
      <a:accent5>
        <a:srgbClr val="FFE800"/>
      </a:accent5>
      <a:accent6>
        <a:srgbClr val="FF8100"/>
      </a:accent6>
      <a:hlink>
        <a:srgbClr val="0563C1"/>
      </a:hlink>
      <a:folHlink>
        <a:srgbClr val="954F72"/>
      </a:folHlink>
    </a:clrScheme>
    <a:fontScheme name="F_Tool_8_EN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テーマ">
  <a:themeElements>
    <a:clrScheme name="F_Tool_8_EN">
      <a:dk1>
        <a:srgbClr val="000000"/>
      </a:dk1>
      <a:lt1>
        <a:sysClr val="window" lastClr="FFFFFF"/>
      </a:lt1>
      <a:dk2>
        <a:srgbClr val="D51C89"/>
      </a:dk2>
      <a:lt2>
        <a:srgbClr val="E60000"/>
      </a:lt2>
      <a:accent1>
        <a:srgbClr val="1813B1"/>
      </a:accent1>
      <a:accent2>
        <a:srgbClr val="00ECF4"/>
      </a:accent2>
      <a:accent3>
        <a:srgbClr val="75D700"/>
      </a:accent3>
      <a:accent4>
        <a:srgbClr val="00812F"/>
      </a:accent4>
      <a:accent5>
        <a:srgbClr val="FFE800"/>
      </a:accent5>
      <a:accent6>
        <a:srgbClr val="FF8100"/>
      </a:accent6>
      <a:hlink>
        <a:srgbClr val="0563C1"/>
      </a:hlink>
      <a:folHlink>
        <a:srgbClr val="954F72"/>
      </a:folHlink>
    </a:clrScheme>
    <a:fontScheme name="F_Tool_8_EN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74015F89DCDC9458ECE074A16CABC47" ma:contentTypeVersion="13" ma:contentTypeDescription="新しいドキュメントを作成します。" ma:contentTypeScope="" ma:versionID="0611e0743a4e232118c742f6c89ab522">
  <xsd:schema xmlns:xsd="http://www.w3.org/2001/XMLSchema" xmlns:xs="http://www.w3.org/2001/XMLSchema" xmlns:p="http://schemas.microsoft.com/office/2006/metadata/properties" xmlns:ns2="2f31a1f2-3b7c-4111-a918-260d967bced9" xmlns:ns3="0c1da322-12d3-4b54-965b-93f85e07568a" targetNamespace="http://schemas.microsoft.com/office/2006/metadata/properties" ma:root="true" ma:fieldsID="72747bf11b32784eda7c637ebac19d7a" ns2:_="" ns3:_="">
    <xsd:import namespace="2f31a1f2-3b7c-4111-a918-260d967bced9"/>
    <xsd:import namespace="0c1da322-12d3-4b54-965b-93f85e07568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31a1f2-3b7c-4111-a918-260d967bced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1da322-12d3-4b54-965b-93f85e0756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8B99FD-518B-492A-8A24-341D624B529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45ECE01-73B4-4AE1-854F-3895080E0B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916927-3EA9-4FD0-A3C6-3C94B4B45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31a1f2-3b7c-4111-a918-260d967bced9"/>
    <ds:schemaRef ds:uri="0c1da322-12d3-4b54-965b-93f85e0756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1583</Words>
  <Application>Microsoft Office PowerPoint</Application>
  <PresentationFormat>画面に合わせる (16:9)</PresentationFormat>
  <Paragraphs>397</Paragraphs>
  <Slides>14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14</vt:i4>
      </vt:variant>
    </vt:vector>
  </HeadingPairs>
  <TitlesOfParts>
    <vt:vector size="24" baseType="lpstr">
      <vt:lpstr>Meiryo UI</vt:lpstr>
      <vt:lpstr>メイリオ</vt:lpstr>
      <vt:lpstr>Arial</vt:lpstr>
      <vt:lpstr>Fujitsu Infinity Pro</vt:lpstr>
      <vt:lpstr>Wingdings</vt:lpstr>
      <vt:lpstr>F_Tool_T2_01_JP_Red</vt:lpstr>
      <vt:lpstr>F_Tool_T2_01_JP_Orange</vt:lpstr>
      <vt:lpstr>F_Tool_T2_01_JP_Blue</vt:lpstr>
      <vt:lpstr>F_Tool_T2_01_JP_Emerald</vt:lpstr>
      <vt:lpstr>F_Tool_T2_01_JP_Yellow</vt:lpstr>
      <vt:lpstr>AI Ethics Impact Assessment AI system diagram pattern sheet</vt:lpstr>
      <vt:lpstr>Revision History</vt:lpstr>
      <vt:lpstr>Using the AI system pattern sheet</vt:lpstr>
      <vt:lpstr>Pattern 1 Stakeholder Explanation</vt:lpstr>
      <vt:lpstr>Pattern 1 drawing</vt:lpstr>
      <vt:lpstr>Pattern 2 Stakeholder Explanation</vt:lpstr>
      <vt:lpstr>Pattern 2 Drawing</vt:lpstr>
      <vt:lpstr>Pattern 3 Stakeholder Explanation</vt:lpstr>
      <vt:lpstr>Pattern 3 Drawing</vt:lpstr>
      <vt:lpstr>Pattern 4 Stakeholder Explanation</vt:lpstr>
      <vt:lpstr>Pattern 4 Drawing</vt:lpstr>
      <vt:lpstr>Pattern 5 Stakeholder Explanation</vt:lpstr>
      <vt:lpstr>Pattern 5 Drawing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AI倫理影響評価 AIシステムパタンシート</dc:title>
  <dc:creator/>
  <cp:lastModifiedBy/>
  <cp:revision>14</cp:revision>
  <dcterms:created xsi:type="dcterms:W3CDTF">2021-10-28T00:04:59Z</dcterms:created>
  <dcterms:modified xsi:type="dcterms:W3CDTF">2022-03-31T11:42:53Z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e92ef73-0ad1-40c5-ad55-46de3396802f_Enabled">
    <vt:lpwstr>true</vt:lpwstr>
  </property>
  <property fmtid="{D5CDD505-2E9C-101B-9397-08002B2CF9AE}" pid="3" name="MSIP_Label_1e92ef73-0ad1-40c5-ad55-46de3396802f_SetDate">
    <vt:lpwstr>2022-02-10T06:08:55Z</vt:lpwstr>
  </property>
  <property fmtid="{D5CDD505-2E9C-101B-9397-08002B2CF9AE}" pid="4" name="MSIP_Label_1e92ef73-0ad1-40c5-ad55-46de3396802f_Method">
    <vt:lpwstr>Privileged</vt:lpwstr>
  </property>
  <property fmtid="{D5CDD505-2E9C-101B-9397-08002B2CF9AE}" pid="5" name="MSIP_Label_1e92ef73-0ad1-40c5-ad55-46de3396802f_Name">
    <vt:lpwstr>FUJITSU-PUBLIC​</vt:lpwstr>
  </property>
  <property fmtid="{D5CDD505-2E9C-101B-9397-08002B2CF9AE}" pid="6" name="MSIP_Label_1e92ef73-0ad1-40c5-ad55-46de3396802f_SiteId">
    <vt:lpwstr>a19f121d-81e1-4858-a9d8-736e267fd4c7</vt:lpwstr>
  </property>
  <property fmtid="{D5CDD505-2E9C-101B-9397-08002B2CF9AE}" pid="7" name="MSIP_Label_1e92ef73-0ad1-40c5-ad55-46de3396802f_ActionId">
    <vt:lpwstr>a583c6d5-0a1b-4969-b7fa-a057a171d862</vt:lpwstr>
  </property>
  <property fmtid="{D5CDD505-2E9C-101B-9397-08002B2CF9AE}" pid="8" name="MSIP_Label_1e92ef73-0ad1-40c5-ad55-46de3396802f_ContentBits">
    <vt:lpwstr>0</vt:lpwstr>
  </property>
  <property fmtid="{D5CDD505-2E9C-101B-9397-08002B2CF9AE}" pid="9" name="ContentTypeId">
    <vt:lpwstr>0x010100E74015F89DCDC9458ECE074A16CABC47</vt:lpwstr>
  </property>
</Properties>
</file>